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42" r:id="rId2"/>
    <p:sldId id="392" r:id="rId3"/>
    <p:sldId id="366" r:id="rId4"/>
    <p:sldId id="264" r:id="rId5"/>
    <p:sldId id="374" r:id="rId6"/>
    <p:sldId id="270" r:id="rId7"/>
    <p:sldId id="299" r:id="rId8"/>
    <p:sldId id="361" r:id="rId9"/>
    <p:sldId id="356" r:id="rId10"/>
    <p:sldId id="405" r:id="rId11"/>
    <p:sldId id="399" r:id="rId12"/>
    <p:sldId id="344" r:id="rId13"/>
    <p:sldId id="376" r:id="rId14"/>
    <p:sldId id="379" r:id="rId15"/>
    <p:sldId id="381" r:id="rId16"/>
    <p:sldId id="382" r:id="rId17"/>
    <p:sldId id="372" r:id="rId18"/>
    <p:sldId id="277" r:id="rId19"/>
    <p:sldId id="386" r:id="rId20"/>
    <p:sldId id="373" r:id="rId21"/>
    <p:sldId id="267" r:id="rId22"/>
    <p:sldId id="378" r:id="rId23"/>
    <p:sldId id="391" r:id="rId24"/>
    <p:sldId id="397" r:id="rId25"/>
    <p:sldId id="282" r:id="rId26"/>
    <p:sldId id="403" r:id="rId27"/>
    <p:sldId id="404" r:id="rId28"/>
    <p:sldId id="401" r:id="rId29"/>
    <p:sldId id="394" r:id="rId30"/>
    <p:sldId id="402" r:id="rId31"/>
    <p:sldId id="31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F4F4F6"/>
    <a:srgbClr val="3E424C"/>
    <a:srgbClr val="384243"/>
    <a:srgbClr val="2D2E36"/>
    <a:srgbClr val="38383A"/>
    <a:srgbClr val="A1B9BB"/>
    <a:srgbClr val="CDD8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0" d="100"/>
          <a:sy n="60" d="100"/>
        </p:scale>
        <p:origin x="96" y="1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____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Городские фермы</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Sheet1!$A$2:$A$5</c:f>
              <c:strCache>
                <c:ptCount val="4"/>
                <c:pt idx="0">
                  <c:v>Зона 1</c:v>
                </c:pt>
                <c:pt idx="1">
                  <c:v>Зона 2</c:v>
                </c:pt>
                <c:pt idx="2">
                  <c:v>Зона 3</c:v>
                </c:pt>
                <c:pt idx="3">
                  <c:v>Зона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3C0-4413-8890-502269AD4909}"/>
            </c:ext>
          </c:extLst>
        </c:ser>
        <c:ser>
          <c:idx val="1"/>
          <c:order val="1"/>
          <c:tx>
            <c:strRef>
              <c:f>Sheet1!$C$1</c:f>
              <c:strCache>
                <c:ptCount val="1"/>
                <c:pt idx="0">
                  <c:v>Теплицы</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Sheet1!$A$2:$A$5</c:f>
              <c:strCache>
                <c:ptCount val="4"/>
                <c:pt idx="0">
                  <c:v>Зона 1</c:v>
                </c:pt>
                <c:pt idx="1">
                  <c:v>Зона 2</c:v>
                </c:pt>
                <c:pt idx="2">
                  <c:v>Зона 3</c:v>
                </c:pt>
                <c:pt idx="3">
                  <c:v>Зона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3C0-4413-8890-502269AD4909}"/>
            </c:ext>
          </c:extLst>
        </c:ser>
        <c:ser>
          <c:idx val="2"/>
          <c:order val="2"/>
          <c:tx>
            <c:strRef>
              <c:f>Sheet1!$D$1</c:f>
              <c:strCache>
                <c:ptCount val="1"/>
                <c:pt idx="0">
                  <c:v>Общественные сады</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Sheet1!$A$2:$A$5</c:f>
              <c:strCache>
                <c:ptCount val="4"/>
                <c:pt idx="0">
                  <c:v>Зона 1</c:v>
                </c:pt>
                <c:pt idx="1">
                  <c:v>Зона 2</c:v>
                </c:pt>
                <c:pt idx="2">
                  <c:v>Зона 3</c:v>
                </c:pt>
                <c:pt idx="3">
                  <c:v>Зона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3C0-4413-8890-502269AD4909}"/>
            </c:ext>
          </c:extLst>
        </c:ser>
        <c:dLbls>
          <c:showLegendKey val="0"/>
          <c:showVal val="0"/>
          <c:showCatName val="0"/>
          <c:showSerName val="0"/>
          <c:showPercent val="0"/>
          <c:showBubbleSize val="0"/>
        </c:dLbls>
        <c:gapWidth val="65"/>
        <c:shape val="box"/>
        <c:axId val="181905928"/>
        <c:axId val="181903304"/>
        <c:axId val="0"/>
      </c:bar3DChart>
      <c:catAx>
        <c:axId val="18190592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ru-RU"/>
          </a:p>
        </c:txPr>
        <c:crossAx val="181903304"/>
        <c:crosses val="autoZero"/>
        <c:auto val="1"/>
        <c:lblAlgn val="ctr"/>
        <c:lblOffset val="100"/>
        <c:noMultiLvlLbl val="0"/>
      </c:catAx>
      <c:valAx>
        <c:axId val="18190330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ru-RU"/>
          </a:p>
        </c:txPr>
        <c:crossAx val="181905928"/>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ru-RU"/>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8" name="Picture Placeholder 7"/>
          <p:cNvSpPr>
            <a:spLocks noGrp="1"/>
          </p:cNvSpPr>
          <p:nvPr>
            <p:ph type="pic" sz="quarter" idx="10" hasCustomPrompt="1"/>
          </p:nvPr>
        </p:nvSpPr>
        <p:spPr>
          <a:xfrm>
            <a:off x="0" y="0"/>
            <a:ext cx="12192000"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984269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0" y="0"/>
            <a:ext cx="7877908"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219387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0" y="896815"/>
            <a:ext cx="12192000" cy="506437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137265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0" y="896815"/>
            <a:ext cx="6083808" cy="506437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167857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5669280" y="0"/>
            <a:ext cx="6522720"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848095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1511808" y="1524000"/>
            <a:ext cx="2328672" cy="3810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4" name="Picture Placeholder 7"/>
          <p:cNvSpPr>
            <a:spLocks noGrp="1"/>
          </p:cNvSpPr>
          <p:nvPr>
            <p:ph type="pic" sz="quarter" idx="11" hasCustomPrompt="1"/>
          </p:nvPr>
        </p:nvSpPr>
        <p:spPr>
          <a:xfrm>
            <a:off x="4931664" y="1524000"/>
            <a:ext cx="2328672" cy="3810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5" name="Picture Placeholder 7"/>
          <p:cNvSpPr>
            <a:spLocks noGrp="1"/>
          </p:cNvSpPr>
          <p:nvPr>
            <p:ph type="pic" sz="quarter" idx="12" hasCustomPrompt="1"/>
          </p:nvPr>
        </p:nvSpPr>
        <p:spPr>
          <a:xfrm>
            <a:off x="8351520" y="1524000"/>
            <a:ext cx="2328672" cy="3810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795842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914400" y="1011936"/>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7" name="Picture Placeholder 7"/>
          <p:cNvSpPr>
            <a:spLocks noGrp="1"/>
          </p:cNvSpPr>
          <p:nvPr>
            <p:ph type="pic" sz="quarter" idx="11" hasCustomPrompt="1"/>
          </p:nvPr>
        </p:nvSpPr>
        <p:spPr>
          <a:xfrm>
            <a:off x="2078736" y="3236976"/>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8" name="Picture Placeholder 7"/>
          <p:cNvSpPr>
            <a:spLocks noGrp="1"/>
          </p:cNvSpPr>
          <p:nvPr>
            <p:ph type="pic" sz="quarter" idx="12" hasCustomPrompt="1"/>
          </p:nvPr>
        </p:nvSpPr>
        <p:spPr>
          <a:xfrm>
            <a:off x="4407408" y="2804160"/>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9" name="Picture Placeholder 7"/>
          <p:cNvSpPr>
            <a:spLocks noGrp="1"/>
          </p:cNvSpPr>
          <p:nvPr>
            <p:ph type="pic" sz="quarter" idx="13" hasCustomPrompt="1"/>
          </p:nvPr>
        </p:nvSpPr>
        <p:spPr>
          <a:xfrm>
            <a:off x="6736080" y="3736848"/>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0" name="Picture Placeholder 7"/>
          <p:cNvSpPr>
            <a:spLocks noGrp="1"/>
          </p:cNvSpPr>
          <p:nvPr>
            <p:ph type="pic" sz="quarter" idx="14" hasCustomPrompt="1"/>
          </p:nvPr>
        </p:nvSpPr>
        <p:spPr>
          <a:xfrm>
            <a:off x="9064752" y="1938528"/>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284226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2" name="Picture Placeholder 7"/>
          <p:cNvSpPr>
            <a:spLocks noGrp="1"/>
          </p:cNvSpPr>
          <p:nvPr>
            <p:ph type="pic" sz="quarter" idx="10" hasCustomPrompt="1"/>
          </p:nvPr>
        </p:nvSpPr>
        <p:spPr>
          <a:xfrm>
            <a:off x="1511808" y="1170432"/>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0" name="Picture Placeholder 7"/>
          <p:cNvSpPr>
            <a:spLocks noGrp="1"/>
          </p:cNvSpPr>
          <p:nvPr>
            <p:ph type="pic" sz="quarter" idx="14" hasCustomPrompt="1"/>
          </p:nvPr>
        </p:nvSpPr>
        <p:spPr>
          <a:xfrm>
            <a:off x="3840480" y="1170432"/>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1" name="Picture Placeholder 7"/>
          <p:cNvSpPr>
            <a:spLocks noGrp="1"/>
          </p:cNvSpPr>
          <p:nvPr>
            <p:ph type="pic" sz="quarter" idx="15" hasCustomPrompt="1"/>
          </p:nvPr>
        </p:nvSpPr>
        <p:spPr>
          <a:xfrm>
            <a:off x="3840480" y="3395472"/>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3" name="Picture Placeholder 7"/>
          <p:cNvSpPr>
            <a:spLocks noGrp="1"/>
          </p:cNvSpPr>
          <p:nvPr>
            <p:ph type="pic" sz="quarter" idx="16" hasCustomPrompt="1"/>
          </p:nvPr>
        </p:nvSpPr>
        <p:spPr>
          <a:xfrm>
            <a:off x="6169152" y="3395472"/>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4" name="Picture Placeholder 7"/>
          <p:cNvSpPr>
            <a:spLocks noGrp="1"/>
          </p:cNvSpPr>
          <p:nvPr>
            <p:ph type="pic" sz="quarter" idx="17" hasCustomPrompt="1"/>
          </p:nvPr>
        </p:nvSpPr>
        <p:spPr>
          <a:xfrm>
            <a:off x="8497824" y="3395472"/>
            <a:ext cx="2328672" cy="222504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996239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4" name="Picture Placeholder 7"/>
          <p:cNvSpPr>
            <a:spLocks noGrp="1"/>
          </p:cNvSpPr>
          <p:nvPr>
            <p:ph type="pic" sz="quarter" idx="17" hasCustomPrompt="1"/>
          </p:nvPr>
        </p:nvSpPr>
        <p:spPr>
          <a:xfrm>
            <a:off x="0" y="0"/>
            <a:ext cx="7034784" cy="246278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8" name="Picture Placeholder 7"/>
          <p:cNvSpPr>
            <a:spLocks noGrp="1"/>
          </p:cNvSpPr>
          <p:nvPr>
            <p:ph type="pic" sz="quarter" idx="18" hasCustomPrompt="1"/>
          </p:nvPr>
        </p:nvSpPr>
        <p:spPr>
          <a:xfrm>
            <a:off x="5157216" y="2462784"/>
            <a:ext cx="7034784" cy="246278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6150437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4" name="Picture Placeholder 7"/>
          <p:cNvSpPr>
            <a:spLocks noGrp="1"/>
          </p:cNvSpPr>
          <p:nvPr>
            <p:ph type="pic" sz="quarter" idx="17" hasCustomPrompt="1"/>
          </p:nvPr>
        </p:nvSpPr>
        <p:spPr>
          <a:xfrm>
            <a:off x="0" y="0"/>
            <a:ext cx="6096000"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9" name="Picture Placeholder 7"/>
          <p:cNvSpPr>
            <a:spLocks noGrp="1"/>
          </p:cNvSpPr>
          <p:nvPr>
            <p:ph type="pic" sz="quarter" idx="18" hasCustomPrompt="1"/>
          </p:nvPr>
        </p:nvSpPr>
        <p:spPr>
          <a:xfrm>
            <a:off x="6096000" y="0"/>
            <a:ext cx="6096000"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7263503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4" name="Picture Placeholder 7"/>
          <p:cNvSpPr>
            <a:spLocks noGrp="1"/>
          </p:cNvSpPr>
          <p:nvPr>
            <p:ph type="pic" sz="quarter" idx="17" hasCustomPrompt="1"/>
          </p:nvPr>
        </p:nvSpPr>
        <p:spPr>
          <a:xfrm>
            <a:off x="5090160" y="1572768"/>
            <a:ext cx="2011680" cy="33101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5" name="Picture Placeholder 7"/>
          <p:cNvSpPr>
            <a:spLocks noGrp="1"/>
          </p:cNvSpPr>
          <p:nvPr>
            <p:ph type="pic" sz="quarter" idx="18" hasCustomPrompt="1"/>
          </p:nvPr>
        </p:nvSpPr>
        <p:spPr>
          <a:xfrm>
            <a:off x="7345680" y="1572768"/>
            <a:ext cx="2011680" cy="33101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7" name="Picture Placeholder 7"/>
          <p:cNvSpPr>
            <a:spLocks noGrp="1"/>
          </p:cNvSpPr>
          <p:nvPr>
            <p:ph type="pic" sz="quarter" idx="19" hasCustomPrompt="1"/>
          </p:nvPr>
        </p:nvSpPr>
        <p:spPr>
          <a:xfrm>
            <a:off x="9601200" y="1572768"/>
            <a:ext cx="2011680" cy="33101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8" name="Picture Placeholder 7"/>
          <p:cNvSpPr>
            <a:spLocks noGrp="1"/>
          </p:cNvSpPr>
          <p:nvPr>
            <p:ph type="pic" sz="quarter" idx="20" hasCustomPrompt="1"/>
          </p:nvPr>
        </p:nvSpPr>
        <p:spPr>
          <a:xfrm>
            <a:off x="2834640" y="1572768"/>
            <a:ext cx="2011680" cy="33101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0" name="Picture Placeholder 7"/>
          <p:cNvSpPr>
            <a:spLocks noGrp="1"/>
          </p:cNvSpPr>
          <p:nvPr>
            <p:ph type="pic" sz="quarter" idx="21" hasCustomPrompt="1"/>
          </p:nvPr>
        </p:nvSpPr>
        <p:spPr>
          <a:xfrm>
            <a:off x="579120" y="1572768"/>
            <a:ext cx="2011680" cy="33101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031954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85529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0" name="Picture Placeholder 7"/>
          <p:cNvSpPr>
            <a:spLocks noGrp="1"/>
          </p:cNvSpPr>
          <p:nvPr>
            <p:ph type="pic" sz="quarter" idx="21" hasCustomPrompt="1"/>
          </p:nvPr>
        </p:nvSpPr>
        <p:spPr>
          <a:xfrm>
            <a:off x="1018032" y="1609344"/>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3" name="Picture Placeholder 7"/>
          <p:cNvSpPr>
            <a:spLocks noGrp="1"/>
          </p:cNvSpPr>
          <p:nvPr>
            <p:ph type="pic" sz="quarter" idx="22" hasCustomPrompt="1"/>
          </p:nvPr>
        </p:nvSpPr>
        <p:spPr>
          <a:xfrm>
            <a:off x="5090160" y="1609344"/>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5" name="Picture Placeholder 7"/>
          <p:cNvSpPr>
            <a:spLocks noGrp="1"/>
          </p:cNvSpPr>
          <p:nvPr>
            <p:ph type="pic" sz="quarter" idx="23" hasCustomPrompt="1"/>
          </p:nvPr>
        </p:nvSpPr>
        <p:spPr>
          <a:xfrm>
            <a:off x="9162288" y="1609344"/>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6" name="Picture Placeholder 7"/>
          <p:cNvSpPr>
            <a:spLocks noGrp="1"/>
          </p:cNvSpPr>
          <p:nvPr>
            <p:ph type="pic" sz="quarter" idx="24" hasCustomPrompt="1"/>
          </p:nvPr>
        </p:nvSpPr>
        <p:spPr>
          <a:xfrm>
            <a:off x="1018032" y="3547872"/>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7" name="Picture Placeholder 7"/>
          <p:cNvSpPr>
            <a:spLocks noGrp="1"/>
          </p:cNvSpPr>
          <p:nvPr>
            <p:ph type="pic" sz="quarter" idx="25" hasCustomPrompt="1"/>
          </p:nvPr>
        </p:nvSpPr>
        <p:spPr>
          <a:xfrm>
            <a:off x="5090160" y="3547872"/>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18" name="Picture Placeholder 7"/>
          <p:cNvSpPr>
            <a:spLocks noGrp="1"/>
          </p:cNvSpPr>
          <p:nvPr>
            <p:ph type="pic" sz="quarter" idx="26" hasCustomPrompt="1"/>
          </p:nvPr>
        </p:nvSpPr>
        <p:spPr>
          <a:xfrm>
            <a:off x="9162288" y="3547872"/>
            <a:ext cx="2011680" cy="193852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7821981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16" name="Picture Placeholder 7"/>
          <p:cNvSpPr>
            <a:spLocks noGrp="1"/>
          </p:cNvSpPr>
          <p:nvPr>
            <p:ph type="pic" sz="quarter" idx="24" hasCustomPrompt="1"/>
          </p:nvPr>
        </p:nvSpPr>
        <p:spPr>
          <a:xfrm>
            <a:off x="3992880" y="0"/>
            <a:ext cx="2871216" cy="3974592"/>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4" name="Picture Placeholder 7"/>
          <p:cNvSpPr>
            <a:spLocks noGrp="1"/>
          </p:cNvSpPr>
          <p:nvPr>
            <p:ph type="pic" sz="quarter" idx="25" hasCustomPrompt="1"/>
          </p:nvPr>
        </p:nvSpPr>
        <p:spPr>
          <a:xfrm>
            <a:off x="7132320" y="2883408"/>
            <a:ext cx="2871216" cy="3974592"/>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620519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2690446" y="-1"/>
            <a:ext cx="9244996" cy="4747847"/>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4860233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1143001" y="1969477"/>
            <a:ext cx="4677508" cy="230358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5" name="Picture Placeholder 7"/>
          <p:cNvSpPr>
            <a:spLocks noGrp="1"/>
          </p:cNvSpPr>
          <p:nvPr>
            <p:ph type="pic" sz="quarter" idx="26" hasCustomPrompt="1"/>
          </p:nvPr>
        </p:nvSpPr>
        <p:spPr>
          <a:xfrm>
            <a:off x="6359771" y="1969477"/>
            <a:ext cx="4677508" cy="230358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40131644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0" y="773723"/>
            <a:ext cx="5310554" cy="531055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4634300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1" y="0"/>
            <a:ext cx="10427677"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1860175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0" y="0"/>
            <a:ext cx="5926016" cy="4026877"/>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5" name="Picture Placeholder 7"/>
          <p:cNvSpPr>
            <a:spLocks noGrp="1"/>
          </p:cNvSpPr>
          <p:nvPr>
            <p:ph type="pic" sz="quarter" idx="26" hasCustomPrompt="1"/>
          </p:nvPr>
        </p:nvSpPr>
        <p:spPr>
          <a:xfrm>
            <a:off x="6265984" y="4448908"/>
            <a:ext cx="5926016" cy="1591407"/>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1178381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0" y="0"/>
            <a:ext cx="5926016" cy="334107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7" name="Picture Placeholder 7"/>
          <p:cNvSpPr>
            <a:spLocks noGrp="1"/>
          </p:cNvSpPr>
          <p:nvPr>
            <p:ph type="pic" sz="quarter" idx="26" hasCustomPrompt="1"/>
          </p:nvPr>
        </p:nvSpPr>
        <p:spPr>
          <a:xfrm>
            <a:off x="0" y="3516922"/>
            <a:ext cx="5926016" cy="334107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5036184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0" y="0"/>
            <a:ext cx="12192000" cy="418513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40682618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5" name="Picture Placeholder 4"/>
          <p:cNvSpPr>
            <a:spLocks noGrp="1"/>
          </p:cNvSpPr>
          <p:nvPr>
            <p:ph type="pic" sz="quarter" idx="25" hasCustomPrompt="1"/>
          </p:nvPr>
        </p:nvSpPr>
        <p:spPr>
          <a:xfrm>
            <a:off x="162382" y="-224843"/>
            <a:ext cx="5025080" cy="7484368"/>
          </a:xfrm>
          <a:custGeom>
            <a:avLst/>
            <a:gdLst/>
            <a:ahLst/>
            <a:cxnLst/>
            <a:rect l="l" t="t" r="r" b="b"/>
            <a:pathLst>
              <a:path w="2723855" h="4056917">
                <a:moveTo>
                  <a:pt x="1789662" y="0"/>
                </a:moveTo>
                <a:cubicBezTo>
                  <a:pt x="2073069" y="0"/>
                  <a:pt x="2299619" y="66478"/>
                  <a:pt x="2469313" y="199435"/>
                </a:cubicBezTo>
                <a:cubicBezTo>
                  <a:pt x="2639008" y="332391"/>
                  <a:pt x="2723855" y="510832"/>
                  <a:pt x="2723855" y="734759"/>
                </a:cubicBezTo>
                <a:cubicBezTo>
                  <a:pt x="2723855" y="881710"/>
                  <a:pt x="2687117" y="1000671"/>
                  <a:pt x="2613641" y="1091641"/>
                </a:cubicBezTo>
                <a:cubicBezTo>
                  <a:pt x="2540165" y="1182611"/>
                  <a:pt x="2443947" y="1228096"/>
                  <a:pt x="2324986" y="1228096"/>
                </a:cubicBezTo>
                <a:cubicBezTo>
                  <a:pt x="2192029" y="1228096"/>
                  <a:pt x="2085315" y="1173864"/>
                  <a:pt x="2004841" y="1065400"/>
                </a:cubicBezTo>
                <a:cubicBezTo>
                  <a:pt x="2071319" y="1016416"/>
                  <a:pt x="2123802" y="951687"/>
                  <a:pt x="2162289" y="871214"/>
                </a:cubicBezTo>
                <a:cubicBezTo>
                  <a:pt x="2200777" y="790740"/>
                  <a:pt x="2220020" y="706768"/>
                  <a:pt x="2220020" y="619297"/>
                </a:cubicBezTo>
                <a:cubicBezTo>
                  <a:pt x="2220020" y="507333"/>
                  <a:pt x="2186781" y="418113"/>
                  <a:pt x="2120303" y="351634"/>
                </a:cubicBezTo>
                <a:cubicBezTo>
                  <a:pt x="2053825" y="285156"/>
                  <a:pt x="1962855" y="251917"/>
                  <a:pt x="1847393" y="251917"/>
                </a:cubicBezTo>
                <a:cubicBezTo>
                  <a:pt x="1707439" y="251917"/>
                  <a:pt x="1592852" y="301776"/>
                  <a:pt x="1503631" y="401493"/>
                </a:cubicBezTo>
                <a:cubicBezTo>
                  <a:pt x="1414410" y="501210"/>
                  <a:pt x="1369800" y="628044"/>
                  <a:pt x="1369800" y="781993"/>
                </a:cubicBezTo>
                <a:cubicBezTo>
                  <a:pt x="1369800" y="921947"/>
                  <a:pt x="1410037" y="1052279"/>
                  <a:pt x="1490510" y="1172989"/>
                </a:cubicBezTo>
                <a:cubicBezTo>
                  <a:pt x="1570984" y="1293700"/>
                  <a:pt x="1696943" y="1448524"/>
                  <a:pt x="1868386" y="1637462"/>
                </a:cubicBezTo>
                <a:cubicBezTo>
                  <a:pt x="2008340" y="1787912"/>
                  <a:pt x="2121178" y="1917370"/>
                  <a:pt x="2206900" y="2025834"/>
                </a:cubicBezTo>
                <a:cubicBezTo>
                  <a:pt x="2292622" y="2134298"/>
                  <a:pt x="2366097" y="2259382"/>
                  <a:pt x="2427327" y="2401086"/>
                </a:cubicBezTo>
                <a:cubicBezTo>
                  <a:pt x="2488557" y="2542789"/>
                  <a:pt x="2519172" y="2695864"/>
                  <a:pt x="2519172" y="2860310"/>
                </a:cubicBezTo>
                <a:cubicBezTo>
                  <a:pt x="2519172" y="3084236"/>
                  <a:pt x="2457067" y="3287170"/>
                  <a:pt x="2332858" y="3469110"/>
                </a:cubicBezTo>
                <a:cubicBezTo>
                  <a:pt x="2208649" y="3651050"/>
                  <a:pt x="2038955" y="3794503"/>
                  <a:pt x="1823776" y="3899468"/>
                </a:cubicBezTo>
                <a:cubicBezTo>
                  <a:pt x="1608596" y="4004434"/>
                  <a:pt x="1369800" y="4056917"/>
                  <a:pt x="1107386" y="4056917"/>
                </a:cubicBezTo>
                <a:cubicBezTo>
                  <a:pt x="886958" y="4056917"/>
                  <a:pt x="692772" y="4018429"/>
                  <a:pt x="524827" y="3941455"/>
                </a:cubicBezTo>
                <a:cubicBezTo>
                  <a:pt x="356883" y="3864480"/>
                  <a:pt x="227425" y="3756890"/>
                  <a:pt x="136455" y="3618686"/>
                </a:cubicBezTo>
                <a:cubicBezTo>
                  <a:pt x="45485" y="3480481"/>
                  <a:pt x="0" y="3320409"/>
                  <a:pt x="0" y="3138469"/>
                </a:cubicBezTo>
                <a:cubicBezTo>
                  <a:pt x="0" y="2984519"/>
                  <a:pt x="32364" y="2844565"/>
                  <a:pt x="97093" y="2718606"/>
                </a:cubicBezTo>
                <a:cubicBezTo>
                  <a:pt x="161822" y="2592648"/>
                  <a:pt x="249293" y="2492931"/>
                  <a:pt x="359507" y="2419455"/>
                </a:cubicBezTo>
                <a:cubicBezTo>
                  <a:pt x="469721" y="2345979"/>
                  <a:pt x="591306" y="2309241"/>
                  <a:pt x="724262" y="2309241"/>
                </a:cubicBezTo>
                <a:cubicBezTo>
                  <a:pt x="846722" y="2309241"/>
                  <a:pt x="949938" y="2339856"/>
                  <a:pt x="1033910" y="2401086"/>
                </a:cubicBezTo>
                <a:cubicBezTo>
                  <a:pt x="1117883" y="2462316"/>
                  <a:pt x="1170365" y="2547163"/>
                  <a:pt x="1191359" y="2655627"/>
                </a:cubicBezTo>
                <a:cubicBezTo>
                  <a:pt x="1009418" y="2655627"/>
                  <a:pt x="864216" y="2703736"/>
                  <a:pt x="755752" y="2799955"/>
                </a:cubicBezTo>
                <a:cubicBezTo>
                  <a:pt x="647287" y="2896173"/>
                  <a:pt x="593055" y="3026505"/>
                  <a:pt x="593055" y="3190951"/>
                </a:cubicBezTo>
                <a:cubicBezTo>
                  <a:pt x="593055" y="3341402"/>
                  <a:pt x="638540" y="3462112"/>
                  <a:pt x="729510" y="3553082"/>
                </a:cubicBezTo>
                <a:cubicBezTo>
                  <a:pt x="820480" y="3644053"/>
                  <a:pt x="941191" y="3689538"/>
                  <a:pt x="1091641" y="3689538"/>
                </a:cubicBezTo>
                <a:cubicBezTo>
                  <a:pt x="1277080" y="3689538"/>
                  <a:pt x="1430155" y="3627433"/>
                  <a:pt x="1550866" y="3503224"/>
                </a:cubicBezTo>
                <a:cubicBezTo>
                  <a:pt x="1671576" y="3379015"/>
                  <a:pt x="1731931" y="3222441"/>
                  <a:pt x="1731931" y="3033503"/>
                </a:cubicBezTo>
                <a:cubicBezTo>
                  <a:pt x="1731931" y="2869057"/>
                  <a:pt x="1686446" y="2713358"/>
                  <a:pt x="1595476" y="2566407"/>
                </a:cubicBezTo>
                <a:cubicBezTo>
                  <a:pt x="1504506" y="2419455"/>
                  <a:pt x="1368050" y="2241013"/>
                  <a:pt x="1186110" y="2031082"/>
                </a:cubicBezTo>
                <a:cubicBezTo>
                  <a:pt x="997172" y="1814154"/>
                  <a:pt x="854594" y="1627840"/>
                  <a:pt x="758376" y="1472141"/>
                </a:cubicBezTo>
                <a:cubicBezTo>
                  <a:pt x="662157" y="1316442"/>
                  <a:pt x="614048" y="1145873"/>
                  <a:pt x="614048" y="960434"/>
                </a:cubicBezTo>
                <a:cubicBezTo>
                  <a:pt x="614048" y="778494"/>
                  <a:pt x="664782" y="614923"/>
                  <a:pt x="766248" y="469721"/>
                </a:cubicBezTo>
                <a:cubicBezTo>
                  <a:pt x="867715" y="324518"/>
                  <a:pt x="1007669" y="209931"/>
                  <a:pt x="1186110" y="125959"/>
                </a:cubicBezTo>
                <a:cubicBezTo>
                  <a:pt x="1364552" y="41986"/>
                  <a:pt x="1565736" y="0"/>
                  <a:pt x="1789662" y="0"/>
                </a:cubicBez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46498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Tree>
    <p:extLst>
      <p:ext uri="{BB962C8B-B14F-4D97-AF65-F5344CB8AC3E}">
        <p14:creationId xmlns:p14="http://schemas.microsoft.com/office/powerpoint/2010/main" val="12167189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5" name="Picture Placeholder 4"/>
          <p:cNvSpPr>
            <a:spLocks noGrp="1"/>
          </p:cNvSpPr>
          <p:nvPr>
            <p:ph type="pic" sz="quarter" idx="25" hasCustomPrompt="1"/>
          </p:nvPr>
        </p:nvSpPr>
        <p:spPr>
          <a:xfrm>
            <a:off x="5355746" y="464315"/>
            <a:ext cx="7510911" cy="6040885"/>
          </a:xfrm>
          <a:custGeom>
            <a:avLst/>
            <a:gdLst/>
            <a:ahLst/>
            <a:cxnLst/>
            <a:rect l="l" t="t" r="r" b="b"/>
            <a:pathLst>
              <a:path w="3432373" h="2760593">
                <a:moveTo>
                  <a:pt x="3101731" y="0"/>
                </a:moveTo>
                <a:cubicBezTo>
                  <a:pt x="3217193" y="0"/>
                  <a:pt x="3301165" y="42861"/>
                  <a:pt x="3353648" y="128582"/>
                </a:cubicBezTo>
                <a:cubicBezTo>
                  <a:pt x="3406131" y="214304"/>
                  <a:pt x="3432373" y="323643"/>
                  <a:pt x="3432373" y="456600"/>
                </a:cubicBezTo>
                <a:cubicBezTo>
                  <a:pt x="3432373" y="771496"/>
                  <a:pt x="3378140" y="1108260"/>
                  <a:pt x="3269676" y="1466892"/>
                </a:cubicBezTo>
                <a:cubicBezTo>
                  <a:pt x="3161211" y="1825525"/>
                  <a:pt x="2995016" y="2130799"/>
                  <a:pt x="2771090" y="2382717"/>
                </a:cubicBezTo>
                <a:cubicBezTo>
                  <a:pt x="2547163" y="2634634"/>
                  <a:pt x="2269005" y="2760593"/>
                  <a:pt x="1936614" y="2760593"/>
                </a:cubicBezTo>
                <a:cubicBezTo>
                  <a:pt x="1765170" y="2760593"/>
                  <a:pt x="1625216" y="2723855"/>
                  <a:pt x="1516752" y="2650378"/>
                </a:cubicBezTo>
                <a:cubicBezTo>
                  <a:pt x="1408288" y="2576903"/>
                  <a:pt x="1338311" y="2466689"/>
                  <a:pt x="1306821" y="2319737"/>
                </a:cubicBezTo>
                <a:cubicBezTo>
                  <a:pt x="1110885" y="2613640"/>
                  <a:pt x="862467" y="2760593"/>
                  <a:pt x="561566" y="2760593"/>
                </a:cubicBezTo>
                <a:cubicBezTo>
                  <a:pt x="393621" y="2760593"/>
                  <a:pt x="258041" y="2708110"/>
                  <a:pt x="154825" y="2603144"/>
                </a:cubicBezTo>
                <a:cubicBezTo>
                  <a:pt x="51609" y="2498179"/>
                  <a:pt x="0" y="2340730"/>
                  <a:pt x="0" y="2130799"/>
                </a:cubicBezTo>
                <a:cubicBezTo>
                  <a:pt x="0" y="2043328"/>
                  <a:pt x="13996" y="1929616"/>
                  <a:pt x="41987" y="1789661"/>
                </a:cubicBezTo>
                <a:lnTo>
                  <a:pt x="398869" y="104965"/>
                </a:lnTo>
                <a:lnTo>
                  <a:pt x="1154621" y="104965"/>
                </a:lnTo>
                <a:lnTo>
                  <a:pt x="776745" y="1889379"/>
                </a:lnTo>
                <a:cubicBezTo>
                  <a:pt x="766249" y="1931365"/>
                  <a:pt x="761000" y="1975100"/>
                  <a:pt x="761000" y="2020586"/>
                </a:cubicBezTo>
                <a:cubicBezTo>
                  <a:pt x="761000" y="2174535"/>
                  <a:pt x="813483" y="2251510"/>
                  <a:pt x="918448" y="2251510"/>
                </a:cubicBezTo>
                <a:cubicBezTo>
                  <a:pt x="1016416" y="2251510"/>
                  <a:pt x="1100389" y="2210398"/>
                  <a:pt x="1170366" y="2128175"/>
                </a:cubicBezTo>
                <a:cubicBezTo>
                  <a:pt x="1240343" y="2045952"/>
                  <a:pt x="1296324" y="1933114"/>
                  <a:pt x="1338311" y="1789661"/>
                </a:cubicBezTo>
                <a:lnTo>
                  <a:pt x="1695193" y="104965"/>
                </a:lnTo>
                <a:lnTo>
                  <a:pt x="2450945" y="104965"/>
                </a:lnTo>
                <a:lnTo>
                  <a:pt x="2073069" y="1889379"/>
                </a:lnTo>
                <a:cubicBezTo>
                  <a:pt x="2055575" y="1976850"/>
                  <a:pt x="2046828" y="2039829"/>
                  <a:pt x="2046828" y="2078317"/>
                </a:cubicBezTo>
                <a:cubicBezTo>
                  <a:pt x="2046828" y="2193779"/>
                  <a:pt x="2106308" y="2251510"/>
                  <a:pt x="2225269" y="2251510"/>
                </a:cubicBezTo>
                <a:cubicBezTo>
                  <a:pt x="2386216" y="2251510"/>
                  <a:pt x="2535792" y="2150043"/>
                  <a:pt x="2673997" y="1947110"/>
                </a:cubicBezTo>
                <a:cubicBezTo>
                  <a:pt x="2812201" y="1744176"/>
                  <a:pt x="2923290" y="1502756"/>
                  <a:pt x="3007262" y="1222848"/>
                </a:cubicBezTo>
                <a:cubicBezTo>
                  <a:pt x="3091235" y="942940"/>
                  <a:pt x="3133221" y="701519"/>
                  <a:pt x="3133221" y="498586"/>
                </a:cubicBezTo>
                <a:cubicBezTo>
                  <a:pt x="3126223" y="516080"/>
                  <a:pt x="3103480" y="529201"/>
                  <a:pt x="3064993" y="537948"/>
                </a:cubicBezTo>
                <a:cubicBezTo>
                  <a:pt x="3026506" y="546695"/>
                  <a:pt x="2993266" y="551069"/>
                  <a:pt x="2965276" y="551069"/>
                </a:cubicBezTo>
                <a:cubicBezTo>
                  <a:pt x="2905796" y="551069"/>
                  <a:pt x="2859436" y="523078"/>
                  <a:pt x="2826197" y="467096"/>
                </a:cubicBezTo>
                <a:cubicBezTo>
                  <a:pt x="2792958" y="411115"/>
                  <a:pt x="2776338" y="349885"/>
                  <a:pt x="2776338" y="283407"/>
                </a:cubicBezTo>
                <a:cubicBezTo>
                  <a:pt x="2776338" y="199434"/>
                  <a:pt x="2803454" y="131207"/>
                  <a:pt x="2857686" y="78724"/>
                </a:cubicBezTo>
                <a:cubicBezTo>
                  <a:pt x="2911918" y="26241"/>
                  <a:pt x="2993266" y="0"/>
                  <a:pt x="3101731" y="0"/>
                </a:cubicBez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5142882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5" name="Picture Placeholder 4"/>
          <p:cNvSpPr>
            <a:spLocks noGrp="1"/>
          </p:cNvSpPr>
          <p:nvPr>
            <p:ph type="pic" sz="quarter" idx="25" hasCustomPrompt="1"/>
          </p:nvPr>
        </p:nvSpPr>
        <p:spPr>
          <a:xfrm>
            <a:off x="-633046" y="120902"/>
            <a:ext cx="7315200" cy="6515103"/>
          </a:xfrm>
          <a:custGeom>
            <a:avLst/>
            <a:gdLst/>
            <a:ahLst/>
            <a:cxnLst/>
            <a:rect l="l" t="t" r="r" b="b"/>
            <a:pathLst>
              <a:path w="3023006" h="2692366">
                <a:moveTo>
                  <a:pt x="1480013" y="320146"/>
                </a:moveTo>
                <a:cubicBezTo>
                  <a:pt x="1364551" y="320146"/>
                  <a:pt x="1252588" y="404118"/>
                  <a:pt x="1144124" y="572063"/>
                </a:cubicBezTo>
                <a:cubicBezTo>
                  <a:pt x="1035660" y="740007"/>
                  <a:pt x="948188" y="941191"/>
                  <a:pt x="881710" y="1175614"/>
                </a:cubicBezTo>
                <a:cubicBezTo>
                  <a:pt x="815232" y="1410037"/>
                  <a:pt x="781993" y="1616469"/>
                  <a:pt x="781993" y="1794911"/>
                </a:cubicBezTo>
                <a:cubicBezTo>
                  <a:pt x="781993" y="1962856"/>
                  <a:pt x="801237" y="2075694"/>
                  <a:pt x="839724" y="2133425"/>
                </a:cubicBezTo>
                <a:cubicBezTo>
                  <a:pt x="878211" y="2191156"/>
                  <a:pt x="948188" y="2220021"/>
                  <a:pt x="1049655" y="2220021"/>
                </a:cubicBezTo>
                <a:cubicBezTo>
                  <a:pt x="1133627" y="2220021"/>
                  <a:pt x="1217600" y="2171912"/>
                  <a:pt x="1301572" y="2075694"/>
                </a:cubicBezTo>
                <a:cubicBezTo>
                  <a:pt x="1385545" y="1979475"/>
                  <a:pt x="1459020" y="1848268"/>
                  <a:pt x="1522000" y="1682073"/>
                </a:cubicBezTo>
                <a:cubicBezTo>
                  <a:pt x="1584979" y="1515877"/>
                  <a:pt x="1630464" y="1331313"/>
                  <a:pt x="1658455" y="1128380"/>
                </a:cubicBezTo>
                <a:cubicBezTo>
                  <a:pt x="1563986" y="1107387"/>
                  <a:pt x="1516751" y="1033911"/>
                  <a:pt x="1516751" y="907952"/>
                </a:cubicBezTo>
                <a:cubicBezTo>
                  <a:pt x="1516751" y="764500"/>
                  <a:pt x="1570984" y="670031"/>
                  <a:pt x="1679448" y="624546"/>
                </a:cubicBezTo>
                <a:cubicBezTo>
                  <a:pt x="1672450" y="509083"/>
                  <a:pt x="1654956" y="429485"/>
                  <a:pt x="1626965" y="385749"/>
                </a:cubicBezTo>
                <a:cubicBezTo>
                  <a:pt x="1598974" y="342013"/>
                  <a:pt x="1549990" y="320146"/>
                  <a:pt x="1480013" y="320146"/>
                </a:cubicBezTo>
                <a:close/>
                <a:moveTo>
                  <a:pt x="1438027" y="0"/>
                </a:moveTo>
                <a:cubicBezTo>
                  <a:pt x="1885880" y="0"/>
                  <a:pt x="2109806" y="279909"/>
                  <a:pt x="2109806" y="839725"/>
                </a:cubicBezTo>
                <a:lnTo>
                  <a:pt x="2109806" y="844973"/>
                </a:lnTo>
                <a:cubicBezTo>
                  <a:pt x="2120303" y="848472"/>
                  <a:pt x="2139546" y="850221"/>
                  <a:pt x="2167537" y="850221"/>
                </a:cubicBezTo>
                <a:cubicBezTo>
                  <a:pt x="2282999" y="850221"/>
                  <a:pt x="2415956" y="819606"/>
                  <a:pt x="2566406" y="758376"/>
                </a:cubicBezTo>
                <a:cubicBezTo>
                  <a:pt x="2716857" y="697147"/>
                  <a:pt x="2853312" y="622796"/>
                  <a:pt x="2975772" y="535325"/>
                </a:cubicBezTo>
                <a:lnTo>
                  <a:pt x="3023006" y="677028"/>
                </a:lnTo>
                <a:cubicBezTo>
                  <a:pt x="2921540" y="785492"/>
                  <a:pt x="2789458" y="877337"/>
                  <a:pt x="2626761" y="952563"/>
                </a:cubicBezTo>
                <a:cubicBezTo>
                  <a:pt x="2464065" y="1027788"/>
                  <a:pt x="2286498" y="1081145"/>
                  <a:pt x="2094061" y="1112635"/>
                </a:cubicBezTo>
                <a:cubicBezTo>
                  <a:pt x="2066071" y="1431030"/>
                  <a:pt x="1994344" y="1709189"/>
                  <a:pt x="1878882" y="1947111"/>
                </a:cubicBezTo>
                <a:cubicBezTo>
                  <a:pt x="1763420" y="2185033"/>
                  <a:pt x="1614719" y="2368722"/>
                  <a:pt x="1432779" y="2498180"/>
                </a:cubicBezTo>
                <a:cubicBezTo>
                  <a:pt x="1250839" y="2627637"/>
                  <a:pt x="1053154" y="2692366"/>
                  <a:pt x="839724" y="2692366"/>
                </a:cubicBezTo>
                <a:cubicBezTo>
                  <a:pt x="580809" y="2692366"/>
                  <a:pt x="376126" y="2625888"/>
                  <a:pt x="225676" y="2492931"/>
                </a:cubicBezTo>
                <a:cubicBezTo>
                  <a:pt x="75225" y="2359975"/>
                  <a:pt x="0" y="2150044"/>
                  <a:pt x="0" y="1863139"/>
                </a:cubicBezTo>
                <a:cubicBezTo>
                  <a:pt x="0" y="1625217"/>
                  <a:pt x="48984" y="1361053"/>
                  <a:pt x="146952" y="1070649"/>
                </a:cubicBezTo>
                <a:cubicBezTo>
                  <a:pt x="244919" y="780244"/>
                  <a:pt x="402368" y="529202"/>
                  <a:pt x="619296" y="317521"/>
                </a:cubicBezTo>
                <a:cubicBezTo>
                  <a:pt x="836225" y="105841"/>
                  <a:pt x="1109135" y="0"/>
                  <a:pt x="1438027" y="0"/>
                </a:cubicBez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6728031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5" name="Picture Placeholder 4"/>
          <p:cNvSpPr>
            <a:spLocks noGrp="1"/>
          </p:cNvSpPr>
          <p:nvPr>
            <p:ph type="pic" sz="quarter" idx="25" hasCustomPrompt="1"/>
          </p:nvPr>
        </p:nvSpPr>
        <p:spPr>
          <a:xfrm>
            <a:off x="6741727" y="633046"/>
            <a:ext cx="3404596" cy="7131394"/>
          </a:xfrm>
          <a:custGeom>
            <a:avLst/>
            <a:gdLst/>
            <a:ahLst/>
            <a:cxnLst/>
            <a:rect l="l" t="t" r="r" b="b"/>
            <a:pathLst>
              <a:path w="1663703" h="3484855">
                <a:moveTo>
                  <a:pt x="1333062" y="0"/>
                </a:moveTo>
                <a:lnTo>
                  <a:pt x="1154620" y="829227"/>
                </a:lnTo>
                <a:lnTo>
                  <a:pt x="1469517" y="829227"/>
                </a:lnTo>
                <a:lnTo>
                  <a:pt x="1427531" y="1039158"/>
                </a:lnTo>
                <a:lnTo>
                  <a:pt x="1112634" y="1039158"/>
                </a:lnTo>
                <a:lnTo>
                  <a:pt x="776745" y="2613641"/>
                </a:lnTo>
                <a:cubicBezTo>
                  <a:pt x="762749" y="2666123"/>
                  <a:pt x="755752" y="2722105"/>
                  <a:pt x="755752" y="2781586"/>
                </a:cubicBezTo>
                <a:cubicBezTo>
                  <a:pt x="755752" y="2851563"/>
                  <a:pt x="772371" y="2901421"/>
                  <a:pt x="805610" y="2931161"/>
                </a:cubicBezTo>
                <a:cubicBezTo>
                  <a:pt x="838849" y="2960902"/>
                  <a:pt x="893956" y="2975772"/>
                  <a:pt x="970931" y="2975772"/>
                </a:cubicBezTo>
                <a:cubicBezTo>
                  <a:pt x="1072397" y="2975772"/>
                  <a:pt x="1166866" y="2932911"/>
                  <a:pt x="1254338" y="2847189"/>
                </a:cubicBezTo>
                <a:cubicBezTo>
                  <a:pt x="1341809" y="2761467"/>
                  <a:pt x="1404788" y="2650379"/>
                  <a:pt x="1443276" y="2513923"/>
                </a:cubicBezTo>
                <a:lnTo>
                  <a:pt x="1663703" y="2513923"/>
                </a:lnTo>
                <a:cubicBezTo>
                  <a:pt x="1534246" y="2891799"/>
                  <a:pt x="1368050" y="3148090"/>
                  <a:pt x="1165117" y="3282796"/>
                </a:cubicBezTo>
                <a:cubicBezTo>
                  <a:pt x="962184" y="3417502"/>
                  <a:pt x="761000" y="3484855"/>
                  <a:pt x="561566" y="3484855"/>
                </a:cubicBezTo>
                <a:cubicBezTo>
                  <a:pt x="393621" y="3484855"/>
                  <a:pt x="258040" y="3432372"/>
                  <a:pt x="154824" y="3327406"/>
                </a:cubicBezTo>
                <a:cubicBezTo>
                  <a:pt x="51608" y="3222440"/>
                  <a:pt x="0" y="3064992"/>
                  <a:pt x="0" y="2855061"/>
                </a:cubicBezTo>
                <a:cubicBezTo>
                  <a:pt x="0" y="2767590"/>
                  <a:pt x="13995" y="2653878"/>
                  <a:pt x="41986" y="2513923"/>
                </a:cubicBezTo>
                <a:lnTo>
                  <a:pt x="356883" y="1039158"/>
                </a:lnTo>
                <a:lnTo>
                  <a:pt x="183690" y="1039158"/>
                </a:lnTo>
                <a:lnTo>
                  <a:pt x="225676" y="829227"/>
                </a:lnTo>
                <a:lnTo>
                  <a:pt x="398869" y="829227"/>
                </a:lnTo>
                <a:lnTo>
                  <a:pt x="556317" y="104965"/>
                </a:ln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627109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2472265" y="1473199"/>
            <a:ext cx="2286002" cy="399626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0568370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7" name="Picture Placeholder 7"/>
          <p:cNvSpPr>
            <a:spLocks noGrp="1"/>
          </p:cNvSpPr>
          <p:nvPr>
            <p:ph type="pic" sz="quarter" idx="26" hasCustomPrompt="1"/>
          </p:nvPr>
        </p:nvSpPr>
        <p:spPr>
          <a:xfrm>
            <a:off x="1151467" y="1913466"/>
            <a:ext cx="4387011" cy="2743201"/>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4" name="Picture Placeholder 7"/>
          <p:cNvSpPr>
            <a:spLocks noGrp="1"/>
          </p:cNvSpPr>
          <p:nvPr>
            <p:ph type="pic" sz="quarter" idx="25" hasCustomPrompt="1"/>
          </p:nvPr>
        </p:nvSpPr>
        <p:spPr>
          <a:xfrm>
            <a:off x="5235798" y="2527814"/>
            <a:ext cx="1391388" cy="2472266"/>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9331200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4603386" y="1734196"/>
            <a:ext cx="2985228" cy="5304256"/>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378547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1402117" y="1778000"/>
            <a:ext cx="4964816" cy="3132667"/>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9729484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4" name="Picture Placeholder 7"/>
          <p:cNvSpPr>
            <a:spLocks noGrp="1"/>
          </p:cNvSpPr>
          <p:nvPr>
            <p:ph type="pic" sz="quarter" idx="25" hasCustomPrompt="1"/>
          </p:nvPr>
        </p:nvSpPr>
        <p:spPr>
          <a:xfrm>
            <a:off x="1581167" y="1294395"/>
            <a:ext cx="3143232" cy="42164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5" name="Picture Placeholder 7"/>
          <p:cNvSpPr>
            <a:spLocks noGrp="1"/>
          </p:cNvSpPr>
          <p:nvPr>
            <p:ph type="pic" sz="quarter" idx="26" hasCustomPrompt="1"/>
          </p:nvPr>
        </p:nvSpPr>
        <p:spPr>
          <a:xfrm>
            <a:off x="4080933" y="2709333"/>
            <a:ext cx="4267200" cy="313817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4211424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7" name="Picture Placeholder 7"/>
          <p:cNvSpPr>
            <a:spLocks noGrp="1"/>
          </p:cNvSpPr>
          <p:nvPr>
            <p:ph type="pic" sz="quarter" idx="25" hasCustomPrompt="1"/>
          </p:nvPr>
        </p:nvSpPr>
        <p:spPr>
          <a:xfrm>
            <a:off x="7196668" y="999067"/>
            <a:ext cx="3640666" cy="4826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0859744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7" name="Picture Placeholder 7"/>
          <p:cNvSpPr>
            <a:spLocks noGrp="1"/>
          </p:cNvSpPr>
          <p:nvPr>
            <p:ph type="pic" sz="quarter" idx="25" hasCustomPrompt="1"/>
          </p:nvPr>
        </p:nvSpPr>
        <p:spPr>
          <a:xfrm>
            <a:off x="1202267" y="1778000"/>
            <a:ext cx="4199466" cy="2421468"/>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005579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8" name="Picture Placeholder 7"/>
          <p:cNvSpPr>
            <a:spLocks noGrp="1"/>
          </p:cNvSpPr>
          <p:nvPr>
            <p:ph type="pic" sz="quarter" idx="10" hasCustomPrompt="1"/>
          </p:nvPr>
        </p:nvSpPr>
        <p:spPr>
          <a:xfrm>
            <a:off x="0" y="0"/>
            <a:ext cx="12192000" cy="3006725"/>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2392359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7" name="Picture Placeholder 7"/>
          <p:cNvSpPr>
            <a:spLocks noGrp="1"/>
          </p:cNvSpPr>
          <p:nvPr>
            <p:ph type="pic" sz="quarter" idx="25" hasCustomPrompt="1"/>
          </p:nvPr>
        </p:nvSpPr>
        <p:spPr>
          <a:xfrm>
            <a:off x="5094370" y="2113867"/>
            <a:ext cx="2017630" cy="3522133"/>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
        <p:nvSpPr>
          <p:cNvPr id="9" name="Picture Placeholder 7"/>
          <p:cNvSpPr>
            <a:spLocks noGrp="1"/>
          </p:cNvSpPr>
          <p:nvPr>
            <p:ph type="pic" sz="quarter" idx="26" hasCustomPrompt="1"/>
          </p:nvPr>
        </p:nvSpPr>
        <p:spPr>
          <a:xfrm>
            <a:off x="824122" y="996268"/>
            <a:ext cx="3533356" cy="4865464"/>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724488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8" name="Picture Placeholder 7"/>
          <p:cNvSpPr>
            <a:spLocks noGrp="1"/>
          </p:cNvSpPr>
          <p:nvPr>
            <p:ph type="pic" sz="quarter" idx="10" hasCustomPrompt="1"/>
          </p:nvPr>
        </p:nvSpPr>
        <p:spPr>
          <a:xfrm>
            <a:off x="0" y="0"/>
            <a:ext cx="5363308" cy="68580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2830676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9" name="Picture Placeholder 8"/>
          <p:cNvSpPr>
            <a:spLocks noGrp="1"/>
          </p:cNvSpPr>
          <p:nvPr>
            <p:ph type="pic" sz="quarter" idx="10" hasCustomPrompt="1"/>
          </p:nvPr>
        </p:nvSpPr>
        <p:spPr>
          <a:xfrm>
            <a:off x="5616832" y="471121"/>
            <a:ext cx="5947996" cy="5903274"/>
          </a:xfrm>
          <a:custGeom>
            <a:avLst/>
            <a:gdLst>
              <a:gd name="connsiteX0" fmla="*/ 5067300 w 5067300"/>
              <a:gd name="connsiteY0" fmla="*/ 133350 h 5029200"/>
              <a:gd name="connsiteX1" fmla="*/ 5067300 w 5067300"/>
              <a:gd name="connsiteY1" fmla="*/ 2581275 h 5029200"/>
              <a:gd name="connsiteX2" fmla="*/ 2619375 w 5067300"/>
              <a:gd name="connsiteY2" fmla="*/ 5029200 h 5029200"/>
              <a:gd name="connsiteX3" fmla="*/ 171450 w 5067300"/>
              <a:gd name="connsiteY3" fmla="*/ 5029200 h 5029200"/>
              <a:gd name="connsiteX4" fmla="*/ 2447925 w 5067300"/>
              <a:gd name="connsiteY4" fmla="*/ 0 h 5029200"/>
              <a:gd name="connsiteX5" fmla="*/ 4895850 w 5067300"/>
              <a:gd name="connsiteY5" fmla="*/ 0 h 5029200"/>
              <a:gd name="connsiteX6" fmla="*/ 0 w 5067300"/>
              <a:gd name="connsiteY6" fmla="*/ 4895850 h 5029200"/>
              <a:gd name="connsiteX7" fmla="*/ 0 w 5067300"/>
              <a:gd name="connsiteY7" fmla="*/ 2447925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7300" h="5029200">
                <a:moveTo>
                  <a:pt x="5067300" y="133350"/>
                </a:moveTo>
                <a:lnTo>
                  <a:pt x="5067300" y="2581275"/>
                </a:lnTo>
                <a:lnTo>
                  <a:pt x="2619375" y="5029200"/>
                </a:lnTo>
                <a:lnTo>
                  <a:pt x="171450" y="5029200"/>
                </a:lnTo>
                <a:close/>
                <a:moveTo>
                  <a:pt x="2447925" y="0"/>
                </a:moveTo>
                <a:lnTo>
                  <a:pt x="4895850" y="0"/>
                </a:lnTo>
                <a:lnTo>
                  <a:pt x="0" y="4895850"/>
                </a:lnTo>
                <a:lnTo>
                  <a:pt x="0" y="2447925"/>
                </a:ln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1198423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8" name="Picture Placeholder 7"/>
          <p:cNvSpPr>
            <a:spLocks noGrp="1"/>
          </p:cNvSpPr>
          <p:nvPr>
            <p:ph type="pic" sz="quarter" idx="10" hasCustomPrompt="1"/>
          </p:nvPr>
        </p:nvSpPr>
        <p:spPr>
          <a:xfrm>
            <a:off x="0" y="3371850"/>
            <a:ext cx="12192000" cy="24765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645027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8" name="Picture Placeholder 7"/>
          <p:cNvSpPr>
            <a:spLocks noGrp="1"/>
          </p:cNvSpPr>
          <p:nvPr>
            <p:ph type="pic" sz="quarter" idx="10" hasCustomPrompt="1"/>
          </p:nvPr>
        </p:nvSpPr>
        <p:spPr>
          <a:xfrm>
            <a:off x="400050" y="400050"/>
            <a:ext cx="7181850" cy="3124200"/>
          </a:xfrm>
          <a:pattFill prst="openDmnd">
            <a:fgClr>
              <a:schemeClr val="accent2"/>
            </a:fgClr>
            <a:bgClr>
              <a:schemeClr val="bg1"/>
            </a:bgClr>
          </a:pattFill>
          <a:ln>
            <a:noFill/>
          </a:ln>
        </p:spPr>
        <p:txBody>
          <a:bodyPr anchor="ctr">
            <a:norm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470471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Rectangle 5"/>
          <p:cNvSpPr/>
          <p:nvPr userDrawn="1"/>
        </p:nvSpPr>
        <p:spPr>
          <a:xfrm>
            <a:off x="11564828" y="6374395"/>
            <a:ext cx="370614" cy="261610"/>
          </a:xfrm>
          <a:prstGeom prst="rect">
            <a:avLst/>
          </a:prstGeom>
        </p:spPr>
        <p:txBody>
          <a:bodyPr wrap="none">
            <a:spAutoFit/>
          </a:bodyPr>
          <a:lstStyle/>
          <a:p>
            <a:fld id="{0C62BEC2-EEC9-43CB-889D-96305E03A13C}" type="slidenum">
              <a:rPr lang="en-US" sz="1100" b="1" smtClean="0">
                <a:latin typeface="Arial Black" panose="020B0A04020102020204" pitchFamily="34" charset="0"/>
              </a:rPr>
              <a:pPr/>
              <a:t>‹#›</a:t>
            </a:fld>
            <a:endParaRPr lang="en-US" sz="1100" b="1" dirty="0">
              <a:latin typeface="Arial Black" panose="020B0A04020102020204" pitchFamily="34" charset="0"/>
            </a:endParaRPr>
          </a:p>
        </p:txBody>
      </p:sp>
      <p:sp>
        <p:nvSpPr>
          <p:cNvPr id="9" name="Picture Placeholder 8"/>
          <p:cNvSpPr>
            <a:spLocks noGrp="1"/>
          </p:cNvSpPr>
          <p:nvPr>
            <p:ph type="pic" sz="quarter" idx="13" hasCustomPrompt="1"/>
          </p:nvPr>
        </p:nvSpPr>
        <p:spPr>
          <a:xfrm>
            <a:off x="861648" y="509953"/>
            <a:ext cx="5556737" cy="5838092"/>
          </a:xfrm>
          <a:custGeom>
            <a:avLst/>
            <a:gdLst>
              <a:gd name="connsiteX0" fmla="*/ 4073766 w 5556737"/>
              <a:gd name="connsiteY0" fmla="*/ 1436078 h 5838092"/>
              <a:gd name="connsiteX1" fmla="*/ 5556737 w 5556737"/>
              <a:gd name="connsiteY1" fmla="*/ 1436078 h 5838092"/>
              <a:gd name="connsiteX2" fmla="*/ 5556737 w 5556737"/>
              <a:gd name="connsiteY2" fmla="*/ 4783015 h 5838092"/>
              <a:gd name="connsiteX3" fmla="*/ 4073766 w 5556737"/>
              <a:gd name="connsiteY3" fmla="*/ 4783015 h 5838092"/>
              <a:gd name="connsiteX4" fmla="*/ 2895598 w 5556737"/>
              <a:gd name="connsiteY4" fmla="*/ 1019908 h 5838092"/>
              <a:gd name="connsiteX5" fmla="*/ 3833444 w 5556737"/>
              <a:gd name="connsiteY5" fmla="*/ 1019908 h 5838092"/>
              <a:gd name="connsiteX6" fmla="*/ 3833444 w 5556737"/>
              <a:gd name="connsiteY6" fmla="*/ 5838092 h 5838092"/>
              <a:gd name="connsiteX7" fmla="*/ 2895598 w 5556737"/>
              <a:gd name="connsiteY7" fmla="*/ 5838092 h 5838092"/>
              <a:gd name="connsiteX8" fmla="*/ 0 w 5556737"/>
              <a:gd name="connsiteY8" fmla="*/ 433755 h 5838092"/>
              <a:gd name="connsiteX9" fmla="*/ 937846 w 5556737"/>
              <a:gd name="connsiteY9" fmla="*/ 433755 h 5838092"/>
              <a:gd name="connsiteX10" fmla="*/ 937846 w 5556737"/>
              <a:gd name="connsiteY10" fmla="*/ 5451231 h 5838092"/>
              <a:gd name="connsiteX11" fmla="*/ 0 w 5556737"/>
              <a:gd name="connsiteY11" fmla="*/ 5451231 h 5838092"/>
              <a:gd name="connsiteX12" fmla="*/ 1178168 w 5556737"/>
              <a:gd name="connsiteY12" fmla="*/ 0 h 5838092"/>
              <a:gd name="connsiteX13" fmla="*/ 2655276 w 5556737"/>
              <a:gd name="connsiteY13" fmla="*/ 0 h 5838092"/>
              <a:gd name="connsiteX14" fmla="*/ 2655276 w 5556737"/>
              <a:gd name="connsiteY14" fmla="*/ 5117123 h 5838092"/>
              <a:gd name="connsiteX15" fmla="*/ 1178168 w 5556737"/>
              <a:gd name="connsiteY15" fmla="*/ 5117123 h 583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56737" h="5838092">
                <a:moveTo>
                  <a:pt x="4073766" y="1436078"/>
                </a:moveTo>
                <a:lnTo>
                  <a:pt x="5556737" y="1436078"/>
                </a:lnTo>
                <a:lnTo>
                  <a:pt x="5556737" y="4783015"/>
                </a:lnTo>
                <a:lnTo>
                  <a:pt x="4073766" y="4783015"/>
                </a:lnTo>
                <a:close/>
                <a:moveTo>
                  <a:pt x="2895598" y="1019908"/>
                </a:moveTo>
                <a:lnTo>
                  <a:pt x="3833444" y="1019908"/>
                </a:lnTo>
                <a:lnTo>
                  <a:pt x="3833444" y="5838092"/>
                </a:lnTo>
                <a:lnTo>
                  <a:pt x="2895598" y="5838092"/>
                </a:lnTo>
                <a:close/>
                <a:moveTo>
                  <a:pt x="0" y="433755"/>
                </a:moveTo>
                <a:lnTo>
                  <a:pt x="937846" y="433755"/>
                </a:lnTo>
                <a:lnTo>
                  <a:pt x="937846" y="5451231"/>
                </a:lnTo>
                <a:lnTo>
                  <a:pt x="0" y="5451231"/>
                </a:lnTo>
                <a:close/>
                <a:moveTo>
                  <a:pt x="1178168" y="0"/>
                </a:moveTo>
                <a:lnTo>
                  <a:pt x="2655276" y="0"/>
                </a:lnTo>
                <a:lnTo>
                  <a:pt x="2655276" y="5117123"/>
                </a:lnTo>
                <a:lnTo>
                  <a:pt x="1178168" y="5117123"/>
                </a:lnTo>
                <a:close/>
              </a:path>
            </a:pathLst>
          </a:custGeom>
          <a:pattFill prst="openDmnd">
            <a:fgClr>
              <a:schemeClr val="accent2"/>
            </a:fgClr>
            <a:bgClr>
              <a:schemeClr val="bg1"/>
            </a:bgClr>
          </a:pattFill>
          <a:ln>
            <a:noFill/>
          </a:ln>
        </p:spPr>
        <p:txBody>
          <a:bodyPr wrap="square" anchor="ctr">
            <a:noAutofit/>
          </a:bodyPr>
          <a:lstStyle>
            <a:lvl1pPr marL="0" indent="0" algn="ctr">
              <a:buNone/>
              <a:defRPr sz="1600"/>
            </a:lvl1pPr>
          </a:lstStyle>
          <a:p>
            <a:r>
              <a:rPr lang="en-US" dirty="0" smtClean="0"/>
              <a:t>Drag and Drop your picture here</a:t>
            </a:r>
            <a:endParaRPr lang="en-US" dirty="0"/>
          </a:p>
        </p:txBody>
      </p:sp>
    </p:spTree>
    <p:extLst>
      <p:ext uri="{BB962C8B-B14F-4D97-AF65-F5344CB8AC3E}">
        <p14:creationId xmlns:p14="http://schemas.microsoft.com/office/powerpoint/2010/main" val="34162199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06C39D-705D-4F0C-9F9D-43EC8535073C}" type="datetimeFigureOut">
              <a:rPr lang="en-US" smtClean="0"/>
              <a:t>9/23/2020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62BEC2-EEC9-43CB-889D-96305E03A13C}" type="slidenum">
              <a:rPr lang="en-US" smtClean="0"/>
              <a:t>‹#›</a:t>
            </a:fld>
            <a:endParaRPr lang="en-US" dirty="0"/>
          </a:p>
        </p:txBody>
      </p:sp>
    </p:spTree>
    <p:extLst>
      <p:ext uri="{BB962C8B-B14F-4D97-AF65-F5344CB8AC3E}">
        <p14:creationId xmlns:p14="http://schemas.microsoft.com/office/powerpoint/2010/main" val="667182268"/>
      </p:ext>
    </p:extLst>
  </p:cSld>
  <p:clrMap bg1="lt1" tx1="dk1" bg2="lt2" tx2="dk2" accent1="accent1" accent2="accent2" accent3="accent3" accent4="accent4" accent5="accent5" accent6="accent6" hlink="hlink" folHlink="folHlink"/>
  <p:sldLayoutIdLst>
    <p:sldLayoutId id="2147483662" r:id="rId1"/>
    <p:sldLayoutId id="2147483655" r:id="rId2"/>
    <p:sldLayoutId id="2147483656" r:id="rId3"/>
    <p:sldLayoutId id="2147483657" r:id="rId4"/>
    <p:sldLayoutId id="2147483658" r:id="rId5"/>
    <p:sldLayoutId id="2147483659" r:id="rId6"/>
    <p:sldLayoutId id="2147483660" r:id="rId7"/>
    <p:sldLayoutId id="2147483661"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 id="2147483685" r:id="rId31"/>
    <p:sldLayoutId id="2147483686" r:id="rId32"/>
    <p:sldLayoutId id="2147483687" r:id="rId33"/>
    <p:sldLayoutId id="2147483689" r:id="rId34"/>
    <p:sldLayoutId id="2147483688" r:id="rId35"/>
    <p:sldLayoutId id="2147483690" r:id="rId36"/>
    <p:sldLayoutId id="2147483691" r:id="rId37"/>
    <p:sldLayoutId id="2147483692" r:id="rId38"/>
    <p:sldLayoutId id="2147483693" r:id="rId39"/>
    <p:sldLayoutId id="2147483694"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4.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9.xml"/><Relationship Id="rId5" Type="http://schemas.openxmlformats.org/officeDocument/2006/relationships/image" Target="../media/image21.jpeg"/><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19.xml"/><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654" b="7654"/>
          <a:stretch>
            <a:fillRect/>
          </a:stretch>
        </p:blipFill>
        <p:spPr/>
      </p:pic>
      <p:sp>
        <p:nvSpPr>
          <p:cNvPr id="5" name="Rectangle 4"/>
          <p:cNvSpPr/>
          <p:nvPr/>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266699" y="4468615"/>
            <a:ext cx="11462238" cy="707886"/>
            <a:chOff x="1309242" y="4468615"/>
            <a:chExt cx="10419696" cy="707886"/>
          </a:xfrm>
        </p:grpSpPr>
        <p:sp>
          <p:nvSpPr>
            <p:cNvPr id="7" name="TextBox 6"/>
            <p:cNvSpPr txBox="1"/>
            <p:nvPr/>
          </p:nvSpPr>
          <p:spPr>
            <a:xfrm>
              <a:off x="1309242" y="4468615"/>
              <a:ext cx="8269019" cy="707886"/>
            </a:xfrm>
            <a:prstGeom prst="rect">
              <a:avLst/>
            </a:prstGeom>
            <a:noFill/>
          </p:spPr>
          <p:txBody>
            <a:bodyPr wrap="square" rtlCol="0">
              <a:spAutoFit/>
            </a:bodyPr>
            <a:lstStyle/>
            <a:p>
              <a:pPr algn="ctr"/>
              <a:r>
                <a:rPr lang="en-US" sz="4000" spc="2000" dirty="0">
                  <a:solidFill>
                    <a:schemeClr val="accent6"/>
                  </a:solidFill>
                  <a:latin typeface="Raleway" panose="020B0503030101060003" pitchFamily="34" charset="0"/>
                </a:rPr>
                <a:t>URBAN AGRICULTURE</a:t>
              </a:r>
            </a:p>
          </p:txBody>
        </p:sp>
        <p:cxnSp>
          <p:nvCxnSpPr>
            <p:cNvPr id="11" name="Straight Connector 10"/>
            <p:cNvCxnSpPr/>
            <p:nvPr/>
          </p:nvCxnSpPr>
          <p:spPr>
            <a:xfrm>
              <a:off x="9716800" y="4822558"/>
              <a:ext cx="2012138"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69391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945" r="23945"/>
          <a:stretch>
            <a:fillRect/>
          </a:stretch>
        </p:blipFill>
        <p:spPr/>
      </p:pic>
      <p:sp>
        <p:nvSpPr>
          <p:cNvPr id="5" name="TextBox 4"/>
          <p:cNvSpPr txBox="1"/>
          <p:nvPr/>
        </p:nvSpPr>
        <p:spPr>
          <a:xfrm>
            <a:off x="6325861" y="1536294"/>
            <a:ext cx="5080385" cy="1451616"/>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Существующая система промышленного сельского хозяйства связана с высокими затратами энергии на транспортировку продуктов питания. </a:t>
            </a:r>
            <a:r>
              <a:rPr lang="ru-RU" sz="1000" dirty="0" err="1">
                <a:latin typeface="Raleway" panose="020B0503030101060003" pitchFamily="34" charset="0"/>
              </a:rPr>
              <a:t>Энергоэффективный</a:t>
            </a:r>
            <a:r>
              <a:rPr lang="ru-RU" sz="1000" dirty="0">
                <a:latin typeface="Raleway" panose="020B0503030101060003" pitchFamily="34" charset="0"/>
              </a:rPr>
              <a:t> характер систем городского сельского хозяйства может уменьшить углеродный след каждого города за счет уменьшения количества транспорта, и поездок которые используется для транспортировки товаров потребителю в город из сельскохозяйственных зон и из одних регионов России в другие</a:t>
            </a:r>
            <a:r>
              <a:rPr lang="ru-RU" sz="1000" dirty="0" smtClean="0">
                <a:latin typeface="Raleway" panose="020B0503030101060003" pitchFamily="34" charset="0"/>
              </a:rPr>
              <a:t>.</a:t>
            </a:r>
            <a:endParaRPr lang="ru-RU" sz="1000" dirty="0">
              <a:latin typeface="Raleway" panose="020B0503030101060003" pitchFamily="34" charset="0"/>
            </a:endParaRPr>
          </a:p>
        </p:txBody>
      </p:sp>
      <p:sp>
        <p:nvSpPr>
          <p:cNvPr id="6" name="TextBox 5"/>
          <p:cNvSpPr txBox="1"/>
          <p:nvPr/>
        </p:nvSpPr>
        <p:spPr>
          <a:xfrm>
            <a:off x="6325861" y="966209"/>
            <a:ext cx="5080385" cy="378180"/>
          </a:xfrm>
          <a:prstGeom prst="rect">
            <a:avLst/>
          </a:prstGeom>
          <a:noFill/>
        </p:spPr>
        <p:txBody>
          <a:bodyPr wrap="square" rtlCol="0">
            <a:spAutoFit/>
          </a:bodyPr>
          <a:lstStyle/>
          <a:p>
            <a:pPr algn="just">
              <a:lnSpc>
                <a:spcPct val="150000"/>
              </a:lnSpc>
            </a:pPr>
            <a:r>
              <a:rPr lang="ru-RU" sz="1400" b="1" spc="600" dirty="0">
                <a:latin typeface="Raleway" panose="020B0503030101060003" pitchFamily="34" charset="0"/>
              </a:rPr>
              <a:t>ЭНЕРГОЭФФЕКТИВНОСТЬ</a:t>
            </a:r>
            <a:endParaRPr lang="en-US" sz="1400" b="1" spc="600" dirty="0">
              <a:latin typeface="Raleway" panose="020B0503030101060003" pitchFamily="34" charset="0"/>
            </a:endParaRPr>
          </a:p>
        </p:txBody>
      </p:sp>
      <p:grpSp>
        <p:nvGrpSpPr>
          <p:cNvPr id="2" name="Group 1"/>
          <p:cNvGrpSpPr/>
          <p:nvPr/>
        </p:nvGrpSpPr>
        <p:grpSpPr>
          <a:xfrm>
            <a:off x="5459085" y="3782177"/>
            <a:ext cx="3732539" cy="2188823"/>
            <a:chOff x="5123938" y="3787395"/>
            <a:chExt cx="3732539" cy="2188823"/>
          </a:xfrm>
        </p:grpSpPr>
        <p:sp>
          <p:nvSpPr>
            <p:cNvPr id="10" name="TextBox 9"/>
            <p:cNvSpPr txBox="1"/>
            <p:nvPr/>
          </p:nvSpPr>
          <p:spPr>
            <a:xfrm>
              <a:off x="5123938" y="5052888"/>
              <a:ext cx="3732539" cy="923330"/>
            </a:xfrm>
            <a:prstGeom prst="rect">
              <a:avLst/>
            </a:prstGeom>
            <a:noFill/>
          </p:spPr>
          <p:txBody>
            <a:bodyPr wrap="square" rtlCol="0" anchor="ctr">
              <a:spAutoFit/>
            </a:bodyPr>
            <a:lstStyle/>
            <a:p>
              <a:pPr algn="ctr">
                <a:lnSpc>
                  <a:spcPct val="150000"/>
                </a:lnSpc>
              </a:pPr>
              <a:r>
                <a:rPr lang="ru-RU" sz="1200" spc="600" dirty="0" smtClean="0">
                  <a:latin typeface="Raleway" panose="020B0503030101060003" pitchFamily="34" charset="0"/>
                </a:rPr>
                <a:t>УМЕНЬШЕНИЕ </a:t>
              </a:r>
              <a:r>
                <a:rPr lang="ru-RU" sz="1200" spc="600" dirty="0">
                  <a:latin typeface="Raleway" panose="020B0503030101060003" pitchFamily="34" charset="0"/>
                </a:rPr>
                <a:t>КОЛИЧЕСТВА </a:t>
              </a:r>
              <a:r>
                <a:rPr lang="ru-RU" sz="1200" spc="600" dirty="0" smtClean="0">
                  <a:latin typeface="Raleway" panose="020B0503030101060003" pitchFamily="34" charset="0"/>
                </a:rPr>
                <a:t>ТРАНСПОРТА </a:t>
              </a:r>
              <a:r>
                <a:rPr lang="ru-RU" sz="1200" spc="600" dirty="0">
                  <a:latin typeface="Raleway" panose="020B0503030101060003" pitchFamily="34" charset="0"/>
                </a:rPr>
                <a:t>И ПОЕЗДОК</a:t>
              </a:r>
            </a:p>
            <a:p>
              <a:pPr algn="ctr">
                <a:lnSpc>
                  <a:spcPct val="150000"/>
                </a:lnSpc>
              </a:pPr>
              <a:endParaRPr lang="en-US" sz="1200" spc="600" dirty="0" smtClean="0">
                <a:latin typeface="Raleway" panose="020B0503030101060003" pitchFamily="34" charset="0"/>
              </a:endParaRPr>
            </a:p>
          </p:txBody>
        </p:sp>
        <p:sp>
          <p:nvSpPr>
            <p:cNvPr id="13" name="Donut 12"/>
            <p:cNvSpPr/>
            <p:nvPr/>
          </p:nvSpPr>
          <p:spPr>
            <a:xfrm>
              <a:off x="6502690" y="3787395"/>
              <a:ext cx="975035" cy="975035"/>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 name="Group 2"/>
          <p:cNvGrpSpPr/>
          <p:nvPr/>
        </p:nvGrpSpPr>
        <p:grpSpPr>
          <a:xfrm>
            <a:off x="9122612" y="3782177"/>
            <a:ext cx="3000375" cy="1911824"/>
            <a:chOff x="7320973" y="3782177"/>
            <a:chExt cx="3000375" cy="1911824"/>
          </a:xfrm>
        </p:grpSpPr>
        <p:sp>
          <p:nvSpPr>
            <p:cNvPr id="11" name="TextBox 10"/>
            <p:cNvSpPr txBox="1"/>
            <p:nvPr/>
          </p:nvSpPr>
          <p:spPr>
            <a:xfrm>
              <a:off x="7320973" y="5047670"/>
              <a:ext cx="3000375" cy="646331"/>
            </a:xfrm>
            <a:prstGeom prst="rect">
              <a:avLst/>
            </a:prstGeom>
            <a:noFill/>
          </p:spPr>
          <p:txBody>
            <a:bodyPr wrap="square" rtlCol="0" anchor="ctr">
              <a:spAutoFit/>
            </a:bodyPr>
            <a:lstStyle/>
            <a:p>
              <a:pPr algn="ctr">
                <a:lnSpc>
                  <a:spcPct val="150000"/>
                </a:lnSpc>
              </a:pPr>
              <a:r>
                <a:rPr lang="ru-RU" sz="1200" spc="600" dirty="0">
                  <a:latin typeface="Raleway" panose="020B0503030101060003" pitchFamily="34" charset="0"/>
                </a:rPr>
                <a:t>СНИЖЕНИЕ УГЛЕРОДНОГО </a:t>
              </a:r>
              <a:r>
                <a:rPr lang="ru-RU" sz="1200" spc="600" dirty="0" smtClean="0">
                  <a:latin typeface="Raleway" panose="020B0503030101060003" pitchFamily="34" charset="0"/>
                </a:rPr>
                <a:t>СЛЕДА</a:t>
              </a:r>
              <a:endParaRPr lang="ru-RU" sz="1200" spc="600" dirty="0">
                <a:latin typeface="Raleway" panose="020B0503030101060003" pitchFamily="34" charset="0"/>
              </a:endParaRPr>
            </a:p>
          </p:txBody>
        </p:sp>
        <p:sp>
          <p:nvSpPr>
            <p:cNvPr id="17" name="Donut 16"/>
            <p:cNvSpPr/>
            <p:nvPr/>
          </p:nvSpPr>
          <p:spPr>
            <a:xfrm>
              <a:off x="8199838" y="3782177"/>
              <a:ext cx="975035" cy="975035"/>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378069" y="272562"/>
            <a:ext cx="4510454"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64355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Рисунок 2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5564" r="25564"/>
          <a:stretch>
            <a:fillRect/>
          </a:stretch>
        </p:blipFill>
        <p:spPr/>
      </p:pic>
      <p:sp>
        <p:nvSpPr>
          <p:cNvPr id="5" name="TextBox 4"/>
          <p:cNvSpPr txBox="1"/>
          <p:nvPr/>
        </p:nvSpPr>
        <p:spPr>
          <a:xfrm>
            <a:off x="6325861" y="1673560"/>
            <a:ext cx="5080385" cy="784830"/>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Т</a:t>
            </a:r>
            <a:r>
              <a:rPr lang="ru-RU" sz="1000" dirty="0" smtClean="0">
                <a:latin typeface="Raleway" panose="020B0503030101060003" pitchFamily="34" charset="0"/>
              </a:rPr>
              <a:t>радиционная </a:t>
            </a:r>
            <a:r>
              <a:rPr lang="ru-RU" sz="1000" dirty="0">
                <a:latin typeface="Raleway" panose="020B0503030101060003" pitchFamily="34" charset="0"/>
              </a:rPr>
              <a:t>неместная система распределения продуктов питания потребляет в 4-17 раз больше топлива и выбрасывает в 5-17 раз больше выбросов CO2, чем система местного транспорта.</a:t>
            </a:r>
            <a:endParaRPr lang="en-US" sz="1000" dirty="0" smtClean="0">
              <a:latin typeface="Raleway" panose="020B0503030101060003" pitchFamily="34" charset="0"/>
            </a:endParaRPr>
          </a:p>
        </p:txBody>
      </p:sp>
      <p:sp>
        <p:nvSpPr>
          <p:cNvPr id="6" name="TextBox 5"/>
          <p:cNvSpPr txBox="1"/>
          <p:nvPr/>
        </p:nvSpPr>
        <p:spPr>
          <a:xfrm>
            <a:off x="6325861" y="890223"/>
            <a:ext cx="5475075" cy="738664"/>
          </a:xfrm>
          <a:prstGeom prst="rect">
            <a:avLst/>
          </a:prstGeom>
          <a:noFill/>
        </p:spPr>
        <p:txBody>
          <a:bodyPr wrap="square" rtlCol="0">
            <a:spAutoFit/>
          </a:bodyPr>
          <a:lstStyle/>
          <a:p>
            <a:pPr>
              <a:lnSpc>
                <a:spcPct val="150000"/>
              </a:lnSpc>
            </a:pPr>
            <a:r>
              <a:rPr lang="ru-RU" sz="1400" b="1" spc="300" dirty="0" smtClean="0">
                <a:latin typeface="Raleway" panose="020B0503030101060003" pitchFamily="34" charset="0"/>
              </a:rPr>
              <a:t>Центр </a:t>
            </a:r>
            <a:r>
              <a:rPr lang="ru-RU" sz="1400" b="1" spc="300" dirty="0">
                <a:latin typeface="Raleway" panose="020B0503030101060003" pitchFamily="34" charset="0"/>
              </a:rPr>
              <a:t>устойчивого сельского хозяйства, при Университете штата Айова</a:t>
            </a:r>
            <a:endParaRPr lang="en-US" sz="1400" b="1" spc="300" dirty="0" smtClean="0">
              <a:latin typeface="Raleway" panose="020B0503030101060003" pitchFamily="34" charset="0"/>
            </a:endParaRPr>
          </a:p>
        </p:txBody>
      </p:sp>
      <p:sp>
        <p:nvSpPr>
          <p:cNvPr id="25" name="TextBox 24"/>
          <p:cNvSpPr txBox="1"/>
          <p:nvPr/>
        </p:nvSpPr>
        <p:spPr>
          <a:xfrm>
            <a:off x="6325861" y="3944566"/>
            <a:ext cx="5080385" cy="784830"/>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П</a:t>
            </a:r>
            <a:r>
              <a:rPr lang="ru-RU" sz="1000" dirty="0" smtClean="0">
                <a:latin typeface="Raleway" panose="020B0503030101060003" pitchFamily="34" charset="0"/>
              </a:rPr>
              <a:t>ереход </a:t>
            </a:r>
            <a:r>
              <a:rPr lang="ru-RU" sz="1000" dirty="0">
                <a:latin typeface="Raleway" panose="020B0503030101060003" pitchFamily="34" charset="0"/>
              </a:rPr>
              <a:t>на продукты местного производства может сократить выбросы, связанные с транспортом, эквивалентные почти 50 000 метрическим тоннам CO2, или что эквивалентно снятию с дороги 16 191 автомобилю.</a:t>
            </a:r>
            <a:endParaRPr lang="en-US" sz="1000" dirty="0" smtClean="0">
              <a:latin typeface="Raleway" panose="020B0503030101060003" pitchFamily="34" charset="0"/>
            </a:endParaRPr>
          </a:p>
        </p:txBody>
      </p:sp>
      <p:sp>
        <p:nvSpPr>
          <p:cNvPr id="26" name="TextBox 25"/>
          <p:cNvSpPr txBox="1"/>
          <p:nvPr/>
        </p:nvSpPr>
        <p:spPr>
          <a:xfrm>
            <a:off x="6325861" y="3243220"/>
            <a:ext cx="5080385" cy="701346"/>
          </a:xfrm>
          <a:prstGeom prst="rect">
            <a:avLst/>
          </a:prstGeom>
          <a:noFill/>
        </p:spPr>
        <p:txBody>
          <a:bodyPr wrap="square" rtlCol="0">
            <a:spAutoFit/>
          </a:bodyPr>
          <a:lstStyle/>
          <a:p>
            <a:pPr algn="just">
              <a:lnSpc>
                <a:spcPct val="150000"/>
              </a:lnSpc>
            </a:pPr>
            <a:r>
              <a:rPr lang="ru-RU" sz="1400" b="1" spc="300" dirty="0" smtClean="0">
                <a:latin typeface="Raleway" panose="020B0503030101060003" pitchFamily="34" charset="0"/>
              </a:rPr>
              <a:t>Региональный центр </a:t>
            </a:r>
            <a:r>
              <a:rPr lang="ru-RU" sz="1400" b="1" spc="300" dirty="0">
                <a:latin typeface="Raleway" panose="020B0503030101060003" pitchFamily="34" charset="0"/>
              </a:rPr>
              <a:t>здравоохранения города Уотерлу, Канада</a:t>
            </a:r>
            <a:endParaRPr lang="en-US" sz="1400" b="1" spc="300" dirty="0" smtClean="0">
              <a:latin typeface="Raleway" panose="020B0503030101060003" pitchFamily="34" charset="0"/>
            </a:endParaRPr>
          </a:p>
        </p:txBody>
      </p:sp>
    </p:spTree>
    <p:extLst>
      <p:ext uri="{BB962C8B-B14F-4D97-AF65-F5344CB8AC3E}">
        <p14:creationId xmlns:p14="http://schemas.microsoft.com/office/powerpoint/2010/main" val="5122302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4098" r="24098"/>
          <a:stretch>
            <a:fillRect/>
          </a:stretch>
        </p:blipFill>
        <p:spPr/>
      </p:pic>
      <p:sp>
        <p:nvSpPr>
          <p:cNvPr id="6" name="TextBox 5"/>
          <p:cNvSpPr txBox="1"/>
          <p:nvPr/>
        </p:nvSpPr>
        <p:spPr>
          <a:xfrm>
            <a:off x="5883845" y="135252"/>
            <a:ext cx="6012147" cy="738664"/>
          </a:xfrm>
          <a:prstGeom prst="rect">
            <a:avLst/>
          </a:prstGeom>
          <a:noFill/>
        </p:spPr>
        <p:txBody>
          <a:bodyPr wrap="square" rtlCol="0">
            <a:spAutoFit/>
          </a:bodyPr>
          <a:lstStyle/>
          <a:p>
            <a:pPr>
              <a:lnSpc>
                <a:spcPct val="150000"/>
              </a:lnSpc>
            </a:pPr>
            <a:r>
              <a:rPr lang="ru-RU" sz="1400" b="1" spc="600" dirty="0">
                <a:latin typeface="Raleway" panose="020B0503030101060003" pitchFamily="34" charset="0"/>
              </a:rPr>
              <a:t>ВЛИЯЮТ ЛИ ВЫБРОСЫ ВРЕДНЫХ ВЕЩЕСТВ НА ОВОЩНУЮ </a:t>
            </a:r>
            <a:r>
              <a:rPr lang="ru-RU" sz="1400" b="1" spc="600" dirty="0" smtClean="0">
                <a:latin typeface="Raleway" panose="020B0503030101060003" pitchFamily="34" charset="0"/>
              </a:rPr>
              <a:t>ПРОДУКЦИЮ?</a:t>
            </a:r>
            <a:endParaRPr lang="en-US" sz="1400" b="1" spc="600" dirty="0">
              <a:latin typeface="Raleway" panose="020B0503030101060003" pitchFamily="34" charset="0"/>
            </a:endParaRPr>
          </a:p>
        </p:txBody>
      </p:sp>
      <p:grpSp>
        <p:nvGrpSpPr>
          <p:cNvPr id="2" name="Group 1"/>
          <p:cNvGrpSpPr/>
          <p:nvPr/>
        </p:nvGrpSpPr>
        <p:grpSpPr>
          <a:xfrm>
            <a:off x="5915225" y="1331752"/>
            <a:ext cx="4817097" cy="975035"/>
            <a:chOff x="6502690" y="3787395"/>
            <a:chExt cx="4817097" cy="975035"/>
          </a:xfrm>
        </p:grpSpPr>
        <p:sp>
          <p:nvSpPr>
            <p:cNvPr id="10" name="TextBox 9"/>
            <p:cNvSpPr txBox="1"/>
            <p:nvPr/>
          </p:nvSpPr>
          <p:spPr>
            <a:xfrm>
              <a:off x="7587248" y="4034368"/>
              <a:ext cx="3732539" cy="646331"/>
            </a:xfrm>
            <a:prstGeom prst="rect">
              <a:avLst/>
            </a:prstGeom>
            <a:noFill/>
          </p:spPr>
          <p:txBody>
            <a:bodyPr wrap="square" rtlCol="0" anchor="ctr">
              <a:spAutoFit/>
            </a:bodyPr>
            <a:lstStyle/>
            <a:p>
              <a:pPr>
                <a:lnSpc>
                  <a:spcPct val="150000"/>
                </a:lnSpc>
              </a:pPr>
              <a:r>
                <a:rPr lang="ru-RU" sz="1200" spc="600" dirty="0" smtClean="0">
                  <a:latin typeface="Raleway" panose="020B0503030101060003" pitchFamily="34" charset="0"/>
                </a:rPr>
                <a:t>КОНТРОЛИРУЕМАЯ СРЕДА</a:t>
              </a:r>
              <a:endParaRPr lang="ru-RU" sz="1200" spc="600" dirty="0">
                <a:latin typeface="Raleway" panose="020B0503030101060003" pitchFamily="34" charset="0"/>
              </a:endParaRPr>
            </a:p>
            <a:p>
              <a:pPr algn="ctr">
                <a:lnSpc>
                  <a:spcPct val="150000"/>
                </a:lnSpc>
              </a:pPr>
              <a:endParaRPr lang="en-US" sz="1200" spc="600" dirty="0" smtClean="0">
                <a:latin typeface="Raleway" panose="020B0503030101060003" pitchFamily="34" charset="0"/>
              </a:endParaRPr>
            </a:p>
          </p:txBody>
        </p:sp>
        <p:sp>
          <p:nvSpPr>
            <p:cNvPr id="13" name="Donut 12"/>
            <p:cNvSpPr/>
            <p:nvPr/>
          </p:nvSpPr>
          <p:spPr>
            <a:xfrm>
              <a:off x="6502690" y="3787395"/>
              <a:ext cx="975035" cy="975035"/>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378069" y="272562"/>
            <a:ext cx="4510454"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883845" y="5246925"/>
            <a:ext cx="5080385" cy="701346"/>
          </a:xfrm>
          <a:prstGeom prst="rect">
            <a:avLst/>
          </a:prstGeom>
          <a:noFill/>
        </p:spPr>
        <p:txBody>
          <a:bodyPr wrap="square" rtlCol="0">
            <a:spAutoFit/>
          </a:bodyPr>
          <a:lstStyle/>
          <a:p>
            <a:pPr>
              <a:lnSpc>
                <a:spcPct val="150000"/>
              </a:lnSpc>
            </a:pPr>
            <a:r>
              <a:rPr lang="ru-RU" sz="1400" b="1" spc="300" dirty="0" smtClean="0">
                <a:latin typeface="Raleway" panose="020B0503030101060003" pitchFamily="34" charset="0"/>
              </a:rPr>
              <a:t>Зеленые </a:t>
            </a:r>
            <a:r>
              <a:rPr lang="ru-RU" sz="1400" b="1" spc="300" dirty="0">
                <a:latin typeface="Raleway" panose="020B0503030101060003" pitchFamily="34" charset="0"/>
              </a:rPr>
              <a:t>крыши как средство борьбы с загрязнением</a:t>
            </a:r>
            <a:endParaRPr lang="en-US" sz="1400" b="1" spc="300" dirty="0" smtClean="0">
              <a:latin typeface="Raleway" panose="020B0503030101060003" pitchFamily="34" charset="0"/>
            </a:endParaRPr>
          </a:p>
        </p:txBody>
      </p:sp>
      <p:grpSp>
        <p:nvGrpSpPr>
          <p:cNvPr id="15" name="Group 1"/>
          <p:cNvGrpSpPr/>
          <p:nvPr/>
        </p:nvGrpSpPr>
        <p:grpSpPr>
          <a:xfrm>
            <a:off x="5915225" y="2572903"/>
            <a:ext cx="4817097" cy="975035"/>
            <a:chOff x="6502690" y="3787395"/>
            <a:chExt cx="4817097" cy="975035"/>
          </a:xfrm>
        </p:grpSpPr>
        <p:sp>
          <p:nvSpPr>
            <p:cNvPr id="16" name="TextBox 15"/>
            <p:cNvSpPr txBox="1"/>
            <p:nvPr/>
          </p:nvSpPr>
          <p:spPr>
            <a:xfrm>
              <a:off x="7587248" y="4034368"/>
              <a:ext cx="3732539" cy="646331"/>
            </a:xfrm>
            <a:prstGeom prst="rect">
              <a:avLst/>
            </a:prstGeom>
            <a:noFill/>
          </p:spPr>
          <p:txBody>
            <a:bodyPr wrap="square" rtlCol="0" anchor="ctr">
              <a:spAutoFit/>
            </a:bodyPr>
            <a:lstStyle/>
            <a:p>
              <a:pPr>
                <a:lnSpc>
                  <a:spcPct val="150000"/>
                </a:lnSpc>
              </a:pPr>
              <a:r>
                <a:rPr lang="ru-RU" sz="1200" spc="600" dirty="0" smtClean="0">
                  <a:latin typeface="Raleway" panose="020B0503030101060003" pitchFamily="34" charset="0"/>
                </a:rPr>
                <a:t>СПЕЦИФИКА ВЫБРОСОВ</a:t>
              </a:r>
              <a:endParaRPr lang="ru-RU" sz="1200" spc="600" dirty="0">
                <a:latin typeface="Raleway" panose="020B0503030101060003" pitchFamily="34" charset="0"/>
              </a:endParaRPr>
            </a:p>
            <a:p>
              <a:pPr algn="ctr">
                <a:lnSpc>
                  <a:spcPct val="150000"/>
                </a:lnSpc>
              </a:pPr>
              <a:endParaRPr lang="en-US" sz="1200" spc="600" dirty="0" smtClean="0">
                <a:latin typeface="Raleway" panose="020B0503030101060003" pitchFamily="34" charset="0"/>
              </a:endParaRPr>
            </a:p>
          </p:txBody>
        </p:sp>
        <p:sp>
          <p:nvSpPr>
            <p:cNvPr id="18" name="Donut 12"/>
            <p:cNvSpPr/>
            <p:nvPr/>
          </p:nvSpPr>
          <p:spPr>
            <a:xfrm>
              <a:off x="6502690" y="3787395"/>
              <a:ext cx="975035" cy="975035"/>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TextBox 18"/>
          <p:cNvSpPr txBox="1"/>
          <p:nvPr/>
        </p:nvSpPr>
        <p:spPr>
          <a:xfrm>
            <a:off x="5883845" y="5944150"/>
            <a:ext cx="5080385" cy="784830"/>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К</a:t>
            </a:r>
            <a:r>
              <a:rPr lang="ru-RU" sz="1000" dirty="0" smtClean="0">
                <a:latin typeface="Raleway" panose="020B0503030101060003" pitchFamily="34" charset="0"/>
              </a:rPr>
              <a:t>рыша</a:t>
            </a:r>
            <a:r>
              <a:rPr lang="ru-RU" sz="1000" dirty="0">
                <a:latin typeface="Raleway" panose="020B0503030101060003" pitchFamily="34" charset="0"/>
              </a:rPr>
              <a:t>, покрытая 2000 м² несрезанной травы , может удалить до 4000 кг твердых частиц. Согласно статье, нужен только один квадратный метр зеленой крыши, чтобы компенсировать ежегодные выбросы твердых частиц от автомобиля.</a:t>
            </a:r>
            <a:endParaRPr lang="en-US" sz="1000" dirty="0" smtClean="0">
              <a:latin typeface="Raleway" panose="020B0503030101060003" pitchFamily="34" charset="0"/>
            </a:endParaRPr>
          </a:p>
        </p:txBody>
      </p:sp>
      <p:grpSp>
        <p:nvGrpSpPr>
          <p:cNvPr id="20" name="Group 1"/>
          <p:cNvGrpSpPr/>
          <p:nvPr/>
        </p:nvGrpSpPr>
        <p:grpSpPr>
          <a:xfrm>
            <a:off x="5915225" y="3814054"/>
            <a:ext cx="4817097" cy="1084259"/>
            <a:chOff x="6502690" y="3787395"/>
            <a:chExt cx="4817097" cy="1084259"/>
          </a:xfrm>
        </p:grpSpPr>
        <p:sp>
          <p:nvSpPr>
            <p:cNvPr id="21" name="TextBox 20"/>
            <p:cNvSpPr txBox="1"/>
            <p:nvPr/>
          </p:nvSpPr>
          <p:spPr>
            <a:xfrm>
              <a:off x="7587248" y="3948324"/>
              <a:ext cx="3732539" cy="923330"/>
            </a:xfrm>
            <a:prstGeom prst="rect">
              <a:avLst/>
            </a:prstGeom>
            <a:noFill/>
          </p:spPr>
          <p:txBody>
            <a:bodyPr wrap="square" rtlCol="0" anchor="ctr">
              <a:spAutoFit/>
            </a:bodyPr>
            <a:lstStyle/>
            <a:p>
              <a:pPr>
                <a:lnSpc>
                  <a:spcPct val="150000"/>
                </a:lnSpc>
              </a:pPr>
              <a:r>
                <a:rPr lang="ru-RU" sz="1200" spc="600" dirty="0" smtClean="0">
                  <a:latin typeface="Raleway" panose="020B0503030101060003" pitchFamily="34" charset="0"/>
                </a:rPr>
                <a:t>СОЗДАНИЕ ОЗЕЛЕНЕННЫХ КРОВЕЛЬ</a:t>
              </a:r>
              <a:endParaRPr lang="ru-RU" sz="1200" spc="600" dirty="0">
                <a:latin typeface="Raleway" panose="020B0503030101060003" pitchFamily="34" charset="0"/>
              </a:endParaRPr>
            </a:p>
            <a:p>
              <a:pPr algn="ctr">
                <a:lnSpc>
                  <a:spcPct val="150000"/>
                </a:lnSpc>
              </a:pPr>
              <a:endParaRPr lang="en-US" sz="1200" spc="600" dirty="0" smtClean="0">
                <a:latin typeface="Raleway" panose="020B0503030101060003" pitchFamily="34" charset="0"/>
              </a:endParaRPr>
            </a:p>
          </p:txBody>
        </p:sp>
        <p:sp>
          <p:nvSpPr>
            <p:cNvPr id="23" name="Donut 12"/>
            <p:cNvSpPr/>
            <p:nvPr/>
          </p:nvSpPr>
          <p:spPr>
            <a:xfrm>
              <a:off x="6502690" y="3787395"/>
              <a:ext cx="975035" cy="975035"/>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6945864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5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5114544" y="768009"/>
            <a:ext cx="2292096" cy="3852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497824" y="768009"/>
            <a:ext cx="2292096" cy="3852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731264" y="768009"/>
            <a:ext cx="2292096" cy="38526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393570" y="5004844"/>
            <a:ext cx="7723125" cy="1573270"/>
            <a:chOff x="2248763" y="2173690"/>
            <a:chExt cx="11146208" cy="1573270"/>
          </a:xfrm>
        </p:grpSpPr>
        <p:sp>
          <p:nvSpPr>
            <p:cNvPr id="10" name="TextBox 9"/>
            <p:cNvSpPr txBox="1"/>
            <p:nvPr/>
          </p:nvSpPr>
          <p:spPr>
            <a:xfrm>
              <a:off x="2248763" y="2500465"/>
              <a:ext cx="11146208" cy="1246495"/>
            </a:xfrm>
            <a:prstGeom prst="rect">
              <a:avLst/>
            </a:prstGeom>
            <a:noFill/>
          </p:spPr>
          <p:txBody>
            <a:bodyPr wrap="square" rtlCol="0">
              <a:spAutoFit/>
            </a:bodyPr>
            <a:lstStyle/>
            <a:p>
              <a:pPr>
                <a:lnSpc>
                  <a:spcPct val="150000"/>
                </a:lnSpc>
              </a:pPr>
              <a:r>
                <a:rPr lang="ru-RU" sz="1000" dirty="0">
                  <a:latin typeface="Raleway" panose="020B0503030101060003" pitchFamily="34" charset="0"/>
                </a:rPr>
                <a:t>Сфера городского сельского хозяйства расширяет экономическую базу города посредством производства, обработки, упаковки и транспортировки потребляемых продуктов. Это приводит к увеличению сфер деятельности и созданию новых рабочих мест. Сады на крышах, а также на территории городских неосвоенных пространств позволяют горожанам создавать средства производства овощной продукции в городе. Фермы и парники на крышах, в свободных городских территориях позволяют продуктивно использовать городское пространство, пространство конструктивных частей зданий, создавая новые рабочие места.</a:t>
              </a:r>
            </a:p>
          </p:txBody>
        </p:sp>
        <p:sp>
          <p:nvSpPr>
            <p:cNvPr id="11" name="TextBox 10"/>
            <p:cNvSpPr txBox="1"/>
            <p:nvPr/>
          </p:nvSpPr>
          <p:spPr>
            <a:xfrm>
              <a:off x="2248763" y="2173690"/>
              <a:ext cx="4271015" cy="323165"/>
            </a:xfrm>
            <a:prstGeom prst="rect">
              <a:avLst/>
            </a:prstGeom>
            <a:noFill/>
          </p:spPr>
          <p:txBody>
            <a:bodyPr wrap="square" rtlCol="0">
              <a:spAutoFit/>
            </a:bodyPr>
            <a:lstStyle/>
            <a:p>
              <a:pPr>
                <a:lnSpc>
                  <a:spcPct val="150000"/>
                </a:lnSpc>
              </a:pPr>
              <a:r>
                <a:rPr lang="ru-RU" sz="1000" b="1" spc="300" dirty="0" smtClean="0">
                  <a:latin typeface="Raleway" panose="020B0503030101060003" pitchFamily="34" charset="0"/>
                </a:rPr>
                <a:t>СОЗДАНИЕ РАБОЧИХ МЕСТ</a:t>
              </a:r>
              <a:endParaRPr lang="en-US" sz="1000" b="1" spc="300" dirty="0" smtClean="0">
                <a:latin typeface="Raleway" panose="020B0503030101060003" pitchFamily="34" charset="0"/>
              </a:endParaRPr>
            </a:p>
          </p:txBody>
        </p:sp>
      </p:grpSp>
      <p:sp>
        <p:nvSpPr>
          <p:cNvPr id="12" name="TextBox 11"/>
          <p:cNvSpPr txBox="1"/>
          <p:nvPr/>
        </p:nvSpPr>
        <p:spPr>
          <a:xfrm>
            <a:off x="3925663" y="164162"/>
            <a:ext cx="4340674" cy="378180"/>
          </a:xfrm>
          <a:prstGeom prst="rect">
            <a:avLst/>
          </a:prstGeom>
          <a:noFill/>
        </p:spPr>
        <p:txBody>
          <a:bodyPr wrap="square" rtlCol="0">
            <a:spAutoFit/>
          </a:bodyPr>
          <a:lstStyle/>
          <a:p>
            <a:pPr algn="ctr">
              <a:lnSpc>
                <a:spcPct val="150000"/>
              </a:lnSpc>
            </a:pPr>
            <a:r>
              <a:rPr lang="ru-RU" sz="1400" b="1" spc="600" dirty="0" smtClean="0">
                <a:latin typeface="Raleway" panose="020B0503030101060003" pitchFamily="34" charset="0"/>
              </a:rPr>
              <a:t>ЭКОНОМИЧЕСКИЕ ВЫГОДЫ</a:t>
            </a:r>
            <a:endParaRPr lang="en-US" sz="1400" b="1" spc="600" dirty="0" smtClean="0">
              <a:latin typeface="Raleway" panose="020B0503030101060003" pitchFamily="34" charset="0"/>
            </a:endParaRPr>
          </a:p>
        </p:txBody>
      </p:sp>
      <p:pic>
        <p:nvPicPr>
          <p:cNvPr id="6" name="Рисунок 5"/>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9639" r="29639"/>
          <a:stretch>
            <a:fillRect/>
          </a:stretch>
        </p:blipFill>
        <p:spPr>
          <a:xfrm>
            <a:off x="4932363" y="927100"/>
            <a:ext cx="2327275" cy="3810000"/>
          </a:xfrm>
        </p:spPr>
      </p:pic>
      <p:pic>
        <p:nvPicPr>
          <p:cNvPr id="8" name="Рисунок 7"/>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9645" r="29645"/>
          <a:stretch>
            <a:fillRect/>
          </a:stretch>
        </p:blipFill>
        <p:spPr>
          <a:xfrm>
            <a:off x="8351838" y="927100"/>
            <a:ext cx="2328862" cy="3810000"/>
          </a:xfrm>
        </p:spPr>
      </p:pic>
      <p:pic>
        <p:nvPicPr>
          <p:cNvPr id="5" name="Рисунок 4"/>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29630" r="29630"/>
          <a:stretch>
            <a:fillRect/>
          </a:stretch>
        </p:blipFill>
        <p:spPr>
          <a:xfrm>
            <a:off x="1511300" y="927100"/>
            <a:ext cx="2328863" cy="3810000"/>
          </a:xfrm>
        </p:spPr>
      </p:pic>
    </p:spTree>
    <p:extLst>
      <p:ext uri="{BB962C8B-B14F-4D97-AF65-F5344CB8AC3E}">
        <p14:creationId xmlns:p14="http://schemas.microsoft.com/office/powerpoint/2010/main" val="17871087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488899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866775" y="3815251"/>
            <a:ext cx="14058900" cy="539057"/>
            <a:chOff x="-866775" y="3815251"/>
            <a:chExt cx="14058900" cy="539057"/>
          </a:xfrm>
        </p:grpSpPr>
        <p:sp>
          <p:nvSpPr>
            <p:cNvPr id="7" name="TextBox 6"/>
            <p:cNvSpPr txBox="1"/>
            <p:nvPr/>
          </p:nvSpPr>
          <p:spPr>
            <a:xfrm>
              <a:off x="-866775" y="3815251"/>
              <a:ext cx="14058900" cy="400110"/>
            </a:xfrm>
            <a:prstGeom prst="rect">
              <a:avLst/>
            </a:prstGeom>
            <a:noFill/>
          </p:spPr>
          <p:txBody>
            <a:bodyPr wrap="square" rtlCol="0">
              <a:spAutoFit/>
            </a:bodyPr>
            <a:lstStyle/>
            <a:p>
              <a:pPr algn="ctr"/>
              <a:r>
                <a:rPr lang="ru-RU" sz="2000" spc="2000" dirty="0">
                  <a:solidFill>
                    <a:schemeClr val="bg1"/>
                  </a:solidFill>
                  <a:latin typeface="Raleway" panose="020B0503030101060003" pitchFamily="34" charset="0"/>
                </a:rPr>
                <a:t>ПРАВОВАЯ БАЗА РЕГУЛИРОВАНИЯ</a:t>
              </a:r>
              <a:endParaRPr lang="en-US" sz="2000" spc="2000" dirty="0">
                <a:solidFill>
                  <a:schemeClr val="bg1"/>
                </a:solidFill>
                <a:latin typeface="Raleway" panose="020B0503030101060003" pitchFamily="34" charset="0"/>
              </a:endParaRPr>
            </a:p>
          </p:txBody>
        </p:sp>
        <p:cxnSp>
          <p:nvCxnSpPr>
            <p:cNvPr id="8" name="Straight Connector 7"/>
            <p:cNvCxnSpPr/>
            <p:nvPr/>
          </p:nvCxnSpPr>
          <p:spPr>
            <a:xfrm>
              <a:off x="281354" y="4354308"/>
              <a:ext cx="11632223"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18070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Рисунок 3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253" r="22253"/>
          <a:stretch>
            <a:fillRect/>
          </a:stretch>
        </p:blipFill>
        <p:spPr/>
      </p:pic>
      <p:sp>
        <p:nvSpPr>
          <p:cNvPr id="4" name="Rectangle 3"/>
          <p:cNvSpPr/>
          <p:nvPr/>
        </p:nvSpPr>
        <p:spPr>
          <a:xfrm>
            <a:off x="0" y="4242816"/>
            <a:ext cx="5669280" cy="2615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69280" y="4242816"/>
            <a:ext cx="6522720" cy="2615184"/>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99136" y="4888688"/>
            <a:ext cx="6263008" cy="1323439"/>
          </a:xfrm>
          <a:prstGeom prst="rect">
            <a:avLst/>
          </a:prstGeom>
          <a:noFill/>
        </p:spPr>
        <p:txBody>
          <a:bodyPr wrap="square" rtlCol="0">
            <a:spAutoFit/>
          </a:bodyPr>
          <a:lstStyle/>
          <a:p>
            <a:r>
              <a:rPr lang="ru-RU" sz="4000" spc="2000" dirty="0" smtClean="0">
                <a:solidFill>
                  <a:schemeClr val="bg1"/>
                </a:solidFill>
                <a:latin typeface="Raleway" panose="020B0503030101060003" pitchFamily="34" charset="0"/>
              </a:rPr>
              <a:t>ОПРЕДЕЛЕНИЕ ТЕРМИНОВ</a:t>
            </a:r>
            <a:endParaRPr lang="en-US" sz="4000" spc="2000" dirty="0">
              <a:solidFill>
                <a:schemeClr val="bg1"/>
              </a:solidFill>
              <a:latin typeface="Raleway" panose="020B0503030101060003" pitchFamily="34" charset="0"/>
            </a:endParaRPr>
          </a:p>
        </p:txBody>
      </p:sp>
      <p:sp>
        <p:nvSpPr>
          <p:cNvPr id="12" name="TextBox 11"/>
          <p:cNvSpPr txBox="1"/>
          <p:nvPr/>
        </p:nvSpPr>
        <p:spPr>
          <a:xfrm>
            <a:off x="751272" y="1263737"/>
            <a:ext cx="3973654" cy="1682448"/>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Без четких определений сельскохозяйственных терминов документ зонирования может препятствовать производству продуктов питания в городе из-за двусмысленных формулировок и нечетких правил. Потенциальным производителям может быть сложно понять, что конкретно разрешено, и они будут воздерживаться от производства продуктов питания из-за страха возможного нарушения или штрафа.</a:t>
            </a:r>
            <a:endParaRPr lang="en-US" sz="1000" dirty="0" smtClean="0">
              <a:latin typeface="Raleway" panose="020B0503030101060003" pitchFamily="34" charset="0"/>
            </a:endParaRPr>
          </a:p>
        </p:txBody>
      </p:sp>
      <p:sp>
        <p:nvSpPr>
          <p:cNvPr id="34" name="TextBox 33"/>
          <p:cNvSpPr txBox="1"/>
          <p:nvPr/>
        </p:nvSpPr>
        <p:spPr>
          <a:xfrm>
            <a:off x="1223449" y="4620910"/>
            <a:ext cx="3973654" cy="297454"/>
          </a:xfrm>
          <a:prstGeom prst="rect">
            <a:avLst/>
          </a:prstGeom>
          <a:noFill/>
        </p:spPr>
        <p:txBody>
          <a:bodyPr wrap="square" rtlCol="0">
            <a:spAutoFit/>
          </a:bodyPr>
          <a:lstStyle/>
          <a:p>
            <a:pPr algn="just">
              <a:lnSpc>
                <a:spcPct val="150000"/>
              </a:lnSpc>
            </a:pPr>
            <a:r>
              <a:rPr lang="ru-RU" sz="1000" spc="300" dirty="0" smtClean="0">
                <a:solidFill>
                  <a:schemeClr val="bg1"/>
                </a:solidFill>
                <a:latin typeface="Raleway" panose="020B0503030101060003" pitchFamily="34" charset="0"/>
              </a:rPr>
              <a:t>ГОРОДСКОЕ СЕЛЬСКОЕ ХОЗЯЙСТВО  </a:t>
            </a:r>
            <a:endParaRPr lang="en-US" sz="1000" spc="300" dirty="0" smtClean="0">
              <a:solidFill>
                <a:schemeClr val="bg1"/>
              </a:solidFill>
              <a:latin typeface="Raleway" panose="020B0503030101060003" pitchFamily="34" charset="0"/>
            </a:endParaRPr>
          </a:p>
        </p:txBody>
      </p:sp>
      <p:sp>
        <p:nvSpPr>
          <p:cNvPr id="36" name="TextBox 35"/>
          <p:cNvSpPr txBox="1"/>
          <p:nvPr/>
        </p:nvSpPr>
        <p:spPr>
          <a:xfrm>
            <a:off x="1223449" y="5085658"/>
            <a:ext cx="3973654" cy="297454"/>
          </a:xfrm>
          <a:prstGeom prst="rect">
            <a:avLst/>
          </a:prstGeom>
          <a:noFill/>
        </p:spPr>
        <p:txBody>
          <a:bodyPr wrap="square" rtlCol="0">
            <a:spAutoFit/>
          </a:bodyPr>
          <a:lstStyle/>
          <a:p>
            <a:pPr algn="just">
              <a:lnSpc>
                <a:spcPct val="150000"/>
              </a:lnSpc>
            </a:pPr>
            <a:r>
              <a:rPr lang="ru-RU" sz="1000" spc="300" dirty="0" smtClean="0">
                <a:solidFill>
                  <a:schemeClr val="bg1"/>
                </a:solidFill>
                <a:latin typeface="Raleway" panose="020B0503030101060003" pitchFamily="34" charset="0"/>
              </a:rPr>
              <a:t>ГОРОДСКАЯ ФЕРМА </a:t>
            </a:r>
            <a:endParaRPr lang="en-US" sz="1000" spc="300" dirty="0" smtClean="0">
              <a:solidFill>
                <a:schemeClr val="bg1"/>
              </a:solidFill>
              <a:latin typeface="Raleway" panose="020B0503030101060003" pitchFamily="34" charset="0"/>
            </a:endParaRPr>
          </a:p>
        </p:txBody>
      </p:sp>
      <p:sp>
        <p:nvSpPr>
          <p:cNvPr id="37" name="TextBox 36"/>
          <p:cNvSpPr txBox="1"/>
          <p:nvPr/>
        </p:nvSpPr>
        <p:spPr>
          <a:xfrm>
            <a:off x="1223449" y="5550407"/>
            <a:ext cx="3973654" cy="297454"/>
          </a:xfrm>
          <a:prstGeom prst="rect">
            <a:avLst/>
          </a:prstGeom>
          <a:noFill/>
        </p:spPr>
        <p:txBody>
          <a:bodyPr wrap="square" rtlCol="0">
            <a:spAutoFit/>
          </a:bodyPr>
          <a:lstStyle/>
          <a:p>
            <a:pPr algn="just">
              <a:lnSpc>
                <a:spcPct val="150000"/>
              </a:lnSpc>
            </a:pPr>
            <a:r>
              <a:rPr lang="ru-RU" sz="1000" spc="300" dirty="0" smtClean="0">
                <a:solidFill>
                  <a:schemeClr val="bg1"/>
                </a:solidFill>
                <a:latin typeface="Raleway" panose="020B0503030101060003" pitchFamily="34" charset="0"/>
              </a:rPr>
              <a:t>ГОРОДСКОЙ САД </a:t>
            </a:r>
            <a:endParaRPr lang="en-US" sz="1000" spc="300" dirty="0" smtClean="0">
              <a:solidFill>
                <a:schemeClr val="bg1"/>
              </a:solidFill>
              <a:latin typeface="Raleway" panose="020B0503030101060003" pitchFamily="34" charset="0"/>
            </a:endParaRPr>
          </a:p>
        </p:txBody>
      </p:sp>
      <p:sp>
        <p:nvSpPr>
          <p:cNvPr id="38" name="TextBox 37"/>
          <p:cNvSpPr txBox="1"/>
          <p:nvPr/>
        </p:nvSpPr>
        <p:spPr>
          <a:xfrm>
            <a:off x="1223449" y="6015156"/>
            <a:ext cx="3973654" cy="297454"/>
          </a:xfrm>
          <a:prstGeom prst="rect">
            <a:avLst/>
          </a:prstGeom>
          <a:noFill/>
        </p:spPr>
        <p:txBody>
          <a:bodyPr wrap="square" rtlCol="0">
            <a:spAutoFit/>
          </a:bodyPr>
          <a:lstStyle/>
          <a:p>
            <a:pPr algn="just">
              <a:lnSpc>
                <a:spcPct val="150000"/>
              </a:lnSpc>
            </a:pPr>
            <a:r>
              <a:rPr lang="ru-RU" sz="1000" spc="300" dirty="0" smtClean="0">
                <a:solidFill>
                  <a:schemeClr val="bg1"/>
                </a:solidFill>
                <a:latin typeface="Raleway" panose="020B0503030101060003" pitchFamily="34" charset="0"/>
              </a:rPr>
              <a:t>ТЕПЛИЧНЫЙ КОМПЛЕКС</a:t>
            </a:r>
            <a:endParaRPr lang="en-US" sz="1000" spc="300" dirty="0" smtClean="0">
              <a:solidFill>
                <a:schemeClr val="bg1"/>
              </a:solidFill>
              <a:latin typeface="Raleway" panose="020B0503030101060003" pitchFamily="34" charset="0"/>
            </a:endParaRPr>
          </a:p>
        </p:txBody>
      </p:sp>
    </p:spTree>
    <p:extLst>
      <p:ext uri="{BB962C8B-B14F-4D97-AF65-F5344CB8AC3E}">
        <p14:creationId xmlns:p14="http://schemas.microsoft.com/office/powerpoint/2010/main" val="34929971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34" grpId="0"/>
      <p:bldP spid="36" grpId="0"/>
      <p:bldP spid="37"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15132" y="1931613"/>
            <a:ext cx="6586054" cy="4305676"/>
            <a:chOff x="5157992" y="1665629"/>
            <a:chExt cx="2936367" cy="1919171"/>
          </a:xfrm>
          <a:solidFill>
            <a:schemeClr val="accent2"/>
          </a:solidFill>
        </p:grpSpPr>
        <p:sp>
          <p:nvSpPr>
            <p:cNvPr id="3" name="Freeform 5"/>
            <p:cNvSpPr>
              <a:spLocks/>
            </p:cNvSpPr>
            <p:nvPr/>
          </p:nvSpPr>
          <p:spPr bwMode="auto">
            <a:xfrm>
              <a:off x="5379188" y="1665629"/>
              <a:ext cx="365958" cy="271518"/>
            </a:xfrm>
            <a:custGeom>
              <a:avLst/>
              <a:gdLst>
                <a:gd name="T0" fmla="*/ 228 w 257"/>
                <a:gd name="T1" fmla="*/ 167 h 190"/>
                <a:gd name="T2" fmla="*/ 227 w 257"/>
                <a:gd name="T3" fmla="*/ 190 h 190"/>
                <a:gd name="T4" fmla="*/ 150 w 257"/>
                <a:gd name="T5" fmla="*/ 172 h 190"/>
                <a:gd name="T6" fmla="*/ 141 w 257"/>
                <a:gd name="T7" fmla="*/ 172 h 190"/>
                <a:gd name="T8" fmla="*/ 108 w 257"/>
                <a:gd name="T9" fmla="*/ 174 h 190"/>
                <a:gd name="T10" fmla="*/ 102 w 257"/>
                <a:gd name="T11" fmla="*/ 173 h 190"/>
                <a:gd name="T12" fmla="*/ 97 w 257"/>
                <a:gd name="T13" fmla="*/ 174 h 190"/>
                <a:gd name="T14" fmla="*/ 94 w 257"/>
                <a:gd name="T15" fmla="*/ 172 h 190"/>
                <a:gd name="T16" fmla="*/ 86 w 257"/>
                <a:gd name="T17" fmla="*/ 171 h 190"/>
                <a:gd name="T18" fmla="*/ 85 w 257"/>
                <a:gd name="T19" fmla="*/ 168 h 190"/>
                <a:gd name="T20" fmla="*/ 73 w 257"/>
                <a:gd name="T21" fmla="*/ 165 h 190"/>
                <a:gd name="T22" fmla="*/ 66 w 257"/>
                <a:gd name="T23" fmla="*/ 162 h 190"/>
                <a:gd name="T24" fmla="*/ 51 w 257"/>
                <a:gd name="T25" fmla="*/ 165 h 190"/>
                <a:gd name="T26" fmla="*/ 33 w 257"/>
                <a:gd name="T27" fmla="*/ 156 h 190"/>
                <a:gd name="T28" fmla="*/ 29 w 257"/>
                <a:gd name="T29" fmla="*/ 128 h 190"/>
                <a:gd name="T30" fmla="*/ 20 w 257"/>
                <a:gd name="T31" fmla="*/ 126 h 190"/>
                <a:gd name="T32" fmla="*/ 10 w 257"/>
                <a:gd name="T33" fmla="*/ 120 h 190"/>
                <a:gd name="T34" fmla="*/ 0 w 257"/>
                <a:gd name="T35" fmla="*/ 116 h 190"/>
                <a:gd name="T36" fmla="*/ 3 w 257"/>
                <a:gd name="T37" fmla="*/ 103 h 190"/>
                <a:gd name="T38" fmla="*/ 5 w 257"/>
                <a:gd name="T39" fmla="*/ 105 h 190"/>
                <a:gd name="T40" fmla="*/ 7 w 257"/>
                <a:gd name="T41" fmla="*/ 105 h 190"/>
                <a:gd name="T42" fmla="*/ 11 w 257"/>
                <a:gd name="T43" fmla="*/ 99 h 190"/>
                <a:gd name="T44" fmla="*/ 9 w 257"/>
                <a:gd name="T45" fmla="*/ 96 h 190"/>
                <a:gd name="T46" fmla="*/ 7 w 257"/>
                <a:gd name="T47" fmla="*/ 88 h 190"/>
                <a:gd name="T48" fmla="*/ 16 w 257"/>
                <a:gd name="T49" fmla="*/ 85 h 190"/>
                <a:gd name="T50" fmla="*/ 8 w 257"/>
                <a:gd name="T51" fmla="*/ 78 h 190"/>
                <a:gd name="T52" fmla="*/ 6 w 257"/>
                <a:gd name="T53" fmla="*/ 60 h 190"/>
                <a:gd name="T54" fmla="*/ 8 w 257"/>
                <a:gd name="T55" fmla="*/ 41 h 190"/>
                <a:gd name="T56" fmla="*/ 3 w 257"/>
                <a:gd name="T57" fmla="*/ 23 h 190"/>
                <a:gd name="T58" fmla="*/ 10 w 257"/>
                <a:gd name="T59" fmla="*/ 10 h 190"/>
                <a:gd name="T60" fmla="*/ 33 w 257"/>
                <a:gd name="T61" fmla="*/ 30 h 190"/>
                <a:gd name="T62" fmla="*/ 49 w 257"/>
                <a:gd name="T63" fmla="*/ 36 h 190"/>
                <a:gd name="T64" fmla="*/ 55 w 257"/>
                <a:gd name="T65" fmla="*/ 36 h 190"/>
                <a:gd name="T66" fmla="*/ 65 w 257"/>
                <a:gd name="T67" fmla="*/ 42 h 190"/>
                <a:gd name="T68" fmla="*/ 63 w 257"/>
                <a:gd name="T69" fmla="*/ 56 h 190"/>
                <a:gd name="T70" fmla="*/ 48 w 257"/>
                <a:gd name="T71" fmla="*/ 69 h 190"/>
                <a:gd name="T72" fmla="*/ 48 w 257"/>
                <a:gd name="T73" fmla="*/ 74 h 190"/>
                <a:gd name="T74" fmla="*/ 55 w 257"/>
                <a:gd name="T75" fmla="*/ 66 h 190"/>
                <a:gd name="T76" fmla="*/ 70 w 257"/>
                <a:gd name="T77" fmla="*/ 57 h 190"/>
                <a:gd name="T78" fmla="*/ 66 w 257"/>
                <a:gd name="T79" fmla="*/ 64 h 190"/>
                <a:gd name="T80" fmla="*/ 52 w 257"/>
                <a:gd name="T81" fmla="*/ 80 h 190"/>
                <a:gd name="T82" fmla="*/ 46 w 257"/>
                <a:gd name="T83" fmla="*/ 91 h 190"/>
                <a:gd name="T84" fmla="*/ 55 w 257"/>
                <a:gd name="T85" fmla="*/ 87 h 190"/>
                <a:gd name="T86" fmla="*/ 65 w 257"/>
                <a:gd name="T87" fmla="*/ 82 h 190"/>
                <a:gd name="T88" fmla="*/ 71 w 257"/>
                <a:gd name="T89" fmla="*/ 68 h 190"/>
                <a:gd name="T90" fmla="*/ 80 w 257"/>
                <a:gd name="T91" fmla="*/ 54 h 190"/>
                <a:gd name="T92" fmla="*/ 78 w 257"/>
                <a:gd name="T93" fmla="*/ 42 h 190"/>
                <a:gd name="T94" fmla="*/ 75 w 257"/>
                <a:gd name="T95" fmla="*/ 35 h 190"/>
                <a:gd name="T96" fmla="*/ 74 w 257"/>
                <a:gd name="T97" fmla="*/ 46 h 190"/>
                <a:gd name="T98" fmla="*/ 76 w 257"/>
                <a:gd name="T99" fmla="*/ 54 h 190"/>
                <a:gd name="T100" fmla="*/ 72 w 257"/>
                <a:gd name="T101" fmla="*/ 51 h 190"/>
                <a:gd name="T102" fmla="*/ 68 w 257"/>
                <a:gd name="T103" fmla="*/ 41 h 190"/>
                <a:gd name="T104" fmla="*/ 73 w 257"/>
                <a:gd name="T105" fmla="*/ 32 h 190"/>
                <a:gd name="T106" fmla="*/ 74 w 257"/>
                <a:gd name="T107" fmla="*/ 24 h 190"/>
                <a:gd name="T108" fmla="*/ 80 w 257"/>
                <a:gd name="T109" fmla="*/ 30 h 190"/>
                <a:gd name="T110" fmla="*/ 79 w 257"/>
                <a:gd name="T111" fmla="*/ 15 h 190"/>
                <a:gd name="T112" fmla="*/ 77 w 257"/>
                <a:gd name="T113" fmla="*/ 11 h 190"/>
                <a:gd name="T114" fmla="*/ 145 w 257"/>
                <a:gd name="T115" fmla="*/ 19 h 190"/>
                <a:gd name="T116" fmla="*/ 246 w 257"/>
                <a:gd name="T117" fmla="*/ 4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7" h="190">
                  <a:moveTo>
                    <a:pt x="257" y="47"/>
                  </a:moveTo>
                  <a:cubicBezTo>
                    <a:pt x="257" y="47"/>
                    <a:pt x="233" y="161"/>
                    <a:pt x="228" y="167"/>
                  </a:cubicBezTo>
                  <a:cubicBezTo>
                    <a:pt x="224" y="174"/>
                    <a:pt x="229" y="172"/>
                    <a:pt x="229" y="179"/>
                  </a:cubicBezTo>
                  <a:cubicBezTo>
                    <a:pt x="229" y="185"/>
                    <a:pt x="227" y="190"/>
                    <a:pt x="227" y="190"/>
                  </a:cubicBezTo>
                  <a:cubicBezTo>
                    <a:pt x="161" y="173"/>
                    <a:pt x="161" y="173"/>
                    <a:pt x="161" y="173"/>
                  </a:cubicBezTo>
                  <a:cubicBezTo>
                    <a:pt x="150" y="172"/>
                    <a:pt x="150" y="172"/>
                    <a:pt x="150" y="172"/>
                  </a:cubicBezTo>
                  <a:cubicBezTo>
                    <a:pt x="146" y="173"/>
                    <a:pt x="146" y="173"/>
                    <a:pt x="146" y="173"/>
                  </a:cubicBezTo>
                  <a:cubicBezTo>
                    <a:pt x="141" y="172"/>
                    <a:pt x="141" y="172"/>
                    <a:pt x="141" y="172"/>
                  </a:cubicBezTo>
                  <a:cubicBezTo>
                    <a:pt x="137" y="173"/>
                    <a:pt x="137" y="173"/>
                    <a:pt x="137" y="173"/>
                  </a:cubicBezTo>
                  <a:cubicBezTo>
                    <a:pt x="108" y="174"/>
                    <a:pt x="108" y="174"/>
                    <a:pt x="108" y="174"/>
                  </a:cubicBezTo>
                  <a:cubicBezTo>
                    <a:pt x="105" y="172"/>
                    <a:pt x="105" y="172"/>
                    <a:pt x="105" y="172"/>
                  </a:cubicBezTo>
                  <a:cubicBezTo>
                    <a:pt x="102" y="173"/>
                    <a:pt x="102" y="173"/>
                    <a:pt x="102" y="173"/>
                  </a:cubicBezTo>
                  <a:cubicBezTo>
                    <a:pt x="99" y="174"/>
                    <a:pt x="99" y="174"/>
                    <a:pt x="99" y="174"/>
                  </a:cubicBezTo>
                  <a:cubicBezTo>
                    <a:pt x="97" y="174"/>
                    <a:pt x="97" y="174"/>
                    <a:pt x="97" y="174"/>
                  </a:cubicBezTo>
                  <a:cubicBezTo>
                    <a:pt x="94" y="173"/>
                    <a:pt x="94" y="173"/>
                    <a:pt x="94" y="173"/>
                  </a:cubicBezTo>
                  <a:cubicBezTo>
                    <a:pt x="94" y="172"/>
                    <a:pt x="94" y="172"/>
                    <a:pt x="94" y="172"/>
                  </a:cubicBezTo>
                  <a:cubicBezTo>
                    <a:pt x="89" y="172"/>
                    <a:pt x="89" y="172"/>
                    <a:pt x="89" y="172"/>
                  </a:cubicBezTo>
                  <a:cubicBezTo>
                    <a:pt x="86" y="171"/>
                    <a:pt x="86" y="171"/>
                    <a:pt x="86" y="171"/>
                  </a:cubicBezTo>
                  <a:cubicBezTo>
                    <a:pt x="85" y="169"/>
                    <a:pt x="85" y="169"/>
                    <a:pt x="85" y="169"/>
                  </a:cubicBezTo>
                  <a:cubicBezTo>
                    <a:pt x="85" y="168"/>
                    <a:pt x="85" y="168"/>
                    <a:pt x="85" y="168"/>
                  </a:cubicBezTo>
                  <a:cubicBezTo>
                    <a:pt x="81" y="167"/>
                    <a:pt x="81" y="167"/>
                    <a:pt x="81" y="167"/>
                  </a:cubicBezTo>
                  <a:cubicBezTo>
                    <a:pt x="73" y="165"/>
                    <a:pt x="73" y="165"/>
                    <a:pt x="73" y="165"/>
                  </a:cubicBezTo>
                  <a:cubicBezTo>
                    <a:pt x="68" y="163"/>
                    <a:pt x="68" y="163"/>
                    <a:pt x="68" y="163"/>
                  </a:cubicBezTo>
                  <a:cubicBezTo>
                    <a:pt x="66" y="162"/>
                    <a:pt x="66" y="162"/>
                    <a:pt x="66" y="162"/>
                  </a:cubicBezTo>
                  <a:cubicBezTo>
                    <a:pt x="60" y="163"/>
                    <a:pt x="60" y="163"/>
                    <a:pt x="60" y="163"/>
                  </a:cubicBezTo>
                  <a:cubicBezTo>
                    <a:pt x="51" y="165"/>
                    <a:pt x="51" y="165"/>
                    <a:pt x="51" y="165"/>
                  </a:cubicBezTo>
                  <a:cubicBezTo>
                    <a:pt x="40" y="162"/>
                    <a:pt x="40" y="162"/>
                    <a:pt x="40" y="162"/>
                  </a:cubicBezTo>
                  <a:cubicBezTo>
                    <a:pt x="33" y="156"/>
                    <a:pt x="33" y="156"/>
                    <a:pt x="33" y="156"/>
                  </a:cubicBezTo>
                  <a:cubicBezTo>
                    <a:pt x="33" y="156"/>
                    <a:pt x="36" y="149"/>
                    <a:pt x="35" y="140"/>
                  </a:cubicBezTo>
                  <a:cubicBezTo>
                    <a:pt x="34" y="130"/>
                    <a:pt x="29" y="128"/>
                    <a:pt x="29" y="128"/>
                  </a:cubicBezTo>
                  <a:cubicBezTo>
                    <a:pt x="24" y="128"/>
                    <a:pt x="24" y="128"/>
                    <a:pt x="24" y="128"/>
                  </a:cubicBezTo>
                  <a:cubicBezTo>
                    <a:pt x="20" y="126"/>
                    <a:pt x="20" y="126"/>
                    <a:pt x="20" y="126"/>
                  </a:cubicBezTo>
                  <a:cubicBezTo>
                    <a:pt x="20" y="126"/>
                    <a:pt x="20" y="120"/>
                    <a:pt x="15" y="120"/>
                  </a:cubicBezTo>
                  <a:cubicBezTo>
                    <a:pt x="10" y="120"/>
                    <a:pt x="10" y="120"/>
                    <a:pt x="10" y="120"/>
                  </a:cubicBezTo>
                  <a:cubicBezTo>
                    <a:pt x="4" y="119"/>
                    <a:pt x="4" y="119"/>
                    <a:pt x="4" y="119"/>
                  </a:cubicBezTo>
                  <a:cubicBezTo>
                    <a:pt x="0" y="116"/>
                    <a:pt x="0" y="116"/>
                    <a:pt x="0" y="116"/>
                  </a:cubicBezTo>
                  <a:cubicBezTo>
                    <a:pt x="1" y="109"/>
                    <a:pt x="1" y="109"/>
                    <a:pt x="1" y="109"/>
                  </a:cubicBezTo>
                  <a:cubicBezTo>
                    <a:pt x="3" y="103"/>
                    <a:pt x="3" y="103"/>
                    <a:pt x="3" y="103"/>
                  </a:cubicBezTo>
                  <a:cubicBezTo>
                    <a:pt x="4" y="102"/>
                    <a:pt x="4" y="102"/>
                    <a:pt x="4" y="102"/>
                  </a:cubicBezTo>
                  <a:cubicBezTo>
                    <a:pt x="5" y="105"/>
                    <a:pt x="5" y="105"/>
                    <a:pt x="5" y="105"/>
                  </a:cubicBezTo>
                  <a:cubicBezTo>
                    <a:pt x="6" y="106"/>
                    <a:pt x="6" y="106"/>
                    <a:pt x="6" y="106"/>
                  </a:cubicBezTo>
                  <a:cubicBezTo>
                    <a:pt x="7" y="105"/>
                    <a:pt x="7" y="105"/>
                    <a:pt x="7" y="105"/>
                  </a:cubicBezTo>
                  <a:cubicBezTo>
                    <a:pt x="7" y="101"/>
                    <a:pt x="7" y="101"/>
                    <a:pt x="7" y="101"/>
                  </a:cubicBezTo>
                  <a:cubicBezTo>
                    <a:pt x="11" y="99"/>
                    <a:pt x="11" y="99"/>
                    <a:pt x="11" y="99"/>
                  </a:cubicBezTo>
                  <a:cubicBezTo>
                    <a:pt x="11" y="98"/>
                    <a:pt x="11" y="98"/>
                    <a:pt x="11" y="98"/>
                  </a:cubicBezTo>
                  <a:cubicBezTo>
                    <a:pt x="9" y="96"/>
                    <a:pt x="9" y="96"/>
                    <a:pt x="9" y="96"/>
                  </a:cubicBezTo>
                  <a:cubicBezTo>
                    <a:pt x="8" y="95"/>
                    <a:pt x="8" y="95"/>
                    <a:pt x="8" y="95"/>
                  </a:cubicBezTo>
                  <a:cubicBezTo>
                    <a:pt x="7" y="88"/>
                    <a:pt x="7" y="88"/>
                    <a:pt x="7" y="88"/>
                  </a:cubicBezTo>
                  <a:cubicBezTo>
                    <a:pt x="14" y="87"/>
                    <a:pt x="14" y="87"/>
                    <a:pt x="14" y="87"/>
                  </a:cubicBezTo>
                  <a:cubicBezTo>
                    <a:pt x="16" y="85"/>
                    <a:pt x="16" y="85"/>
                    <a:pt x="16" y="85"/>
                  </a:cubicBezTo>
                  <a:cubicBezTo>
                    <a:pt x="10" y="80"/>
                    <a:pt x="10" y="80"/>
                    <a:pt x="10" y="80"/>
                  </a:cubicBezTo>
                  <a:cubicBezTo>
                    <a:pt x="8" y="78"/>
                    <a:pt x="8" y="78"/>
                    <a:pt x="8" y="78"/>
                  </a:cubicBezTo>
                  <a:cubicBezTo>
                    <a:pt x="6" y="64"/>
                    <a:pt x="6" y="64"/>
                    <a:pt x="6" y="64"/>
                  </a:cubicBezTo>
                  <a:cubicBezTo>
                    <a:pt x="6" y="60"/>
                    <a:pt x="6" y="60"/>
                    <a:pt x="6" y="60"/>
                  </a:cubicBezTo>
                  <a:cubicBezTo>
                    <a:pt x="8" y="59"/>
                    <a:pt x="8" y="59"/>
                    <a:pt x="8" y="59"/>
                  </a:cubicBezTo>
                  <a:cubicBezTo>
                    <a:pt x="8" y="41"/>
                    <a:pt x="8" y="41"/>
                    <a:pt x="8" y="41"/>
                  </a:cubicBezTo>
                  <a:cubicBezTo>
                    <a:pt x="3" y="37"/>
                    <a:pt x="3" y="37"/>
                    <a:pt x="3" y="37"/>
                  </a:cubicBezTo>
                  <a:cubicBezTo>
                    <a:pt x="3" y="23"/>
                    <a:pt x="3" y="23"/>
                    <a:pt x="3" y="23"/>
                  </a:cubicBezTo>
                  <a:cubicBezTo>
                    <a:pt x="8" y="17"/>
                    <a:pt x="8" y="17"/>
                    <a:pt x="8" y="17"/>
                  </a:cubicBezTo>
                  <a:cubicBezTo>
                    <a:pt x="10" y="10"/>
                    <a:pt x="10" y="10"/>
                    <a:pt x="10" y="10"/>
                  </a:cubicBezTo>
                  <a:cubicBezTo>
                    <a:pt x="21" y="21"/>
                    <a:pt x="21" y="21"/>
                    <a:pt x="21" y="21"/>
                  </a:cubicBezTo>
                  <a:cubicBezTo>
                    <a:pt x="33" y="30"/>
                    <a:pt x="33" y="30"/>
                    <a:pt x="33" y="30"/>
                  </a:cubicBezTo>
                  <a:cubicBezTo>
                    <a:pt x="42" y="34"/>
                    <a:pt x="42" y="34"/>
                    <a:pt x="42" y="34"/>
                  </a:cubicBezTo>
                  <a:cubicBezTo>
                    <a:pt x="49" y="36"/>
                    <a:pt x="49" y="36"/>
                    <a:pt x="49" y="36"/>
                  </a:cubicBezTo>
                  <a:cubicBezTo>
                    <a:pt x="52" y="36"/>
                    <a:pt x="52" y="36"/>
                    <a:pt x="52" y="36"/>
                  </a:cubicBezTo>
                  <a:cubicBezTo>
                    <a:pt x="55" y="36"/>
                    <a:pt x="55" y="36"/>
                    <a:pt x="55" y="36"/>
                  </a:cubicBezTo>
                  <a:cubicBezTo>
                    <a:pt x="57" y="43"/>
                    <a:pt x="57" y="43"/>
                    <a:pt x="57" y="43"/>
                  </a:cubicBezTo>
                  <a:cubicBezTo>
                    <a:pt x="65" y="42"/>
                    <a:pt x="65" y="42"/>
                    <a:pt x="65" y="42"/>
                  </a:cubicBezTo>
                  <a:cubicBezTo>
                    <a:pt x="66" y="52"/>
                    <a:pt x="66" y="52"/>
                    <a:pt x="66" y="52"/>
                  </a:cubicBezTo>
                  <a:cubicBezTo>
                    <a:pt x="63" y="56"/>
                    <a:pt x="63" y="56"/>
                    <a:pt x="63" y="56"/>
                  </a:cubicBezTo>
                  <a:cubicBezTo>
                    <a:pt x="54" y="61"/>
                    <a:pt x="54" y="61"/>
                    <a:pt x="54" y="61"/>
                  </a:cubicBezTo>
                  <a:cubicBezTo>
                    <a:pt x="48" y="69"/>
                    <a:pt x="48" y="69"/>
                    <a:pt x="48" y="69"/>
                  </a:cubicBezTo>
                  <a:cubicBezTo>
                    <a:pt x="46" y="73"/>
                    <a:pt x="46" y="73"/>
                    <a:pt x="46" y="73"/>
                  </a:cubicBezTo>
                  <a:cubicBezTo>
                    <a:pt x="48" y="74"/>
                    <a:pt x="48" y="74"/>
                    <a:pt x="48" y="74"/>
                  </a:cubicBezTo>
                  <a:cubicBezTo>
                    <a:pt x="52" y="70"/>
                    <a:pt x="52" y="70"/>
                    <a:pt x="52" y="70"/>
                  </a:cubicBezTo>
                  <a:cubicBezTo>
                    <a:pt x="55" y="66"/>
                    <a:pt x="55" y="66"/>
                    <a:pt x="55" y="66"/>
                  </a:cubicBezTo>
                  <a:cubicBezTo>
                    <a:pt x="64" y="60"/>
                    <a:pt x="64" y="60"/>
                    <a:pt x="64" y="60"/>
                  </a:cubicBezTo>
                  <a:cubicBezTo>
                    <a:pt x="70" y="57"/>
                    <a:pt x="70" y="57"/>
                    <a:pt x="70" y="57"/>
                  </a:cubicBezTo>
                  <a:cubicBezTo>
                    <a:pt x="69" y="61"/>
                    <a:pt x="69" y="61"/>
                    <a:pt x="69" y="61"/>
                  </a:cubicBezTo>
                  <a:cubicBezTo>
                    <a:pt x="66" y="64"/>
                    <a:pt x="66" y="64"/>
                    <a:pt x="66" y="64"/>
                  </a:cubicBezTo>
                  <a:cubicBezTo>
                    <a:pt x="62" y="74"/>
                    <a:pt x="62" y="74"/>
                    <a:pt x="62" y="74"/>
                  </a:cubicBezTo>
                  <a:cubicBezTo>
                    <a:pt x="52" y="80"/>
                    <a:pt x="52" y="80"/>
                    <a:pt x="52" y="80"/>
                  </a:cubicBezTo>
                  <a:cubicBezTo>
                    <a:pt x="46" y="86"/>
                    <a:pt x="46" y="86"/>
                    <a:pt x="46" y="86"/>
                  </a:cubicBezTo>
                  <a:cubicBezTo>
                    <a:pt x="46" y="91"/>
                    <a:pt x="46" y="91"/>
                    <a:pt x="46" y="91"/>
                  </a:cubicBezTo>
                  <a:cubicBezTo>
                    <a:pt x="50" y="92"/>
                    <a:pt x="50" y="92"/>
                    <a:pt x="50" y="92"/>
                  </a:cubicBezTo>
                  <a:cubicBezTo>
                    <a:pt x="55" y="87"/>
                    <a:pt x="55" y="87"/>
                    <a:pt x="55" y="87"/>
                  </a:cubicBezTo>
                  <a:cubicBezTo>
                    <a:pt x="60" y="83"/>
                    <a:pt x="60" y="83"/>
                    <a:pt x="60" y="83"/>
                  </a:cubicBezTo>
                  <a:cubicBezTo>
                    <a:pt x="65" y="82"/>
                    <a:pt x="65" y="82"/>
                    <a:pt x="65" y="82"/>
                  </a:cubicBezTo>
                  <a:cubicBezTo>
                    <a:pt x="69" y="78"/>
                    <a:pt x="69" y="78"/>
                    <a:pt x="69" y="78"/>
                  </a:cubicBezTo>
                  <a:cubicBezTo>
                    <a:pt x="71" y="68"/>
                    <a:pt x="71" y="68"/>
                    <a:pt x="71" y="68"/>
                  </a:cubicBezTo>
                  <a:cubicBezTo>
                    <a:pt x="75" y="60"/>
                    <a:pt x="75" y="60"/>
                    <a:pt x="75" y="60"/>
                  </a:cubicBezTo>
                  <a:cubicBezTo>
                    <a:pt x="80" y="54"/>
                    <a:pt x="80" y="54"/>
                    <a:pt x="80" y="54"/>
                  </a:cubicBezTo>
                  <a:cubicBezTo>
                    <a:pt x="81" y="50"/>
                    <a:pt x="81" y="50"/>
                    <a:pt x="81" y="50"/>
                  </a:cubicBezTo>
                  <a:cubicBezTo>
                    <a:pt x="78" y="42"/>
                    <a:pt x="78" y="42"/>
                    <a:pt x="78" y="42"/>
                  </a:cubicBezTo>
                  <a:cubicBezTo>
                    <a:pt x="78" y="34"/>
                    <a:pt x="78" y="34"/>
                    <a:pt x="78" y="34"/>
                  </a:cubicBezTo>
                  <a:cubicBezTo>
                    <a:pt x="75" y="35"/>
                    <a:pt x="75" y="35"/>
                    <a:pt x="75" y="35"/>
                  </a:cubicBezTo>
                  <a:cubicBezTo>
                    <a:pt x="73" y="38"/>
                    <a:pt x="73" y="38"/>
                    <a:pt x="73" y="38"/>
                  </a:cubicBezTo>
                  <a:cubicBezTo>
                    <a:pt x="74" y="46"/>
                    <a:pt x="74" y="46"/>
                    <a:pt x="74" y="46"/>
                  </a:cubicBezTo>
                  <a:cubicBezTo>
                    <a:pt x="76" y="52"/>
                    <a:pt x="76" y="52"/>
                    <a:pt x="76" y="52"/>
                  </a:cubicBezTo>
                  <a:cubicBezTo>
                    <a:pt x="76" y="54"/>
                    <a:pt x="76" y="54"/>
                    <a:pt x="76" y="54"/>
                  </a:cubicBezTo>
                  <a:cubicBezTo>
                    <a:pt x="74" y="53"/>
                    <a:pt x="74" y="53"/>
                    <a:pt x="74" y="53"/>
                  </a:cubicBezTo>
                  <a:cubicBezTo>
                    <a:pt x="72" y="51"/>
                    <a:pt x="72" y="51"/>
                    <a:pt x="72" y="51"/>
                  </a:cubicBezTo>
                  <a:cubicBezTo>
                    <a:pt x="70" y="46"/>
                    <a:pt x="70" y="46"/>
                    <a:pt x="70" y="46"/>
                  </a:cubicBezTo>
                  <a:cubicBezTo>
                    <a:pt x="68" y="41"/>
                    <a:pt x="68" y="41"/>
                    <a:pt x="68" y="41"/>
                  </a:cubicBezTo>
                  <a:cubicBezTo>
                    <a:pt x="68" y="37"/>
                    <a:pt x="68" y="37"/>
                    <a:pt x="68" y="37"/>
                  </a:cubicBezTo>
                  <a:cubicBezTo>
                    <a:pt x="73" y="32"/>
                    <a:pt x="73" y="32"/>
                    <a:pt x="73" y="32"/>
                  </a:cubicBezTo>
                  <a:cubicBezTo>
                    <a:pt x="75" y="28"/>
                    <a:pt x="75" y="28"/>
                    <a:pt x="75" y="28"/>
                  </a:cubicBezTo>
                  <a:cubicBezTo>
                    <a:pt x="74" y="24"/>
                    <a:pt x="74" y="24"/>
                    <a:pt x="74" y="24"/>
                  </a:cubicBezTo>
                  <a:cubicBezTo>
                    <a:pt x="79" y="29"/>
                    <a:pt x="79" y="29"/>
                    <a:pt x="79" y="29"/>
                  </a:cubicBezTo>
                  <a:cubicBezTo>
                    <a:pt x="80" y="30"/>
                    <a:pt x="80" y="30"/>
                    <a:pt x="80" y="30"/>
                  </a:cubicBezTo>
                  <a:cubicBezTo>
                    <a:pt x="81" y="24"/>
                    <a:pt x="81" y="24"/>
                    <a:pt x="81" y="24"/>
                  </a:cubicBezTo>
                  <a:cubicBezTo>
                    <a:pt x="79" y="15"/>
                    <a:pt x="79" y="15"/>
                    <a:pt x="79" y="15"/>
                  </a:cubicBezTo>
                  <a:cubicBezTo>
                    <a:pt x="80" y="12"/>
                    <a:pt x="80" y="12"/>
                    <a:pt x="80" y="12"/>
                  </a:cubicBezTo>
                  <a:cubicBezTo>
                    <a:pt x="77" y="11"/>
                    <a:pt x="77" y="11"/>
                    <a:pt x="77" y="11"/>
                  </a:cubicBezTo>
                  <a:cubicBezTo>
                    <a:pt x="76" y="0"/>
                    <a:pt x="76" y="0"/>
                    <a:pt x="76" y="0"/>
                  </a:cubicBezTo>
                  <a:cubicBezTo>
                    <a:pt x="76" y="0"/>
                    <a:pt x="133" y="16"/>
                    <a:pt x="145" y="19"/>
                  </a:cubicBezTo>
                  <a:cubicBezTo>
                    <a:pt x="156" y="22"/>
                    <a:pt x="230" y="42"/>
                    <a:pt x="235" y="43"/>
                  </a:cubicBezTo>
                  <a:cubicBezTo>
                    <a:pt x="240" y="45"/>
                    <a:pt x="246" y="45"/>
                    <a:pt x="246" y="45"/>
                  </a:cubicBezTo>
                  <a:lnTo>
                    <a:pt x="257" y="47"/>
                  </a:lnTo>
                  <a:close/>
                </a:path>
              </a:pathLst>
            </a:custGeom>
            <a:ln>
              <a:headEnd/>
              <a:tailEn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 name="Freeform 6"/>
            <p:cNvSpPr>
              <a:spLocks/>
            </p:cNvSpPr>
            <p:nvPr/>
          </p:nvSpPr>
          <p:spPr bwMode="auto">
            <a:xfrm>
              <a:off x="5925595" y="2621841"/>
              <a:ext cx="384509" cy="394627"/>
            </a:xfrm>
            <a:custGeom>
              <a:avLst/>
              <a:gdLst>
                <a:gd name="T0" fmla="*/ 34 w 228"/>
                <a:gd name="T1" fmla="*/ 0 h 234"/>
                <a:gd name="T2" fmla="*/ 228 w 228"/>
                <a:gd name="T3" fmla="*/ 23 h 234"/>
                <a:gd name="T4" fmla="*/ 227 w 228"/>
                <a:gd name="T5" fmla="*/ 44 h 234"/>
                <a:gd name="T6" fmla="*/ 224 w 228"/>
                <a:gd name="T7" fmla="*/ 44 h 234"/>
                <a:gd name="T8" fmla="*/ 210 w 228"/>
                <a:gd name="T9" fmla="*/ 226 h 234"/>
                <a:gd name="T10" fmla="*/ 91 w 228"/>
                <a:gd name="T11" fmla="*/ 215 h 234"/>
                <a:gd name="T12" fmla="*/ 90 w 228"/>
                <a:gd name="T13" fmla="*/ 224 h 234"/>
                <a:gd name="T14" fmla="*/ 32 w 228"/>
                <a:gd name="T15" fmla="*/ 218 h 234"/>
                <a:gd name="T16" fmla="*/ 29 w 228"/>
                <a:gd name="T17" fmla="*/ 234 h 234"/>
                <a:gd name="T18" fmla="*/ 0 w 228"/>
                <a:gd name="T19" fmla="*/ 230 h 234"/>
                <a:gd name="T20" fmla="*/ 34 w 228"/>
                <a:gd name="T21"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34">
                  <a:moveTo>
                    <a:pt x="34" y="0"/>
                  </a:moveTo>
                  <a:lnTo>
                    <a:pt x="228" y="23"/>
                  </a:lnTo>
                  <a:lnTo>
                    <a:pt x="227" y="44"/>
                  </a:lnTo>
                  <a:lnTo>
                    <a:pt x="224" y="44"/>
                  </a:lnTo>
                  <a:lnTo>
                    <a:pt x="210" y="226"/>
                  </a:lnTo>
                  <a:lnTo>
                    <a:pt x="91" y="215"/>
                  </a:lnTo>
                  <a:lnTo>
                    <a:pt x="90" y="224"/>
                  </a:lnTo>
                  <a:lnTo>
                    <a:pt x="32" y="218"/>
                  </a:lnTo>
                  <a:lnTo>
                    <a:pt x="29" y="234"/>
                  </a:lnTo>
                  <a:lnTo>
                    <a:pt x="0" y="230"/>
                  </a:lnTo>
                  <a:lnTo>
                    <a:pt x="34"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 name="Freeform 7"/>
            <p:cNvSpPr>
              <a:spLocks/>
            </p:cNvSpPr>
            <p:nvPr/>
          </p:nvSpPr>
          <p:spPr bwMode="auto">
            <a:xfrm>
              <a:off x="6068941" y="2696045"/>
              <a:ext cx="762272" cy="752153"/>
            </a:xfrm>
            <a:custGeom>
              <a:avLst/>
              <a:gdLst>
                <a:gd name="T0" fmla="*/ 450 w 452"/>
                <a:gd name="T1" fmla="*/ 234 h 446"/>
                <a:gd name="T2" fmla="*/ 446 w 452"/>
                <a:gd name="T3" fmla="*/ 215 h 446"/>
                <a:gd name="T4" fmla="*/ 435 w 452"/>
                <a:gd name="T5" fmla="*/ 131 h 446"/>
                <a:gd name="T6" fmla="*/ 417 w 452"/>
                <a:gd name="T7" fmla="*/ 128 h 446"/>
                <a:gd name="T8" fmla="*/ 398 w 452"/>
                <a:gd name="T9" fmla="*/ 117 h 446"/>
                <a:gd name="T10" fmla="*/ 378 w 452"/>
                <a:gd name="T11" fmla="*/ 116 h 446"/>
                <a:gd name="T12" fmla="*/ 365 w 452"/>
                <a:gd name="T13" fmla="*/ 118 h 446"/>
                <a:gd name="T14" fmla="*/ 352 w 452"/>
                <a:gd name="T15" fmla="*/ 122 h 446"/>
                <a:gd name="T16" fmla="*/ 332 w 452"/>
                <a:gd name="T17" fmla="*/ 118 h 446"/>
                <a:gd name="T18" fmla="*/ 325 w 452"/>
                <a:gd name="T19" fmla="*/ 116 h 446"/>
                <a:gd name="T20" fmla="*/ 310 w 452"/>
                <a:gd name="T21" fmla="*/ 112 h 446"/>
                <a:gd name="T22" fmla="*/ 301 w 452"/>
                <a:gd name="T23" fmla="*/ 111 h 446"/>
                <a:gd name="T24" fmla="*/ 284 w 452"/>
                <a:gd name="T25" fmla="*/ 107 h 446"/>
                <a:gd name="T26" fmla="*/ 269 w 452"/>
                <a:gd name="T27" fmla="*/ 101 h 446"/>
                <a:gd name="T28" fmla="*/ 253 w 452"/>
                <a:gd name="T29" fmla="*/ 93 h 446"/>
                <a:gd name="T30" fmla="*/ 242 w 452"/>
                <a:gd name="T31" fmla="*/ 90 h 446"/>
                <a:gd name="T32" fmla="*/ 125 w 452"/>
                <a:gd name="T33" fmla="*/ 182 h 446"/>
                <a:gd name="T34" fmla="*/ 2 w 452"/>
                <a:gd name="T35" fmla="*/ 183 h 446"/>
                <a:gd name="T36" fmla="*/ 13 w 452"/>
                <a:gd name="T37" fmla="*/ 197 h 446"/>
                <a:gd name="T38" fmla="*/ 22 w 452"/>
                <a:gd name="T39" fmla="*/ 205 h 446"/>
                <a:gd name="T40" fmla="*/ 41 w 452"/>
                <a:gd name="T41" fmla="*/ 224 h 446"/>
                <a:gd name="T42" fmla="*/ 55 w 452"/>
                <a:gd name="T43" fmla="*/ 238 h 446"/>
                <a:gd name="T44" fmla="*/ 59 w 452"/>
                <a:gd name="T45" fmla="*/ 259 h 446"/>
                <a:gd name="T46" fmla="*/ 66 w 452"/>
                <a:gd name="T47" fmla="*/ 278 h 446"/>
                <a:gd name="T48" fmla="*/ 74 w 452"/>
                <a:gd name="T49" fmla="*/ 286 h 446"/>
                <a:gd name="T50" fmla="*/ 88 w 452"/>
                <a:gd name="T51" fmla="*/ 296 h 446"/>
                <a:gd name="T52" fmla="*/ 109 w 452"/>
                <a:gd name="T53" fmla="*/ 307 h 446"/>
                <a:gd name="T54" fmla="*/ 120 w 452"/>
                <a:gd name="T55" fmla="*/ 298 h 446"/>
                <a:gd name="T56" fmla="*/ 127 w 452"/>
                <a:gd name="T57" fmla="*/ 283 h 446"/>
                <a:gd name="T58" fmla="*/ 148 w 452"/>
                <a:gd name="T59" fmla="*/ 275 h 446"/>
                <a:gd name="T60" fmla="*/ 170 w 452"/>
                <a:gd name="T61" fmla="*/ 279 h 446"/>
                <a:gd name="T62" fmla="*/ 183 w 452"/>
                <a:gd name="T63" fmla="*/ 292 h 446"/>
                <a:gd name="T64" fmla="*/ 200 w 452"/>
                <a:gd name="T65" fmla="*/ 320 h 446"/>
                <a:gd name="T66" fmla="*/ 210 w 452"/>
                <a:gd name="T67" fmla="*/ 343 h 446"/>
                <a:gd name="T68" fmla="*/ 235 w 452"/>
                <a:gd name="T69" fmla="*/ 372 h 446"/>
                <a:gd name="T70" fmla="*/ 237 w 452"/>
                <a:gd name="T71" fmla="*/ 388 h 446"/>
                <a:gd name="T72" fmla="*/ 249 w 452"/>
                <a:gd name="T73" fmla="*/ 416 h 446"/>
                <a:gd name="T74" fmla="*/ 273 w 452"/>
                <a:gd name="T75" fmla="*/ 427 h 446"/>
                <a:gd name="T76" fmla="*/ 291 w 452"/>
                <a:gd name="T77" fmla="*/ 438 h 446"/>
                <a:gd name="T78" fmla="*/ 305 w 452"/>
                <a:gd name="T79" fmla="*/ 442 h 446"/>
                <a:gd name="T80" fmla="*/ 321 w 452"/>
                <a:gd name="T81" fmla="*/ 441 h 446"/>
                <a:gd name="T82" fmla="*/ 317 w 452"/>
                <a:gd name="T83" fmla="*/ 425 h 446"/>
                <a:gd name="T84" fmla="*/ 308 w 452"/>
                <a:gd name="T85" fmla="*/ 404 h 446"/>
                <a:gd name="T86" fmla="*/ 318 w 452"/>
                <a:gd name="T87" fmla="*/ 370 h 446"/>
                <a:gd name="T88" fmla="*/ 311 w 452"/>
                <a:gd name="T89" fmla="*/ 361 h 446"/>
                <a:gd name="T90" fmla="*/ 326 w 452"/>
                <a:gd name="T91" fmla="*/ 355 h 446"/>
                <a:gd name="T92" fmla="*/ 324 w 452"/>
                <a:gd name="T93" fmla="*/ 350 h 446"/>
                <a:gd name="T94" fmla="*/ 338 w 452"/>
                <a:gd name="T95" fmla="*/ 350 h 446"/>
                <a:gd name="T96" fmla="*/ 336 w 452"/>
                <a:gd name="T97" fmla="*/ 345 h 446"/>
                <a:gd name="T98" fmla="*/ 347 w 452"/>
                <a:gd name="T99" fmla="*/ 342 h 446"/>
                <a:gd name="T100" fmla="*/ 346 w 452"/>
                <a:gd name="T101" fmla="*/ 331 h 446"/>
                <a:gd name="T102" fmla="*/ 357 w 452"/>
                <a:gd name="T103" fmla="*/ 329 h 446"/>
                <a:gd name="T104" fmla="*/ 367 w 452"/>
                <a:gd name="T105" fmla="*/ 329 h 446"/>
                <a:gd name="T106" fmla="*/ 395 w 452"/>
                <a:gd name="T107" fmla="*/ 314 h 446"/>
                <a:gd name="T108" fmla="*/ 403 w 452"/>
                <a:gd name="T109" fmla="*/ 305 h 446"/>
                <a:gd name="T110" fmla="*/ 403 w 452"/>
                <a:gd name="T111" fmla="*/ 296 h 446"/>
                <a:gd name="T112" fmla="*/ 410 w 452"/>
                <a:gd name="T113" fmla="*/ 286 h 446"/>
                <a:gd name="T114" fmla="*/ 412 w 452"/>
                <a:gd name="T115" fmla="*/ 299 h 446"/>
                <a:gd name="T116" fmla="*/ 439 w 452"/>
                <a:gd name="T117" fmla="*/ 288 h 446"/>
                <a:gd name="T118" fmla="*/ 447 w 452"/>
                <a:gd name="T119" fmla="*/ 26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446">
                  <a:moveTo>
                    <a:pt x="446" y="253"/>
                  </a:moveTo>
                  <a:lnTo>
                    <a:pt x="448" y="245"/>
                  </a:lnTo>
                  <a:lnTo>
                    <a:pt x="452" y="240"/>
                  </a:lnTo>
                  <a:lnTo>
                    <a:pt x="450" y="234"/>
                  </a:lnTo>
                  <a:lnTo>
                    <a:pt x="448" y="226"/>
                  </a:lnTo>
                  <a:lnTo>
                    <a:pt x="447" y="223"/>
                  </a:lnTo>
                  <a:lnTo>
                    <a:pt x="447" y="217"/>
                  </a:lnTo>
                  <a:lnTo>
                    <a:pt x="446" y="215"/>
                  </a:lnTo>
                  <a:lnTo>
                    <a:pt x="442" y="206"/>
                  </a:lnTo>
                  <a:lnTo>
                    <a:pt x="442" y="204"/>
                  </a:lnTo>
                  <a:lnTo>
                    <a:pt x="435" y="198"/>
                  </a:lnTo>
                  <a:lnTo>
                    <a:pt x="435" y="131"/>
                  </a:lnTo>
                  <a:lnTo>
                    <a:pt x="425" y="130"/>
                  </a:lnTo>
                  <a:lnTo>
                    <a:pt x="423" y="132"/>
                  </a:lnTo>
                  <a:lnTo>
                    <a:pt x="420" y="131"/>
                  </a:lnTo>
                  <a:lnTo>
                    <a:pt x="417" y="128"/>
                  </a:lnTo>
                  <a:lnTo>
                    <a:pt x="413" y="126"/>
                  </a:lnTo>
                  <a:lnTo>
                    <a:pt x="408" y="126"/>
                  </a:lnTo>
                  <a:lnTo>
                    <a:pt x="402" y="122"/>
                  </a:lnTo>
                  <a:lnTo>
                    <a:pt x="398" y="117"/>
                  </a:lnTo>
                  <a:lnTo>
                    <a:pt x="393" y="116"/>
                  </a:lnTo>
                  <a:lnTo>
                    <a:pt x="385" y="118"/>
                  </a:lnTo>
                  <a:lnTo>
                    <a:pt x="383" y="117"/>
                  </a:lnTo>
                  <a:lnTo>
                    <a:pt x="378" y="116"/>
                  </a:lnTo>
                  <a:lnTo>
                    <a:pt x="374" y="119"/>
                  </a:lnTo>
                  <a:lnTo>
                    <a:pt x="372" y="120"/>
                  </a:lnTo>
                  <a:lnTo>
                    <a:pt x="369" y="118"/>
                  </a:lnTo>
                  <a:lnTo>
                    <a:pt x="365" y="118"/>
                  </a:lnTo>
                  <a:lnTo>
                    <a:pt x="363" y="121"/>
                  </a:lnTo>
                  <a:lnTo>
                    <a:pt x="358" y="124"/>
                  </a:lnTo>
                  <a:lnTo>
                    <a:pt x="354" y="125"/>
                  </a:lnTo>
                  <a:lnTo>
                    <a:pt x="352" y="122"/>
                  </a:lnTo>
                  <a:lnTo>
                    <a:pt x="349" y="119"/>
                  </a:lnTo>
                  <a:lnTo>
                    <a:pt x="341" y="120"/>
                  </a:lnTo>
                  <a:lnTo>
                    <a:pt x="336" y="117"/>
                  </a:lnTo>
                  <a:lnTo>
                    <a:pt x="332" y="118"/>
                  </a:lnTo>
                  <a:lnTo>
                    <a:pt x="330" y="122"/>
                  </a:lnTo>
                  <a:lnTo>
                    <a:pt x="328" y="123"/>
                  </a:lnTo>
                  <a:lnTo>
                    <a:pt x="327" y="118"/>
                  </a:lnTo>
                  <a:lnTo>
                    <a:pt x="325" y="116"/>
                  </a:lnTo>
                  <a:lnTo>
                    <a:pt x="319" y="120"/>
                  </a:lnTo>
                  <a:lnTo>
                    <a:pt x="318" y="116"/>
                  </a:lnTo>
                  <a:lnTo>
                    <a:pt x="312" y="112"/>
                  </a:lnTo>
                  <a:lnTo>
                    <a:pt x="310" y="112"/>
                  </a:lnTo>
                  <a:lnTo>
                    <a:pt x="308" y="115"/>
                  </a:lnTo>
                  <a:lnTo>
                    <a:pt x="305" y="117"/>
                  </a:lnTo>
                  <a:lnTo>
                    <a:pt x="302" y="116"/>
                  </a:lnTo>
                  <a:lnTo>
                    <a:pt x="301" y="111"/>
                  </a:lnTo>
                  <a:lnTo>
                    <a:pt x="298" y="111"/>
                  </a:lnTo>
                  <a:lnTo>
                    <a:pt x="295" y="105"/>
                  </a:lnTo>
                  <a:lnTo>
                    <a:pt x="287" y="105"/>
                  </a:lnTo>
                  <a:lnTo>
                    <a:pt x="284" y="107"/>
                  </a:lnTo>
                  <a:lnTo>
                    <a:pt x="281" y="104"/>
                  </a:lnTo>
                  <a:lnTo>
                    <a:pt x="280" y="104"/>
                  </a:lnTo>
                  <a:lnTo>
                    <a:pt x="275" y="105"/>
                  </a:lnTo>
                  <a:lnTo>
                    <a:pt x="269" y="101"/>
                  </a:lnTo>
                  <a:lnTo>
                    <a:pt x="261" y="101"/>
                  </a:lnTo>
                  <a:lnTo>
                    <a:pt x="259" y="94"/>
                  </a:lnTo>
                  <a:lnTo>
                    <a:pt x="255" y="92"/>
                  </a:lnTo>
                  <a:lnTo>
                    <a:pt x="253" y="93"/>
                  </a:lnTo>
                  <a:lnTo>
                    <a:pt x="250" y="92"/>
                  </a:lnTo>
                  <a:lnTo>
                    <a:pt x="247" y="93"/>
                  </a:lnTo>
                  <a:lnTo>
                    <a:pt x="244" y="93"/>
                  </a:lnTo>
                  <a:lnTo>
                    <a:pt x="242" y="90"/>
                  </a:lnTo>
                  <a:lnTo>
                    <a:pt x="235" y="83"/>
                  </a:lnTo>
                  <a:lnTo>
                    <a:pt x="239" y="6"/>
                  </a:lnTo>
                  <a:lnTo>
                    <a:pt x="139" y="0"/>
                  </a:lnTo>
                  <a:lnTo>
                    <a:pt x="125" y="182"/>
                  </a:lnTo>
                  <a:lnTo>
                    <a:pt x="6" y="171"/>
                  </a:lnTo>
                  <a:lnTo>
                    <a:pt x="5" y="180"/>
                  </a:lnTo>
                  <a:lnTo>
                    <a:pt x="0" y="180"/>
                  </a:lnTo>
                  <a:lnTo>
                    <a:pt x="2" y="183"/>
                  </a:lnTo>
                  <a:lnTo>
                    <a:pt x="7" y="186"/>
                  </a:lnTo>
                  <a:lnTo>
                    <a:pt x="10" y="190"/>
                  </a:lnTo>
                  <a:lnTo>
                    <a:pt x="11" y="193"/>
                  </a:lnTo>
                  <a:lnTo>
                    <a:pt x="13" y="197"/>
                  </a:lnTo>
                  <a:lnTo>
                    <a:pt x="15" y="198"/>
                  </a:lnTo>
                  <a:lnTo>
                    <a:pt x="18" y="200"/>
                  </a:lnTo>
                  <a:lnTo>
                    <a:pt x="21" y="202"/>
                  </a:lnTo>
                  <a:lnTo>
                    <a:pt x="22" y="205"/>
                  </a:lnTo>
                  <a:lnTo>
                    <a:pt x="26" y="210"/>
                  </a:lnTo>
                  <a:lnTo>
                    <a:pt x="30" y="213"/>
                  </a:lnTo>
                  <a:lnTo>
                    <a:pt x="38" y="224"/>
                  </a:lnTo>
                  <a:lnTo>
                    <a:pt x="41" y="224"/>
                  </a:lnTo>
                  <a:lnTo>
                    <a:pt x="44" y="227"/>
                  </a:lnTo>
                  <a:lnTo>
                    <a:pt x="48" y="230"/>
                  </a:lnTo>
                  <a:lnTo>
                    <a:pt x="53" y="234"/>
                  </a:lnTo>
                  <a:lnTo>
                    <a:pt x="55" y="238"/>
                  </a:lnTo>
                  <a:lnTo>
                    <a:pt x="55" y="245"/>
                  </a:lnTo>
                  <a:lnTo>
                    <a:pt x="59" y="251"/>
                  </a:lnTo>
                  <a:lnTo>
                    <a:pt x="60" y="255"/>
                  </a:lnTo>
                  <a:lnTo>
                    <a:pt x="59" y="259"/>
                  </a:lnTo>
                  <a:lnTo>
                    <a:pt x="59" y="264"/>
                  </a:lnTo>
                  <a:lnTo>
                    <a:pt x="60" y="270"/>
                  </a:lnTo>
                  <a:lnTo>
                    <a:pt x="65" y="275"/>
                  </a:lnTo>
                  <a:lnTo>
                    <a:pt x="66" y="278"/>
                  </a:lnTo>
                  <a:lnTo>
                    <a:pt x="67" y="279"/>
                  </a:lnTo>
                  <a:lnTo>
                    <a:pt x="69" y="281"/>
                  </a:lnTo>
                  <a:lnTo>
                    <a:pt x="71" y="283"/>
                  </a:lnTo>
                  <a:lnTo>
                    <a:pt x="74" y="286"/>
                  </a:lnTo>
                  <a:lnTo>
                    <a:pt x="78" y="289"/>
                  </a:lnTo>
                  <a:lnTo>
                    <a:pt x="81" y="292"/>
                  </a:lnTo>
                  <a:lnTo>
                    <a:pt x="84" y="293"/>
                  </a:lnTo>
                  <a:lnTo>
                    <a:pt x="88" y="296"/>
                  </a:lnTo>
                  <a:lnTo>
                    <a:pt x="94" y="299"/>
                  </a:lnTo>
                  <a:lnTo>
                    <a:pt x="101" y="304"/>
                  </a:lnTo>
                  <a:lnTo>
                    <a:pt x="104" y="305"/>
                  </a:lnTo>
                  <a:lnTo>
                    <a:pt x="109" y="307"/>
                  </a:lnTo>
                  <a:lnTo>
                    <a:pt x="113" y="307"/>
                  </a:lnTo>
                  <a:lnTo>
                    <a:pt x="115" y="303"/>
                  </a:lnTo>
                  <a:lnTo>
                    <a:pt x="118" y="300"/>
                  </a:lnTo>
                  <a:lnTo>
                    <a:pt x="120" y="298"/>
                  </a:lnTo>
                  <a:lnTo>
                    <a:pt x="123" y="297"/>
                  </a:lnTo>
                  <a:lnTo>
                    <a:pt x="123" y="292"/>
                  </a:lnTo>
                  <a:lnTo>
                    <a:pt x="125" y="288"/>
                  </a:lnTo>
                  <a:lnTo>
                    <a:pt x="127" y="283"/>
                  </a:lnTo>
                  <a:lnTo>
                    <a:pt x="132" y="277"/>
                  </a:lnTo>
                  <a:lnTo>
                    <a:pt x="139" y="276"/>
                  </a:lnTo>
                  <a:lnTo>
                    <a:pt x="143" y="275"/>
                  </a:lnTo>
                  <a:lnTo>
                    <a:pt x="148" y="275"/>
                  </a:lnTo>
                  <a:lnTo>
                    <a:pt x="153" y="277"/>
                  </a:lnTo>
                  <a:lnTo>
                    <a:pt x="159" y="278"/>
                  </a:lnTo>
                  <a:lnTo>
                    <a:pt x="162" y="278"/>
                  </a:lnTo>
                  <a:lnTo>
                    <a:pt x="170" y="279"/>
                  </a:lnTo>
                  <a:lnTo>
                    <a:pt x="173" y="281"/>
                  </a:lnTo>
                  <a:lnTo>
                    <a:pt x="176" y="287"/>
                  </a:lnTo>
                  <a:lnTo>
                    <a:pt x="178" y="287"/>
                  </a:lnTo>
                  <a:lnTo>
                    <a:pt x="183" y="292"/>
                  </a:lnTo>
                  <a:lnTo>
                    <a:pt x="187" y="294"/>
                  </a:lnTo>
                  <a:lnTo>
                    <a:pt x="190" y="300"/>
                  </a:lnTo>
                  <a:lnTo>
                    <a:pt x="196" y="308"/>
                  </a:lnTo>
                  <a:lnTo>
                    <a:pt x="200" y="320"/>
                  </a:lnTo>
                  <a:lnTo>
                    <a:pt x="203" y="324"/>
                  </a:lnTo>
                  <a:lnTo>
                    <a:pt x="207" y="332"/>
                  </a:lnTo>
                  <a:lnTo>
                    <a:pt x="207" y="335"/>
                  </a:lnTo>
                  <a:lnTo>
                    <a:pt x="210" y="343"/>
                  </a:lnTo>
                  <a:lnTo>
                    <a:pt x="218" y="350"/>
                  </a:lnTo>
                  <a:lnTo>
                    <a:pt x="220" y="358"/>
                  </a:lnTo>
                  <a:lnTo>
                    <a:pt x="230" y="370"/>
                  </a:lnTo>
                  <a:lnTo>
                    <a:pt x="235" y="372"/>
                  </a:lnTo>
                  <a:lnTo>
                    <a:pt x="234" y="381"/>
                  </a:lnTo>
                  <a:lnTo>
                    <a:pt x="232" y="383"/>
                  </a:lnTo>
                  <a:lnTo>
                    <a:pt x="234" y="385"/>
                  </a:lnTo>
                  <a:lnTo>
                    <a:pt x="237" y="388"/>
                  </a:lnTo>
                  <a:lnTo>
                    <a:pt x="237" y="394"/>
                  </a:lnTo>
                  <a:lnTo>
                    <a:pt x="243" y="405"/>
                  </a:lnTo>
                  <a:lnTo>
                    <a:pt x="246" y="411"/>
                  </a:lnTo>
                  <a:lnTo>
                    <a:pt x="249" y="416"/>
                  </a:lnTo>
                  <a:lnTo>
                    <a:pt x="251" y="421"/>
                  </a:lnTo>
                  <a:lnTo>
                    <a:pt x="259" y="422"/>
                  </a:lnTo>
                  <a:lnTo>
                    <a:pt x="264" y="427"/>
                  </a:lnTo>
                  <a:lnTo>
                    <a:pt x="273" y="427"/>
                  </a:lnTo>
                  <a:lnTo>
                    <a:pt x="280" y="434"/>
                  </a:lnTo>
                  <a:lnTo>
                    <a:pt x="284" y="434"/>
                  </a:lnTo>
                  <a:lnTo>
                    <a:pt x="286" y="437"/>
                  </a:lnTo>
                  <a:lnTo>
                    <a:pt x="291" y="438"/>
                  </a:lnTo>
                  <a:lnTo>
                    <a:pt x="292" y="436"/>
                  </a:lnTo>
                  <a:lnTo>
                    <a:pt x="302" y="438"/>
                  </a:lnTo>
                  <a:lnTo>
                    <a:pt x="302" y="439"/>
                  </a:lnTo>
                  <a:lnTo>
                    <a:pt x="305" y="442"/>
                  </a:lnTo>
                  <a:lnTo>
                    <a:pt x="310" y="446"/>
                  </a:lnTo>
                  <a:lnTo>
                    <a:pt x="313" y="444"/>
                  </a:lnTo>
                  <a:lnTo>
                    <a:pt x="314" y="442"/>
                  </a:lnTo>
                  <a:lnTo>
                    <a:pt x="321" y="441"/>
                  </a:lnTo>
                  <a:lnTo>
                    <a:pt x="319" y="436"/>
                  </a:lnTo>
                  <a:lnTo>
                    <a:pt x="319" y="433"/>
                  </a:lnTo>
                  <a:lnTo>
                    <a:pt x="318" y="429"/>
                  </a:lnTo>
                  <a:lnTo>
                    <a:pt x="317" y="425"/>
                  </a:lnTo>
                  <a:lnTo>
                    <a:pt x="314" y="423"/>
                  </a:lnTo>
                  <a:lnTo>
                    <a:pt x="312" y="417"/>
                  </a:lnTo>
                  <a:lnTo>
                    <a:pt x="311" y="411"/>
                  </a:lnTo>
                  <a:lnTo>
                    <a:pt x="308" y="404"/>
                  </a:lnTo>
                  <a:lnTo>
                    <a:pt x="308" y="398"/>
                  </a:lnTo>
                  <a:lnTo>
                    <a:pt x="311" y="389"/>
                  </a:lnTo>
                  <a:lnTo>
                    <a:pt x="314" y="380"/>
                  </a:lnTo>
                  <a:lnTo>
                    <a:pt x="318" y="370"/>
                  </a:lnTo>
                  <a:lnTo>
                    <a:pt x="317" y="368"/>
                  </a:lnTo>
                  <a:lnTo>
                    <a:pt x="314" y="366"/>
                  </a:lnTo>
                  <a:lnTo>
                    <a:pt x="311" y="363"/>
                  </a:lnTo>
                  <a:lnTo>
                    <a:pt x="311" y="361"/>
                  </a:lnTo>
                  <a:lnTo>
                    <a:pt x="313" y="362"/>
                  </a:lnTo>
                  <a:lnTo>
                    <a:pt x="322" y="361"/>
                  </a:lnTo>
                  <a:lnTo>
                    <a:pt x="323" y="361"/>
                  </a:lnTo>
                  <a:lnTo>
                    <a:pt x="326" y="355"/>
                  </a:lnTo>
                  <a:lnTo>
                    <a:pt x="323" y="355"/>
                  </a:lnTo>
                  <a:lnTo>
                    <a:pt x="322" y="353"/>
                  </a:lnTo>
                  <a:lnTo>
                    <a:pt x="322" y="351"/>
                  </a:lnTo>
                  <a:lnTo>
                    <a:pt x="324" y="350"/>
                  </a:lnTo>
                  <a:lnTo>
                    <a:pt x="328" y="350"/>
                  </a:lnTo>
                  <a:lnTo>
                    <a:pt x="333" y="350"/>
                  </a:lnTo>
                  <a:lnTo>
                    <a:pt x="335" y="351"/>
                  </a:lnTo>
                  <a:lnTo>
                    <a:pt x="338" y="350"/>
                  </a:lnTo>
                  <a:lnTo>
                    <a:pt x="343" y="346"/>
                  </a:lnTo>
                  <a:lnTo>
                    <a:pt x="341" y="346"/>
                  </a:lnTo>
                  <a:lnTo>
                    <a:pt x="337" y="349"/>
                  </a:lnTo>
                  <a:lnTo>
                    <a:pt x="336" y="345"/>
                  </a:lnTo>
                  <a:lnTo>
                    <a:pt x="338" y="339"/>
                  </a:lnTo>
                  <a:lnTo>
                    <a:pt x="340" y="341"/>
                  </a:lnTo>
                  <a:lnTo>
                    <a:pt x="342" y="342"/>
                  </a:lnTo>
                  <a:lnTo>
                    <a:pt x="347" y="342"/>
                  </a:lnTo>
                  <a:lnTo>
                    <a:pt x="349" y="340"/>
                  </a:lnTo>
                  <a:lnTo>
                    <a:pt x="348" y="336"/>
                  </a:lnTo>
                  <a:lnTo>
                    <a:pt x="345" y="332"/>
                  </a:lnTo>
                  <a:lnTo>
                    <a:pt x="346" y="331"/>
                  </a:lnTo>
                  <a:lnTo>
                    <a:pt x="349" y="331"/>
                  </a:lnTo>
                  <a:lnTo>
                    <a:pt x="352" y="329"/>
                  </a:lnTo>
                  <a:lnTo>
                    <a:pt x="354" y="331"/>
                  </a:lnTo>
                  <a:lnTo>
                    <a:pt x="357" y="329"/>
                  </a:lnTo>
                  <a:lnTo>
                    <a:pt x="358" y="331"/>
                  </a:lnTo>
                  <a:lnTo>
                    <a:pt x="361" y="333"/>
                  </a:lnTo>
                  <a:lnTo>
                    <a:pt x="364" y="331"/>
                  </a:lnTo>
                  <a:lnTo>
                    <a:pt x="367" y="329"/>
                  </a:lnTo>
                  <a:lnTo>
                    <a:pt x="374" y="327"/>
                  </a:lnTo>
                  <a:lnTo>
                    <a:pt x="381" y="326"/>
                  </a:lnTo>
                  <a:lnTo>
                    <a:pt x="392" y="320"/>
                  </a:lnTo>
                  <a:lnTo>
                    <a:pt x="395" y="314"/>
                  </a:lnTo>
                  <a:lnTo>
                    <a:pt x="396" y="309"/>
                  </a:lnTo>
                  <a:lnTo>
                    <a:pt x="399" y="307"/>
                  </a:lnTo>
                  <a:lnTo>
                    <a:pt x="402" y="306"/>
                  </a:lnTo>
                  <a:lnTo>
                    <a:pt x="403" y="305"/>
                  </a:lnTo>
                  <a:lnTo>
                    <a:pt x="406" y="303"/>
                  </a:lnTo>
                  <a:lnTo>
                    <a:pt x="405" y="300"/>
                  </a:lnTo>
                  <a:lnTo>
                    <a:pt x="404" y="297"/>
                  </a:lnTo>
                  <a:lnTo>
                    <a:pt x="403" y="296"/>
                  </a:lnTo>
                  <a:lnTo>
                    <a:pt x="402" y="294"/>
                  </a:lnTo>
                  <a:lnTo>
                    <a:pt x="403" y="291"/>
                  </a:lnTo>
                  <a:lnTo>
                    <a:pt x="407" y="288"/>
                  </a:lnTo>
                  <a:lnTo>
                    <a:pt x="410" y="286"/>
                  </a:lnTo>
                  <a:lnTo>
                    <a:pt x="412" y="286"/>
                  </a:lnTo>
                  <a:lnTo>
                    <a:pt x="412" y="289"/>
                  </a:lnTo>
                  <a:lnTo>
                    <a:pt x="412" y="293"/>
                  </a:lnTo>
                  <a:lnTo>
                    <a:pt x="412" y="299"/>
                  </a:lnTo>
                  <a:lnTo>
                    <a:pt x="413" y="300"/>
                  </a:lnTo>
                  <a:lnTo>
                    <a:pt x="419" y="295"/>
                  </a:lnTo>
                  <a:lnTo>
                    <a:pt x="424" y="294"/>
                  </a:lnTo>
                  <a:lnTo>
                    <a:pt x="439" y="288"/>
                  </a:lnTo>
                  <a:lnTo>
                    <a:pt x="441" y="287"/>
                  </a:lnTo>
                  <a:lnTo>
                    <a:pt x="444" y="282"/>
                  </a:lnTo>
                  <a:lnTo>
                    <a:pt x="447" y="272"/>
                  </a:lnTo>
                  <a:lnTo>
                    <a:pt x="447" y="268"/>
                  </a:lnTo>
                  <a:lnTo>
                    <a:pt x="444" y="261"/>
                  </a:lnTo>
                  <a:lnTo>
                    <a:pt x="446" y="256"/>
                  </a:lnTo>
                  <a:lnTo>
                    <a:pt x="446" y="253"/>
                  </a:lnTo>
                  <a:close/>
                </a:path>
              </a:pathLst>
            </a:custGeom>
            <a:solidFill>
              <a:schemeClr val="accent3"/>
            </a:solid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6" name="Freeform 8"/>
            <p:cNvSpPr>
              <a:spLocks/>
            </p:cNvSpPr>
            <p:nvPr/>
          </p:nvSpPr>
          <p:spPr bwMode="auto">
            <a:xfrm>
              <a:off x="5613602" y="2574620"/>
              <a:ext cx="369330" cy="435102"/>
            </a:xfrm>
            <a:custGeom>
              <a:avLst/>
              <a:gdLst>
                <a:gd name="T0" fmla="*/ 73 w 259"/>
                <a:gd name="T1" fmla="*/ 0 h 304"/>
                <a:gd name="T2" fmla="*/ 68 w 259"/>
                <a:gd name="T3" fmla="*/ 25 h 304"/>
                <a:gd name="T4" fmla="*/ 62 w 259"/>
                <a:gd name="T5" fmla="*/ 43 h 304"/>
                <a:gd name="T6" fmla="*/ 59 w 259"/>
                <a:gd name="T7" fmla="*/ 45 h 304"/>
                <a:gd name="T8" fmla="*/ 56 w 259"/>
                <a:gd name="T9" fmla="*/ 43 h 304"/>
                <a:gd name="T10" fmla="*/ 51 w 259"/>
                <a:gd name="T11" fmla="*/ 39 h 304"/>
                <a:gd name="T12" fmla="*/ 47 w 259"/>
                <a:gd name="T13" fmla="*/ 41 h 304"/>
                <a:gd name="T14" fmla="*/ 45 w 259"/>
                <a:gd name="T15" fmla="*/ 37 h 304"/>
                <a:gd name="T16" fmla="*/ 38 w 259"/>
                <a:gd name="T17" fmla="*/ 39 h 304"/>
                <a:gd name="T18" fmla="*/ 35 w 259"/>
                <a:gd name="T19" fmla="*/ 42 h 304"/>
                <a:gd name="T20" fmla="*/ 35 w 259"/>
                <a:gd name="T21" fmla="*/ 53 h 304"/>
                <a:gd name="T22" fmla="*/ 35 w 259"/>
                <a:gd name="T23" fmla="*/ 67 h 304"/>
                <a:gd name="T24" fmla="*/ 35 w 259"/>
                <a:gd name="T25" fmla="*/ 80 h 304"/>
                <a:gd name="T26" fmla="*/ 34 w 259"/>
                <a:gd name="T27" fmla="*/ 84 h 304"/>
                <a:gd name="T28" fmla="*/ 31 w 259"/>
                <a:gd name="T29" fmla="*/ 89 h 304"/>
                <a:gd name="T30" fmla="*/ 30 w 259"/>
                <a:gd name="T31" fmla="*/ 94 h 304"/>
                <a:gd name="T32" fmla="*/ 30 w 259"/>
                <a:gd name="T33" fmla="*/ 101 h 304"/>
                <a:gd name="T34" fmla="*/ 34 w 259"/>
                <a:gd name="T35" fmla="*/ 110 h 304"/>
                <a:gd name="T36" fmla="*/ 35 w 259"/>
                <a:gd name="T37" fmla="*/ 119 h 304"/>
                <a:gd name="T38" fmla="*/ 37 w 259"/>
                <a:gd name="T39" fmla="*/ 122 h 304"/>
                <a:gd name="T40" fmla="*/ 42 w 259"/>
                <a:gd name="T41" fmla="*/ 128 h 304"/>
                <a:gd name="T42" fmla="*/ 39 w 259"/>
                <a:gd name="T43" fmla="*/ 130 h 304"/>
                <a:gd name="T44" fmla="*/ 34 w 259"/>
                <a:gd name="T45" fmla="*/ 134 h 304"/>
                <a:gd name="T46" fmla="*/ 24 w 259"/>
                <a:gd name="T47" fmla="*/ 141 h 304"/>
                <a:gd name="T48" fmla="*/ 21 w 259"/>
                <a:gd name="T49" fmla="*/ 154 h 304"/>
                <a:gd name="T50" fmla="*/ 17 w 259"/>
                <a:gd name="T51" fmla="*/ 162 h 304"/>
                <a:gd name="T52" fmla="*/ 13 w 259"/>
                <a:gd name="T53" fmla="*/ 166 h 304"/>
                <a:gd name="T54" fmla="*/ 11 w 259"/>
                <a:gd name="T55" fmla="*/ 167 h 304"/>
                <a:gd name="T56" fmla="*/ 9 w 259"/>
                <a:gd name="T57" fmla="*/ 171 h 304"/>
                <a:gd name="T58" fmla="*/ 10 w 259"/>
                <a:gd name="T59" fmla="*/ 178 h 304"/>
                <a:gd name="T60" fmla="*/ 9 w 259"/>
                <a:gd name="T61" fmla="*/ 183 h 304"/>
                <a:gd name="T62" fmla="*/ 15 w 259"/>
                <a:gd name="T63" fmla="*/ 188 h 304"/>
                <a:gd name="T64" fmla="*/ 13 w 259"/>
                <a:gd name="T65" fmla="*/ 192 h 304"/>
                <a:gd name="T66" fmla="*/ 5 w 259"/>
                <a:gd name="T67" fmla="*/ 196 h 304"/>
                <a:gd name="T68" fmla="*/ 3 w 259"/>
                <a:gd name="T69" fmla="*/ 200 h 304"/>
                <a:gd name="T70" fmla="*/ 0 w 259"/>
                <a:gd name="T71" fmla="*/ 206 h 304"/>
                <a:gd name="T72" fmla="*/ 139 w 259"/>
                <a:gd name="T73" fmla="*/ 291 h 304"/>
                <a:gd name="T74" fmla="*/ 182 w 259"/>
                <a:gd name="T75" fmla="*/ 299 h 304"/>
                <a:gd name="T76" fmla="*/ 218 w 259"/>
                <a:gd name="T77" fmla="*/ 304 h 304"/>
                <a:gd name="T78" fmla="*/ 219 w 259"/>
                <a:gd name="T79" fmla="*/ 304 h 304"/>
                <a:gd name="T80" fmla="*/ 259 w 259"/>
                <a:gd name="T81" fmla="*/ 33 h 304"/>
                <a:gd name="T82" fmla="*/ 73 w 259"/>
                <a:gd name="T8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04">
                  <a:moveTo>
                    <a:pt x="73" y="0"/>
                  </a:moveTo>
                  <a:cubicBezTo>
                    <a:pt x="73" y="0"/>
                    <a:pt x="69" y="19"/>
                    <a:pt x="68" y="25"/>
                  </a:cubicBezTo>
                  <a:cubicBezTo>
                    <a:pt x="66" y="29"/>
                    <a:pt x="62" y="43"/>
                    <a:pt x="62" y="43"/>
                  </a:cubicBezTo>
                  <a:cubicBezTo>
                    <a:pt x="59" y="45"/>
                    <a:pt x="59" y="45"/>
                    <a:pt x="59" y="45"/>
                  </a:cubicBezTo>
                  <a:cubicBezTo>
                    <a:pt x="56" y="43"/>
                    <a:pt x="56" y="43"/>
                    <a:pt x="56" y="43"/>
                  </a:cubicBezTo>
                  <a:cubicBezTo>
                    <a:pt x="51" y="39"/>
                    <a:pt x="51" y="39"/>
                    <a:pt x="51" y="39"/>
                  </a:cubicBezTo>
                  <a:cubicBezTo>
                    <a:pt x="47" y="41"/>
                    <a:pt x="47" y="41"/>
                    <a:pt x="47" y="41"/>
                  </a:cubicBezTo>
                  <a:cubicBezTo>
                    <a:pt x="45" y="37"/>
                    <a:pt x="45" y="37"/>
                    <a:pt x="45" y="37"/>
                  </a:cubicBezTo>
                  <a:cubicBezTo>
                    <a:pt x="38" y="39"/>
                    <a:pt x="38" y="39"/>
                    <a:pt x="38" y="39"/>
                  </a:cubicBezTo>
                  <a:cubicBezTo>
                    <a:pt x="35" y="42"/>
                    <a:pt x="35" y="42"/>
                    <a:pt x="35" y="42"/>
                  </a:cubicBezTo>
                  <a:cubicBezTo>
                    <a:pt x="35" y="53"/>
                    <a:pt x="35" y="53"/>
                    <a:pt x="35" y="53"/>
                  </a:cubicBezTo>
                  <a:cubicBezTo>
                    <a:pt x="35" y="67"/>
                    <a:pt x="35" y="67"/>
                    <a:pt x="35" y="67"/>
                  </a:cubicBezTo>
                  <a:cubicBezTo>
                    <a:pt x="35" y="80"/>
                    <a:pt x="35" y="80"/>
                    <a:pt x="35" y="80"/>
                  </a:cubicBezTo>
                  <a:cubicBezTo>
                    <a:pt x="34" y="84"/>
                    <a:pt x="34" y="84"/>
                    <a:pt x="34" y="84"/>
                  </a:cubicBezTo>
                  <a:cubicBezTo>
                    <a:pt x="31" y="89"/>
                    <a:pt x="31" y="89"/>
                    <a:pt x="31" y="89"/>
                  </a:cubicBezTo>
                  <a:cubicBezTo>
                    <a:pt x="30" y="94"/>
                    <a:pt x="30" y="94"/>
                    <a:pt x="30" y="94"/>
                  </a:cubicBezTo>
                  <a:cubicBezTo>
                    <a:pt x="30" y="101"/>
                    <a:pt x="30" y="101"/>
                    <a:pt x="30" y="101"/>
                  </a:cubicBezTo>
                  <a:cubicBezTo>
                    <a:pt x="34" y="110"/>
                    <a:pt x="34" y="110"/>
                    <a:pt x="34" y="110"/>
                  </a:cubicBezTo>
                  <a:cubicBezTo>
                    <a:pt x="35" y="119"/>
                    <a:pt x="35" y="119"/>
                    <a:pt x="35" y="119"/>
                  </a:cubicBezTo>
                  <a:cubicBezTo>
                    <a:pt x="37" y="122"/>
                    <a:pt x="37" y="122"/>
                    <a:pt x="37" y="122"/>
                  </a:cubicBezTo>
                  <a:cubicBezTo>
                    <a:pt x="42" y="128"/>
                    <a:pt x="42" y="128"/>
                    <a:pt x="42" y="128"/>
                  </a:cubicBezTo>
                  <a:cubicBezTo>
                    <a:pt x="39" y="130"/>
                    <a:pt x="39" y="130"/>
                    <a:pt x="39" y="130"/>
                  </a:cubicBezTo>
                  <a:cubicBezTo>
                    <a:pt x="34" y="134"/>
                    <a:pt x="34" y="134"/>
                    <a:pt x="34" y="134"/>
                  </a:cubicBezTo>
                  <a:cubicBezTo>
                    <a:pt x="24" y="141"/>
                    <a:pt x="24" y="141"/>
                    <a:pt x="24" y="141"/>
                  </a:cubicBezTo>
                  <a:cubicBezTo>
                    <a:pt x="21" y="154"/>
                    <a:pt x="21" y="154"/>
                    <a:pt x="21" y="154"/>
                  </a:cubicBezTo>
                  <a:cubicBezTo>
                    <a:pt x="17" y="162"/>
                    <a:pt x="17" y="162"/>
                    <a:pt x="17" y="162"/>
                  </a:cubicBezTo>
                  <a:cubicBezTo>
                    <a:pt x="13" y="166"/>
                    <a:pt x="13" y="166"/>
                    <a:pt x="13" y="166"/>
                  </a:cubicBezTo>
                  <a:cubicBezTo>
                    <a:pt x="11" y="167"/>
                    <a:pt x="11" y="167"/>
                    <a:pt x="11" y="167"/>
                  </a:cubicBezTo>
                  <a:cubicBezTo>
                    <a:pt x="9" y="171"/>
                    <a:pt x="9" y="171"/>
                    <a:pt x="9" y="171"/>
                  </a:cubicBezTo>
                  <a:cubicBezTo>
                    <a:pt x="10" y="178"/>
                    <a:pt x="10" y="178"/>
                    <a:pt x="10" y="178"/>
                  </a:cubicBezTo>
                  <a:cubicBezTo>
                    <a:pt x="9" y="183"/>
                    <a:pt x="9" y="183"/>
                    <a:pt x="9" y="183"/>
                  </a:cubicBezTo>
                  <a:cubicBezTo>
                    <a:pt x="15" y="188"/>
                    <a:pt x="15" y="188"/>
                    <a:pt x="15" y="188"/>
                  </a:cubicBezTo>
                  <a:cubicBezTo>
                    <a:pt x="13" y="192"/>
                    <a:pt x="13" y="192"/>
                    <a:pt x="13" y="192"/>
                  </a:cubicBezTo>
                  <a:cubicBezTo>
                    <a:pt x="5" y="196"/>
                    <a:pt x="5" y="196"/>
                    <a:pt x="5" y="196"/>
                  </a:cubicBezTo>
                  <a:cubicBezTo>
                    <a:pt x="3" y="200"/>
                    <a:pt x="3" y="200"/>
                    <a:pt x="3" y="200"/>
                  </a:cubicBezTo>
                  <a:cubicBezTo>
                    <a:pt x="0" y="206"/>
                    <a:pt x="0" y="206"/>
                    <a:pt x="0" y="206"/>
                  </a:cubicBezTo>
                  <a:cubicBezTo>
                    <a:pt x="139" y="291"/>
                    <a:pt x="139" y="291"/>
                    <a:pt x="139" y="291"/>
                  </a:cubicBezTo>
                  <a:cubicBezTo>
                    <a:pt x="182" y="299"/>
                    <a:pt x="182" y="299"/>
                    <a:pt x="182" y="299"/>
                  </a:cubicBezTo>
                  <a:cubicBezTo>
                    <a:pt x="218" y="304"/>
                    <a:pt x="218" y="304"/>
                    <a:pt x="218" y="304"/>
                  </a:cubicBezTo>
                  <a:cubicBezTo>
                    <a:pt x="219" y="304"/>
                    <a:pt x="219" y="304"/>
                    <a:pt x="219" y="304"/>
                  </a:cubicBezTo>
                  <a:cubicBezTo>
                    <a:pt x="259" y="33"/>
                    <a:pt x="259" y="33"/>
                    <a:pt x="259" y="33"/>
                  </a:cubicBezTo>
                  <a:lnTo>
                    <a:pt x="73"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7" name="Freeform 9"/>
            <p:cNvSpPr>
              <a:spLocks/>
            </p:cNvSpPr>
            <p:nvPr/>
          </p:nvSpPr>
          <p:spPr bwMode="auto">
            <a:xfrm>
              <a:off x="5239212" y="2105790"/>
              <a:ext cx="433415" cy="750467"/>
            </a:xfrm>
            <a:custGeom>
              <a:avLst/>
              <a:gdLst>
                <a:gd name="T0" fmla="*/ 229 w 257"/>
                <a:gd name="T1" fmla="*/ 433 h 445"/>
                <a:gd name="T2" fmla="*/ 231 w 257"/>
                <a:gd name="T3" fmla="*/ 420 h 445"/>
                <a:gd name="T4" fmla="*/ 239 w 257"/>
                <a:gd name="T5" fmla="*/ 409 h 445"/>
                <a:gd name="T6" fmla="*/ 255 w 257"/>
                <a:gd name="T7" fmla="*/ 388 h 445"/>
                <a:gd name="T8" fmla="*/ 251 w 257"/>
                <a:gd name="T9" fmla="*/ 379 h 445"/>
                <a:gd name="T10" fmla="*/ 247 w 257"/>
                <a:gd name="T11" fmla="*/ 358 h 445"/>
                <a:gd name="T12" fmla="*/ 118 w 257"/>
                <a:gd name="T13" fmla="*/ 158 h 445"/>
                <a:gd name="T14" fmla="*/ 113 w 257"/>
                <a:gd name="T15" fmla="*/ 153 h 445"/>
                <a:gd name="T16" fmla="*/ 117 w 257"/>
                <a:gd name="T17" fmla="*/ 146 h 445"/>
                <a:gd name="T18" fmla="*/ 26 w 257"/>
                <a:gd name="T19" fmla="*/ 0 h 445"/>
                <a:gd name="T20" fmla="*/ 23 w 257"/>
                <a:gd name="T21" fmla="*/ 9 h 445"/>
                <a:gd name="T22" fmla="*/ 22 w 257"/>
                <a:gd name="T23" fmla="*/ 25 h 445"/>
                <a:gd name="T24" fmla="*/ 17 w 257"/>
                <a:gd name="T25" fmla="*/ 34 h 445"/>
                <a:gd name="T26" fmla="*/ 7 w 257"/>
                <a:gd name="T27" fmla="*/ 50 h 445"/>
                <a:gd name="T28" fmla="*/ 0 w 257"/>
                <a:gd name="T29" fmla="*/ 62 h 445"/>
                <a:gd name="T30" fmla="*/ 3 w 257"/>
                <a:gd name="T31" fmla="*/ 75 h 445"/>
                <a:gd name="T32" fmla="*/ 9 w 257"/>
                <a:gd name="T33" fmla="*/ 90 h 445"/>
                <a:gd name="T34" fmla="*/ 5 w 257"/>
                <a:gd name="T35" fmla="*/ 110 h 445"/>
                <a:gd name="T36" fmla="*/ 2 w 257"/>
                <a:gd name="T37" fmla="*/ 122 h 445"/>
                <a:gd name="T38" fmla="*/ 11 w 257"/>
                <a:gd name="T39" fmla="*/ 145 h 445"/>
                <a:gd name="T40" fmla="*/ 17 w 257"/>
                <a:gd name="T41" fmla="*/ 161 h 445"/>
                <a:gd name="T42" fmla="*/ 14 w 257"/>
                <a:gd name="T43" fmla="*/ 169 h 445"/>
                <a:gd name="T44" fmla="*/ 23 w 257"/>
                <a:gd name="T45" fmla="*/ 176 h 445"/>
                <a:gd name="T46" fmla="*/ 29 w 257"/>
                <a:gd name="T47" fmla="*/ 175 h 445"/>
                <a:gd name="T48" fmla="*/ 37 w 257"/>
                <a:gd name="T49" fmla="*/ 172 h 445"/>
                <a:gd name="T50" fmla="*/ 51 w 257"/>
                <a:gd name="T51" fmla="*/ 177 h 445"/>
                <a:gd name="T52" fmla="*/ 49 w 257"/>
                <a:gd name="T53" fmla="*/ 179 h 445"/>
                <a:gd name="T54" fmla="*/ 40 w 257"/>
                <a:gd name="T55" fmla="*/ 176 h 445"/>
                <a:gd name="T56" fmla="*/ 33 w 257"/>
                <a:gd name="T57" fmla="*/ 175 h 445"/>
                <a:gd name="T58" fmla="*/ 35 w 257"/>
                <a:gd name="T59" fmla="*/ 187 h 445"/>
                <a:gd name="T60" fmla="*/ 30 w 257"/>
                <a:gd name="T61" fmla="*/ 192 h 445"/>
                <a:gd name="T62" fmla="*/ 29 w 257"/>
                <a:gd name="T63" fmla="*/ 185 h 445"/>
                <a:gd name="T64" fmla="*/ 24 w 257"/>
                <a:gd name="T65" fmla="*/ 187 h 445"/>
                <a:gd name="T66" fmla="*/ 23 w 257"/>
                <a:gd name="T67" fmla="*/ 204 h 445"/>
                <a:gd name="T68" fmla="*/ 30 w 257"/>
                <a:gd name="T69" fmla="*/ 217 h 445"/>
                <a:gd name="T70" fmla="*/ 35 w 257"/>
                <a:gd name="T71" fmla="*/ 229 h 445"/>
                <a:gd name="T72" fmla="*/ 28 w 257"/>
                <a:gd name="T73" fmla="*/ 234 h 445"/>
                <a:gd name="T74" fmla="*/ 34 w 257"/>
                <a:gd name="T75" fmla="*/ 255 h 445"/>
                <a:gd name="T76" fmla="*/ 42 w 257"/>
                <a:gd name="T77" fmla="*/ 275 h 445"/>
                <a:gd name="T78" fmla="*/ 50 w 257"/>
                <a:gd name="T79" fmla="*/ 288 h 445"/>
                <a:gd name="T80" fmla="*/ 50 w 257"/>
                <a:gd name="T81" fmla="*/ 298 h 445"/>
                <a:gd name="T82" fmla="*/ 53 w 257"/>
                <a:gd name="T83" fmla="*/ 307 h 445"/>
                <a:gd name="T84" fmla="*/ 50 w 257"/>
                <a:gd name="T85" fmla="*/ 327 h 445"/>
                <a:gd name="T86" fmla="*/ 73 w 257"/>
                <a:gd name="T87" fmla="*/ 339 h 445"/>
                <a:gd name="T88" fmla="*/ 91 w 257"/>
                <a:gd name="T89" fmla="*/ 355 h 445"/>
                <a:gd name="T90" fmla="*/ 112 w 257"/>
                <a:gd name="T91" fmla="*/ 374 h 445"/>
                <a:gd name="T92" fmla="*/ 128 w 257"/>
                <a:gd name="T93" fmla="*/ 388 h 445"/>
                <a:gd name="T94" fmla="*/ 143 w 257"/>
                <a:gd name="T95" fmla="*/ 414 h 445"/>
                <a:gd name="T96" fmla="*/ 143 w 257"/>
                <a:gd name="T97" fmla="*/ 434 h 445"/>
                <a:gd name="T98" fmla="*/ 226 w 257"/>
                <a:gd name="T99" fmla="*/ 44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7" h="445">
                  <a:moveTo>
                    <a:pt x="233" y="441"/>
                  </a:moveTo>
                  <a:lnTo>
                    <a:pt x="234" y="438"/>
                  </a:lnTo>
                  <a:lnTo>
                    <a:pt x="229" y="433"/>
                  </a:lnTo>
                  <a:lnTo>
                    <a:pt x="230" y="429"/>
                  </a:lnTo>
                  <a:lnTo>
                    <a:pt x="229" y="423"/>
                  </a:lnTo>
                  <a:lnTo>
                    <a:pt x="231" y="420"/>
                  </a:lnTo>
                  <a:lnTo>
                    <a:pt x="233" y="419"/>
                  </a:lnTo>
                  <a:lnTo>
                    <a:pt x="236" y="416"/>
                  </a:lnTo>
                  <a:lnTo>
                    <a:pt x="239" y="409"/>
                  </a:lnTo>
                  <a:lnTo>
                    <a:pt x="242" y="398"/>
                  </a:lnTo>
                  <a:lnTo>
                    <a:pt x="250" y="392"/>
                  </a:lnTo>
                  <a:lnTo>
                    <a:pt x="255" y="388"/>
                  </a:lnTo>
                  <a:lnTo>
                    <a:pt x="257" y="387"/>
                  </a:lnTo>
                  <a:lnTo>
                    <a:pt x="253" y="382"/>
                  </a:lnTo>
                  <a:lnTo>
                    <a:pt x="251" y="379"/>
                  </a:lnTo>
                  <a:lnTo>
                    <a:pt x="250" y="372"/>
                  </a:lnTo>
                  <a:lnTo>
                    <a:pt x="247" y="364"/>
                  </a:lnTo>
                  <a:lnTo>
                    <a:pt x="247" y="358"/>
                  </a:lnTo>
                  <a:lnTo>
                    <a:pt x="248" y="354"/>
                  </a:lnTo>
                  <a:lnTo>
                    <a:pt x="248" y="353"/>
                  </a:lnTo>
                  <a:lnTo>
                    <a:pt x="118" y="158"/>
                  </a:lnTo>
                  <a:lnTo>
                    <a:pt x="115" y="156"/>
                  </a:lnTo>
                  <a:lnTo>
                    <a:pt x="114" y="155"/>
                  </a:lnTo>
                  <a:lnTo>
                    <a:pt x="113" y="153"/>
                  </a:lnTo>
                  <a:lnTo>
                    <a:pt x="112" y="150"/>
                  </a:lnTo>
                  <a:lnTo>
                    <a:pt x="113" y="147"/>
                  </a:lnTo>
                  <a:lnTo>
                    <a:pt x="117" y="146"/>
                  </a:lnTo>
                  <a:lnTo>
                    <a:pt x="119" y="145"/>
                  </a:lnTo>
                  <a:lnTo>
                    <a:pt x="148" y="35"/>
                  </a:lnTo>
                  <a:lnTo>
                    <a:pt x="26" y="0"/>
                  </a:lnTo>
                  <a:lnTo>
                    <a:pt x="25" y="4"/>
                  </a:lnTo>
                  <a:lnTo>
                    <a:pt x="23" y="5"/>
                  </a:lnTo>
                  <a:lnTo>
                    <a:pt x="23" y="9"/>
                  </a:lnTo>
                  <a:lnTo>
                    <a:pt x="23" y="12"/>
                  </a:lnTo>
                  <a:lnTo>
                    <a:pt x="23" y="21"/>
                  </a:lnTo>
                  <a:lnTo>
                    <a:pt x="22" y="25"/>
                  </a:lnTo>
                  <a:lnTo>
                    <a:pt x="19" y="30"/>
                  </a:lnTo>
                  <a:lnTo>
                    <a:pt x="17" y="33"/>
                  </a:lnTo>
                  <a:lnTo>
                    <a:pt x="17" y="34"/>
                  </a:lnTo>
                  <a:lnTo>
                    <a:pt x="17" y="40"/>
                  </a:lnTo>
                  <a:lnTo>
                    <a:pt x="13" y="45"/>
                  </a:lnTo>
                  <a:lnTo>
                    <a:pt x="7" y="50"/>
                  </a:lnTo>
                  <a:lnTo>
                    <a:pt x="2" y="55"/>
                  </a:lnTo>
                  <a:lnTo>
                    <a:pt x="1" y="57"/>
                  </a:lnTo>
                  <a:lnTo>
                    <a:pt x="0" y="62"/>
                  </a:lnTo>
                  <a:lnTo>
                    <a:pt x="0" y="66"/>
                  </a:lnTo>
                  <a:lnTo>
                    <a:pt x="1" y="71"/>
                  </a:lnTo>
                  <a:lnTo>
                    <a:pt x="3" y="75"/>
                  </a:lnTo>
                  <a:lnTo>
                    <a:pt x="7" y="81"/>
                  </a:lnTo>
                  <a:lnTo>
                    <a:pt x="8" y="85"/>
                  </a:lnTo>
                  <a:lnTo>
                    <a:pt x="9" y="90"/>
                  </a:lnTo>
                  <a:lnTo>
                    <a:pt x="9" y="98"/>
                  </a:lnTo>
                  <a:lnTo>
                    <a:pt x="6" y="104"/>
                  </a:lnTo>
                  <a:lnTo>
                    <a:pt x="5" y="110"/>
                  </a:lnTo>
                  <a:lnTo>
                    <a:pt x="5" y="117"/>
                  </a:lnTo>
                  <a:lnTo>
                    <a:pt x="4" y="120"/>
                  </a:lnTo>
                  <a:lnTo>
                    <a:pt x="2" y="122"/>
                  </a:lnTo>
                  <a:lnTo>
                    <a:pt x="3" y="126"/>
                  </a:lnTo>
                  <a:lnTo>
                    <a:pt x="7" y="133"/>
                  </a:lnTo>
                  <a:lnTo>
                    <a:pt x="11" y="145"/>
                  </a:lnTo>
                  <a:lnTo>
                    <a:pt x="15" y="153"/>
                  </a:lnTo>
                  <a:lnTo>
                    <a:pt x="17" y="156"/>
                  </a:lnTo>
                  <a:lnTo>
                    <a:pt x="17" y="161"/>
                  </a:lnTo>
                  <a:lnTo>
                    <a:pt x="16" y="164"/>
                  </a:lnTo>
                  <a:lnTo>
                    <a:pt x="14" y="166"/>
                  </a:lnTo>
                  <a:lnTo>
                    <a:pt x="14" y="169"/>
                  </a:lnTo>
                  <a:lnTo>
                    <a:pt x="18" y="169"/>
                  </a:lnTo>
                  <a:lnTo>
                    <a:pt x="20" y="172"/>
                  </a:lnTo>
                  <a:lnTo>
                    <a:pt x="23" y="176"/>
                  </a:lnTo>
                  <a:lnTo>
                    <a:pt x="24" y="178"/>
                  </a:lnTo>
                  <a:lnTo>
                    <a:pt x="27" y="179"/>
                  </a:lnTo>
                  <a:lnTo>
                    <a:pt x="29" y="175"/>
                  </a:lnTo>
                  <a:lnTo>
                    <a:pt x="29" y="170"/>
                  </a:lnTo>
                  <a:lnTo>
                    <a:pt x="34" y="169"/>
                  </a:lnTo>
                  <a:lnTo>
                    <a:pt x="37" y="172"/>
                  </a:lnTo>
                  <a:lnTo>
                    <a:pt x="44" y="172"/>
                  </a:lnTo>
                  <a:lnTo>
                    <a:pt x="48" y="176"/>
                  </a:lnTo>
                  <a:lnTo>
                    <a:pt x="51" y="177"/>
                  </a:lnTo>
                  <a:lnTo>
                    <a:pt x="53" y="178"/>
                  </a:lnTo>
                  <a:lnTo>
                    <a:pt x="51" y="180"/>
                  </a:lnTo>
                  <a:lnTo>
                    <a:pt x="49" y="179"/>
                  </a:lnTo>
                  <a:lnTo>
                    <a:pt x="45" y="177"/>
                  </a:lnTo>
                  <a:lnTo>
                    <a:pt x="44" y="177"/>
                  </a:lnTo>
                  <a:lnTo>
                    <a:pt x="40" y="176"/>
                  </a:lnTo>
                  <a:lnTo>
                    <a:pt x="38" y="175"/>
                  </a:lnTo>
                  <a:lnTo>
                    <a:pt x="35" y="174"/>
                  </a:lnTo>
                  <a:lnTo>
                    <a:pt x="33" y="175"/>
                  </a:lnTo>
                  <a:lnTo>
                    <a:pt x="33" y="177"/>
                  </a:lnTo>
                  <a:lnTo>
                    <a:pt x="33" y="184"/>
                  </a:lnTo>
                  <a:lnTo>
                    <a:pt x="35" y="187"/>
                  </a:lnTo>
                  <a:lnTo>
                    <a:pt x="34" y="194"/>
                  </a:lnTo>
                  <a:lnTo>
                    <a:pt x="33" y="194"/>
                  </a:lnTo>
                  <a:lnTo>
                    <a:pt x="30" y="192"/>
                  </a:lnTo>
                  <a:lnTo>
                    <a:pt x="29" y="190"/>
                  </a:lnTo>
                  <a:lnTo>
                    <a:pt x="29" y="186"/>
                  </a:lnTo>
                  <a:lnTo>
                    <a:pt x="29" y="185"/>
                  </a:lnTo>
                  <a:lnTo>
                    <a:pt x="28" y="184"/>
                  </a:lnTo>
                  <a:lnTo>
                    <a:pt x="25" y="183"/>
                  </a:lnTo>
                  <a:lnTo>
                    <a:pt x="24" y="187"/>
                  </a:lnTo>
                  <a:lnTo>
                    <a:pt x="23" y="189"/>
                  </a:lnTo>
                  <a:lnTo>
                    <a:pt x="23" y="195"/>
                  </a:lnTo>
                  <a:lnTo>
                    <a:pt x="23" y="204"/>
                  </a:lnTo>
                  <a:lnTo>
                    <a:pt x="23" y="209"/>
                  </a:lnTo>
                  <a:lnTo>
                    <a:pt x="26" y="214"/>
                  </a:lnTo>
                  <a:lnTo>
                    <a:pt x="30" y="217"/>
                  </a:lnTo>
                  <a:lnTo>
                    <a:pt x="34" y="220"/>
                  </a:lnTo>
                  <a:lnTo>
                    <a:pt x="35" y="225"/>
                  </a:lnTo>
                  <a:lnTo>
                    <a:pt x="35" y="229"/>
                  </a:lnTo>
                  <a:lnTo>
                    <a:pt x="34" y="233"/>
                  </a:lnTo>
                  <a:lnTo>
                    <a:pt x="31" y="234"/>
                  </a:lnTo>
                  <a:lnTo>
                    <a:pt x="28" y="234"/>
                  </a:lnTo>
                  <a:lnTo>
                    <a:pt x="28" y="244"/>
                  </a:lnTo>
                  <a:lnTo>
                    <a:pt x="29" y="247"/>
                  </a:lnTo>
                  <a:lnTo>
                    <a:pt x="34" y="255"/>
                  </a:lnTo>
                  <a:lnTo>
                    <a:pt x="35" y="261"/>
                  </a:lnTo>
                  <a:lnTo>
                    <a:pt x="40" y="268"/>
                  </a:lnTo>
                  <a:lnTo>
                    <a:pt x="42" y="275"/>
                  </a:lnTo>
                  <a:lnTo>
                    <a:pt x="45" y="280"/>
                  </a:lnTo>
                  <a:lnTo>
                    <a:pt x="48" y="287"/>
                  </a:lnTo>
                  <a:lnTo>
                    <a:pt x="50" y="288"/>
                  </a:lnTo>
                  <a:lnTo>
                    <a:pt x="50" y="293"/>
                  </a:lnTo>
                  <a:lnTo>
                    <a:pt x="50" y="296"/>
                  </a:lnTo>
                  <a:lnTo>
                    <a:pt x="50" y="298"/>
                  </a:lnTo>
                  <a:lnTo>
                    <a:pt x="52" y="300"/>
                  </a:lnTo>
                  <a:lnTo>
                    <a:pt x="53" y="303"/>
                  </a:lnTo>
                  <a:lnTo>
                    <a:pt x="53" y="307"/>
                  </a:lnTo>
                  <a:lnTo>
                    <a:pt x="52" y="316"/>
                  </a:lnTo>
                  <a:lnTo>
                    <a:pt x="51" y="322"/>
                  </a:lnTo>
                  <a:lnTo>
                    <a:pt x="50" y="327"/>
                  </a:lnTo>
                  <a:lnTo>
                    <a:pt x="59" y="332"/>
                  </a:lnTo>
                  <a:lnTo>
                    <a:pt x="67" y="335"/>
                  </a:lnTo>
                  <a:lnTo>
                    <a:pt x="73" y="339"/>
                  </a:lnTo>
                  <a:lnTo>
                    <a:pt x="82" y="342"/>
                  </a:lnTo>
                  <a:lnTo>
                    <a:pt x="85" y="345"/>
                  </a:lnTo>
                  <a:lnTo>
                    <a:pt x="91" y="355"/>
                  </a:lnTo>
                  <a:lnTo>
                    <a:pt x="99" y="362"/>
                  </a:lnTo>
                  <a:lnTo>
                    <a:pt x="111" y="365"/>
                  </a:lnTo>
                  <a:lnTo>
                    <a:pt x="112" y="374"/>
                  </a:lnTo>
                  <a:lnTo>
                    <a:pt x="114" y="378"/>
                  </a:lnTo>
                  <a:lnTo>
                    <a:pt x="121" y="380"/>
                  </a:lnTo>
                  <a:lnTo>
                    <a:pt x="128" y="388"/>
                  </a:lnTo>
                  <a:lnTo>
                    <a:pt x="136" y="400"/>
                  </a:lnTo>
                  <a:lnTo>
                    <a:pt x="140" y="405"/>
                  </a:lnTo>
                  <a:lnTo>
                    <a:pt x="143" y="414"/>
                  </a:lnTo>
                  <a:lnTo>
                    <a:pt x="140" y="422"/>
                  </a:lnTo>
                  <a:lnTo>
                    <a:pt x="140" y="427"/>
                  </a:lnTo>
                  <a:lnTo>
                    <a:pt x="143" y="434"/>
                  </a:lnTo>
                  <a:lnTo>
                    <a:pt x="147" y="435"/>
                  </a:lnTo>
                  <a:lnTo>
                    <a:pt x="225" y="445"/>
                  </a:lnTo>
                  <a:lnTo>
                    <a:pt x="226" y="444"/>
                  </a:lnTo>
                  <a:lnTo>
                    <a:pt x="233" y="44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8" name="Freeform 10"/>
            <p:cNvSpPr>
              <a:spLocks/>
            </p:cNvSpPr>
            <p:nvPr/>
          </p:nvSpPr>
          <p:spPr bwMode="auto">
            <a:xfrm>
              <a:off x="6303358" y="2660630"/>
              <a:ext cx="473890" cy="254654"/>
            </a:xfrm>
            <a:custGeom>
              <a:avLst/>
              <a:gdLst>
                <a:gd name="T0" fmla="*/ 0 w 332"/>
                <a:gd name="T1" fmla="*/ 25 h 178"/>
                <a:gd name="T2" fmla="*/ 0 w 332"/>
                <a:gd name="T3" fmla="*/ 28 h 178"/>
                <a:gd name="T4" fmla="*/ 0 w 332"/>
                <a:gd name="T5" fmla="*/ 25 h 178"/>
                <a:gd name="T6" fmla="*/ 118 w 332"/>
                <a:gd name="T7" fmla="*/ 32 h 178"/>
                <a:gd name="T8" fmla="*/ 113 w 332"/>
                <a:gd name="T9" fmla="*/ 123 h 178"/>
                <a:gd name="T10" fmla="*/ 121 w 332"/>
                <a:gd name="T11" fmla="*/ 131 h 178"/>
                <a:gd name="T12" fmla="*/ 124 w 332"/>
                <a:gd name="T13" fmla="*/ 134 h 178"/>
                <a:gd name="T14" fmla="*/ 127 w 332"/>
                <a:gd name="T15" fmla="*/ 134 h 178"/>
                <a:gd name="T16" fmla="*/ 131 w 332"/>
                <a:gd name="T17" fmla="*/ 133 h 178"/>
                <a:gd name="T18" fmla="*/ 134 w 332"/>
                <a:gd name="T19" fmla="*/ 134 h 178"/>
                <a:gd name="T20" fmla="*/ 137 w 332"/>
                <a:gd name="T21" fmla="*/ 133 h 178"/>
                <a:gd name="T22" fmla="*/ 141 w 332"/>
                <a:gd name="T23" fmla="*/ 135 h 178"/>
                <a:gd name="T24" fmla="*/ 144 w 332"/>
                <a:gd name="T25" fmla="*/ 144 h 178"/>
                <a:gd name="T26" fmla="*/ 153 w 332"/>
                <a:gd name="T27" fmla="*/ 144 h 178"/>
                <a:gd name="T28" fmla="*/ 160 w 332"/>
                <a:gd name="T29" fmla="*/ 148 h 178"/>
                <a:gd name="T30" fmla="*/ 166 w 332"/>
                <a:gd name="T31" fmla="*/ 147 h 178"/>
                <a:gd name="T32" fmla="*/ 167 w 332"/>
                <a:gd name="T33" fmla="*/ 147 h 178"/>
                <a:gd name="T34" fmla="*/ 171 w 332"/>
                <a:gd name="T35" fmla="*/ 151 h 178"/>
                <a:gd name="T36" fmla="*/ 175 w 332"/>
                <a:gd name="T37" fmla="*/ 148 h 178"/>
                <a:gd name="T38" fmla="*/ 184 w 332"/>
                <a:gd name="T39" fmla="*/ 149 h 178"/>
                <a:gd name="T40" fmla="*/ 188 w 332"/>
                <a:gd name="T41" fmla="*/ 156 h 178"/>
                <a:gd name="T42" fmla="*/ 191 w 332"/>
                <a:gd name="T43" fmla="*/ 156 h 178"/>
                <a:gd name="T44" fmla="*/ 192 w 332"/>
                <a:gd name="T45" fmla="*/ 162 h 178"/>
                <a:gd name="T46" fmla="*/ 196 w 332"/>
                <a:gd name="T47" fmla="*/ 163 h 178"/>
                <a:gd name="T48" fmla="*/ 200 w 332"/>
                <a:gd name="T49" fmla="*/ 160 h 178"/>
                <a:gd name="T50" fmla="*/ 202 w 332"/>
                <a:gd name="T51" fmla="*/ 157 h 178"/>
                <a:gd name="T52" fmla="*/ 204 w 332"/>
                <a:gd name="T53" fmla="*/ 157 h 178"/>
                <a:gd name="T54" fmla="*/ 211 w 332"/>
                <a:gd name="T55" fmla="*/ 162 h 178"/>
                <a:gd name="T56" fmla="*/ 213 w 332"/>
                <a:gd name="T57" fmla="*/ 166 h 178"/>
                <a:gd name="T58" fmla="*/ 220 w 332"/>
                <a:gd name="T59" fmla="*/ 162 h 178"/>
                <a:gd name="T60" fmla="*/ 222 w 332"/>
                <a:gd name="T61" fmla="*/ 164 h 178"/>
                <a:gd name="T62" fmla="*/ 223 w 332"/>
                <a:gd name="T63" fmla="*/ 170 h 178"/>
                <a:gd name="T64" fmla="*/ 225 w 332"/>
                <a:gd name="T65" fmla="*/ 169 h 178"/>
                <a:gd name="T66" fmla="*/ 228 w 332"/>
                <a:gd name="T67" fmla="*/ 164 h 178"/>
                <a:gd name="T68" fmla="*/ 233 w 332"/>
                <a:gd name="T69" fmla="*/ 163 h 178"/>
                <a:gd name="T70" fmla="*/ 239 w 332"/>
                <a:gd name="T71" fmla="*/ 166 h 178"/>
                <a:gd name="T72" fmla="*/ 248 w 332"/>
                <a:gd name="T73" fmla="*/ 165 h 178"/>
                <a:gd name="T74" fmla="*/ 252 w 332"/>
                <a:gd name="T75" fmla="*/ 169 h 178"/>
                <a:gd name="T76" fmla="*/ 254 w 332"/>
                <a:gd name="T77" fmla="*/ 172 h 178"/>
                <a:gd name="T78" fmla="*/ 259 w 332"/>
                <a:gd name="T79" fmla="*/ 171 h 178"/>
                <a:gd name="T80" fmla="*/ 264 w 332"/>
                <a:gd name="T81" fmla="*/ 167 h 178"/>
                <a:gd name="T82" fmla="*/ 267 w 332"/>
                <a:gd name="T83" fmla="*/ 164 h 178"/>
                <a:gd name="T84" fmla="*/ 271 w 332"/>
                <a:gd name="T85" fmla="*/ 164 h 178"/>
                <a:gd name="T86" fmla="*/ 275 w 332"/>
                <a:gd name="T87" fmla="*/ 166 h 178"/>
                <a:gd name="T88" fmla="*/ 278 w 332"/>
                <a:gd name="T89" fmla="*/ 165 h 178"/>
                <a:gd name="T90" fmla="*/ 282 w 332"/>
                <a:gd name="T91" fmla="*/ 162 h 178"/>
                <a:gd name="T92" fmla="*/ 288 w 332"/>
                <a:gd name="T93" fmla="*/ 163 h 178"/>
                <a:gd name="T94" fmla="*/ 291 w 332"/>
                <a:gd name="T95" fmla="*/ 164 h 178"/>
                <a:gd name="T96" fmla="*/ 300 w 332"/>
                <a:gd name="T97" fmla="*/ 161 h 178"/>
                <a:gd name="T98" fmla="*/ 306 w 332"/>
                <a:gd name="T99" fmla="*/ 163 h 178"/>
                <a:gd name="T100" fmla="*/ 311 w 332"/>
                <a:gd name="T101" fmla="*/ 168 h 178"/>
                <a:gd name="T102" fmla="*/ 318 w 332"/>
                <a:gd name="T103" fmla="*/ 173 h 178"/>
                <a:gd name="T104" fmla="*/ 324 w 332"/>
                <a:gd name="T105" fmla="*/ 173 h 178"/>
                <a:gd name="T106" fmla="*/ 328 w 332"/>
                <a:gd name="T107" fmla="*/ 176 h 178"/>
                <a:gd name="T108" fmla="*/ 331 w 332"/>
                <a:gd name="T109" fmla="*/ 178 h 178"/>
                <a:gd name="T110" fmla="*/ 332 w 332"/>
                <a:gd name="T111" fmla="*/ 88 h 178"/>
                <a:gd name="T112" fmla="*/ 324 w 332"/>
                <a:gd name="T113" fmla="*/ 37 h 178"/>
                <a:gd name="T114" fmla="*/ 324 w 332"/>
                <a:gd name="T115" fmla="*/ 12 h 178"/>
                <a:gd name="T116" fmla="*/ 175 w 332"/>
                <a:gd name="T117" fmla="*/ 9 h 178"/>
                <a:gd name="T118" fmla="*/ 4 w 332"/>
                <a:gd name="T119" fmla="*/ 0 h 178"/>
                <a:gd name="T120" fmla="*/ 3 w 332"/>
                <a:gd name="T121" fmla="*/ 25 h 178"/>
                <a:gd name="T122" fmla="*/ 0 w 332"/>
                <a:gd name="T123" fmla="*/ 2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178">
                  <a:moveTo>
                    <a:pt x="0" y="25"/>
                  </a:moveTo>
                  <a:cubicBezTo>
                    <a:pt x="0" y="28"/>
                    <a:pt x="0" y="28"/>
                    <a:pt x="0" y="28"/>
                  </a:cubicBezTo>
                  <a:cubicBezTo>
                    <a:pt x="0" y="25"/>
                    <a:pt x="0" y="25"/>
                    <a:pt x="0" y="25"/>
                  </a:cubicBezTo>
                  <a:cubicBezTo>
                    <a:pt x="118" y="32"/>
                    <a:pt x="118" y="32"/>
                    <a:pt x="118" y="32"/>
                  </a:cubicBezTo>
                  <a:cubicBezTo>
                    <a:pt x="113" y="123"/>
                    <a:pt x="113" y="123"/>
                    <a:pt x="113" y="123"/>
                  </a:cubicBezTo>
                  <a:cubicBezTo>
                    <a:pt x="121" y="131"/>
                    <a:pt x="121" y="131"/>
                    <a:pt x="121" y="131"/>
                  </a:cubicBezTo>
                  <a:cubicBezTo>
                    <a:pt x="124" y="134"/>
                    <a:pt x="124" y="134"/>
                    <a:pt x="124" y="134"/>
                  </a:cubicBezTo>
                  <a:cubicBezTo>
                    <a:pt x="127" y="134"/>
                    <a:pt x="127" y="134"/>
                    <a:pt x="127" y="134"/>
                  </a:cubicBezTo>
                  <a:cubicBezTo>
                    <a:pt x="131" y="133"/>
                    <a:pt x="131" y="133"/>
                    <a:pt x="131" y="133"/>
                  </a:cubicBezTo>
                  <a:cubicBezTo>
                    <a:pt x="134" y="134"/>
                    <a:pt x="134" y="134"/>
                    <a:pt x="134" y="134"/>
                  </a:cubicBezTo>
                  <a:cubicBezTo>
                    <a:pt x="137" y="133"/>
                    <a:pt x="137" y="133"/>
                    <a:pt x="137" y="133"/>
                  </a:cubicBezTo>
                  <a:cubicBezTo>
                    <a:pt x="141" y="135"/>
                    <a:pt x="141" y="135"/>
                    <a:pt x="141" y="135"/>
                  </a:cubicBezTo>
                  <a:cubicBezTo>
                    <a:pt x="144" y="144"/>
                    <a:pt x="144" y="144"/>
                    <a:pt x="144" y="144"/>
                  </a:cubicBezTo>
                  <a:cubicBezTo>
                    <a:pt x="153" y="144"/>
                    <a:pt x="153" y="144"/>
                    <a:pt x="153" y="144"/>
                  </a:cubicBezTo>
                  <a:cubicBezTo>
                    <a:pt x="160" y="148"/>
                    <a:pt x="160" y="148"/>
                    <a:pt x="160" y="148"/>
                  </a:cubicBezTo>
                  <a:cubicBezTo>
                    <a:pt x="166" y="147"/>
                    <a:pt x="166" y="147"/>
                    <a:pt x="166" y="147"/>
                  </a:cubicBezTo>
                  <a:cubicBezTo>
                    <a:pt x="167" y="147"/>
                    <a:pt x="167" y="147"/>
                    <a:pt x="167" y="147"/>
                  </a:cubicBezTo>
                  <a:cubicBezTo>
                    <a:pt x="171" y="151"/>
                    <a:pt x="171" y="151"/>
                    <a:pt x="171" y="151"/>
                  </a:cubicBezTo>
                  <a:cubicBezTo>
                    <a:pt x="175" y="148"/>
                    <a:pt x="175" y="148"/>
                    <a:pt x="175" y="148"/>
                  </a:cubicBezTo>
                  <a:cubicBezTo>
                    <a:pt x="184" y="149"/>
                    <a:pt x="184" y="149"/>
                    <a:pt x="184" y="149"/>
                  </a:cubicBezTo>
                  <a:cubicBezTo>
                    <a:pt x="188" y="156"/>
                    <a:pt x="188" y="156"/>
                    <a:pt x="188" y="156"/>
                  </a:cubicBezTo>
                  <a:cubicBezTo>
                    <a:pt x="191" y="156"/>
                    <a:pt x="191" y="156"/>
                    <a:pt x="191" y="156"/>
                  </a:cubicBezTo>
                  <a:cubicBezTo>
                    <a:pt x="192" y="162"/>
                    <a:pt x="192" y="162"/>
                    <a:pt x="192" y="162"/>
                  </a:cubicBezTo>
                  <a:cubicBezTo>
                    <a:pt x="196" y="163"/>
                    <a:pt x="196" y="163"/>
                    <a:pt x="196" y="163"/>
                  </a:cubicBezTo>
                  <a:cubicBezTo>
                    <a:pt x="200" y="160"/>
                    <a:pt x="200" y="160"/>
                    <a:pt x="200" y="160"/>
                  </a:cubicBezTo>
                  <a:cubicBezTo>
                    <a:pt x="202" y="157"/>
                    <a:pt x="202" y="157"/>
                    <a:pt x="202" y="157"/>
                  </a:cubicBezTo>
                  <a:cubicBezTo>
                    <a:pt x="204" y="157"/>
                    <a:pt x="204" y="157"/>
                    <a:pt x="204" y="157"/>
                  </a:cubicBezTo>
                  <a:cubicBezTo>
                    <a:pt x="211" y="162"/>
                    <a:pt x="211" y="162"/>
                    <a:pt x="211" y="162"/>
                  </a:cubicBezTo>
                  <a:cubicBezTo>
                    <a:pt x="213" y="166"/>
                    <a:pt x="213" y="166"/>
                    <a:pt x="213" y="166"/>
                  </a:cubicBezTo>
                  <a:cubicBezTo>
                    <a:pt x="220" y="162"/>
                    <a:pt x="220" y="162"/>
                    <a:pt x="220" y="162"/>
                  </a:cubicBezTo>
                  <a:cubicBezTo>
                    <a:pt x="222" y="164"/>
                    <a:pt x="222" y="164"/>
                    <a:pt x="222" y="164"/>
                  </a:cubicBezTo>
                  <a:cubicBezTo>
                    <a:pt x="223" y="170"/>
                    <a:pt x="223" y="170"/>
                    <a:pt x="223" y="170"/>
                  </a:cubicBezTo>
                  <a:cubicBezTo>
                    <a:pt x="225" y="169"/>
                    <a:pt x="225" y="169"/>
                    <a:pt x="225" y="169"/>
                  </a:cubicBezTo>
                  <a:cubicBezTo>
                    <a:pt x="228" y="164"/>
                    <a:pt x="228" y="164"/>
                    <a:pt x="228" y="164"/>
                  </a:cubicBezTo>
                  <a:cubicBezTo>
                    <a:pt x="233" y="163"/>
                    <a:pt x="233" y="163"/>
                    <a:pt x="233" y="163"/>
                  </a:cubicBezTo>
                  <a:cubicBezTo>
                    <a:pt x="239" y="166"/>
                    <a:pt x="239" y="166"/>
                    <a:pt x="239" y="166"/>
                  </a:cubicBezTo>
                  <a:cubicBezTo>
                    <a:pt x="248" y="165"/>
                    <a:pt x="248" y="165"/>
                    <a:pt x="248" y="165"/>
                  </a:cubicBezTo>
                  <a:cubicBezTo>
                    <a:pt x="252" y="169"/>
                    <a:pt x="252" y="169"/>
                    <a:pt x="252" y="169"/>
                  </a:cubicBezTo>
                  <a:cubicBezTo>
                    <a:pt x="254" y="172"/>
                    <a:pt x="254" y="172"/>
                    <a:pt x="254" y="172"/>
                  </a:cubicBezTo>
                  <a:cubicBezTo>
                    <a:pt x="259" y="171"/>
                    <a:pt x="259" y="171"/>
                    <a:pt x="259" y="171"/>
                  </a:cubicBezTo>
                  <a:cubicBezTo>
                    <a:pt x="264" y="167"/>
                    <a:pt x="264" y="167"/>
                    <a:pt x="264" y="167"/>
                  </a:cubicBezTo>
                  <a:cubicBezTo>
                    <a:pt x="267" y="164"/>
                    <a:pt x="267" y="164"/>
                    <a:pt x="267" y="164"/>
                  </a:cubicBezTo>
                  <a:cubicBezTo>
                    <a:pt x="271" y="164"/>
                    <a:pt x="271" y="164"/>
                    <a:pt x="271" y="164"/>
                  </a:cubicBezTo>
                  <a:cubicBezTo>
                    <a:pt x="275" y="166"/>
                    <a:pt x="275" y="166"/>
                    <a:pt x="275" y="166"/>
                  </a:cubicBezTo>
                  <a:cubicBezTo>
                    <a:pt x="278" y="165"/>
                    <a:pt x="278" y="165"/>
                    <a:pt x="278" y="165"/>
                  </a:cubicBezTo>
                  <a:cubicBezTo>
                    <a:pt x="282" y="162"/>
                    <a:pt x="282" y="162"/>
                    <a:pt x="282" y="162"/>
                  </a:cubicBezTo>
                  <a:cubicBezTo>
                    <a:pt x="288" y="163"/>
                    <a:pt x="288" y="163"/>
                    <a:pt x="288" y="163"/>
                  </a:cubicBezTo>
                  <a:cubicBezTo>
                    <a:pt x="291" y="164"/>
                    <a:pt x="291" y="164"/>
                    <a:pt x="291" y="164"/>
                  </a:cubicBezTo>
                  <a:cubicBezTo>
                    <a:pt x="300" y="161"/>
                    <a:pt x="300" y="161"/>
                    <a:pt x="300" y="161"/>
                  </a:cubicBezTo>
                  <a:cubicBezTo>
                    <a:pt x="306" y="163"/>
                    <a:pt x="306" y="163"/>
                    <a:pt x="306" y="163"/>
                  </a:cubicBezTo>
                  <a:cubicBezTo>
                    <a:pt x="311" y="168"/>
                    <a:pt x="311" y="168"/>
                    <a:pt x="311" y="168"/>
                  </a:cubicBezTo>
                  <a:cubicBezTo>
                    <a:pt x="318" y="173"/>
                    <a:pt x="318" y="173"/>
                    <a:pt x="318" y="173"/>
                  </a:cubicBezTo>
                  <a:cubicBezTo>
                    <a:pt x="324" y="173"/>
                    <a:pt x="324" y="173"/>
                    <a:pt x="324" y="173"/>
                  </a:cubicBezTo>
                  <a:cubicBezTo>
                    <a:pt x="328" y="176"/>
                    <a:pt x="328" y="176"/>
                    <a:pt x="328" y="176"/>
                  </a:cubicBezTo>
                  <a:cubicBezTo>
                    <a:pt x="331" y="178"/>
                    <a:pt x="331" y="178"/>
                    <a:pt x="331" y="178"/>
                  </a:cubicBezTo>
                  <a:cubicBezTo>
                    <a:pt x="332" y="88"/>
                    <a:pt x="332" y="88"/>
                    <a:pt x="332" y="88"/>
                  </a:cubicBezTo>
                  <a:cubicBezTo>
                    <a:pt x="324" y="37"/>
                    <a:pt x="324" y="37"/>
                    <a:pt x="324" y="37"/>
                  </a:cubicBezTo>
                  <a:cubicBezTo>
                    <a:pt x="324" y="12"/>
                    <a:pt x="324" y="12"/>
                    <a:pt x="324" y="12"/>
                  </a:cubicBezTo>
                  <a:cubicBezTo>
                    <a:pt x="324" y="12"/>
                    <a:pt x="211" y="10"/>
                    <a:pt x="175" y="9"/>
                  </a:cubicBezTo>
                  <a:cubicBezTo>
                    <a:pt x="131" y="7"/>
                    <a:pt x="4" y="0"/>
                    <a:pt x="4" y="0"/>
                  </a:cubicBezTo>
                  <a:cubicBezTo>
                    <a:pt x="3" y="25"/>
                    <a:pt x="3" y="25"/>
                    <a:pt x="3" y="25"/>
                  </a:cubicBezTo>
                  <a:lnTo>
                    <a:pt x="0" y="25"/>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9" name="Freeform 11"/>
            <p:cNvSpPr>
              <a:spLocks/>
            </p:cNvSpPr>
            <p:nvPr/>
          </p:nvSpPr>
          <p:spPr bwMode="auto">
            <a:xfrm>
              <a:off x="6364070" y="2454884"/>
              <a:ext cx="401373" cy="222611"/>
            </a:xfrm>
            <a:custGeom>
              <a:avLst/>
              <a:gdLst>
                <a:gd name="T0" fmla="*/ 282 w 282"/>
                <a:gd name="T1" fmla="*/ 156 h 156"/>
                <a:gd name="T2" fmla="*/ 282 w 282"/>
                <a:gd name="T3" fmla="*/ 52 h 156"/>
                <a:gd name="T4" fmla="*/ 276 w 282"/>
                <a:gd name="T5" fmla="*/ 49 h 156"/>
                <a:gd name="T6" fmla="*/ 273 w 282"/>
                <a:gd name="T7" fmla="*/ 47 h 156"/>
                <a:gd name="T8" fmla="*/ 271 w 282"/>
                <a:gd name="T9" fmla="*/ 41 h 156"/>
                <a:gd name="T10" fmla="*/ 265 w 282"/>
                <a:gd name="T11" fmla="*/ 35 h 156"/>
                <a:gd name="T12" fmla="*/ 268 w 282"/>
                <a:gd name="T13" fmla="*/ 30 h 156"/>
                <a:gd name="T14" fmla="*/ 271 w 282"/>
                <a:gd name="T15" fmla="*/ 24 h 156"/>
                <a:gd name="T16" fmla="*/ 271 w 282"/>
                <a:gd name="T17" fmla="*/ 19 h 156"/>
                <a:gd name="T18" fmla="*/ 269 w 282"/>
                <a:gd name="T19" fmla="*/ 19 h 156"/>
                <a:gd name="T20" fmla="*/ 260 w 282"/>
                <a:gd name="T21" fmla="*/ 19 h 156"/>
                <a:gd name="T22" fmla="*/ 258 w 282"/>
                <a:gd name="T23" fmla="*/ 15 h 156"/>
                <a:gd name="T24" fmla="*/ 254 w 282"/>
                <a:gd name="T25" fmla="*/ 9 h 156"/>
                <a:gd name="T26" fmla="*/ 165 w 282"/>
                <a:gd name="T27" fmla="*/ 6 h 156"/>
                <a:gd name="T28" fmla="*/ 10 w 282"/>
                <a:gd name="T29" fmla="*/ 0 h 156"/>
                <a:gd name="T30" fmla="*/ 0 w 282"/>
                <a:gd name="T31" fmla="*/ 146 h 156"/>
                <a:gd name="T32" fmla="*/ 133 w 282"/>
                <a:gd name="T33" fmla="*/ 153 h 156"/>
                <a:gd name="T34" fmla="*/ 282 w 282"/>
                <a:gd name="T3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2" h="156">
                  <a:moveTo>
                    <a:pt x="282" y="156"/>
                  </a:moveTo>
                  <a:cubicBezTo>
                    <a:pt x="282" y="52"/>
                    <a:pt x="282" y="52"/>
                    <a:pt x="282" y="52"/>
                  </a:cubicBezTo>
                  <a:cubicBezTo>
                    <a:pt x="276" y="49"/>
                    <a:pt x="276" y="49"/>
                    <a:pt x="276" y="49"/>
                  </a:cubicBezTo>
                  <a:cubicBezTo>
                    <a:pt x="273" y="47"/>
                    <a:pt x="273" y="47"/>
                    <a:pt x="273" y="47"/>
                  </a:cubicBezTo>
                  <a:cubicBezTo>
                    <a:pt x="271" y="41"/>
                    <a:pt x="271" y="41"/>
                    <a:pt x="271" y="41"/>
                  </a:cubicBezTo>
                  <a:cubicBezTo>
                    <a:pt x="265" y="35"/>
                    <a:pt x="265" y="35"/>
                    <a:pt x="265" y="35"/>
                  </a:cubicBezTo>
                  <a:cubicBezTo>
                    <a:pt x="268" y="30"/>
                    <a:pt x="268" y="30"/>
                    <a:pt x="268" y="30"/>
                  </a:cubicBezTo>
                  <a:cubicBezTo>
                    <a:pt x="271" y="24"/>
                    <a:pt x="271" y="24"/>
                    <a:pt x="271" y="24"/>
                  </a:cubicBezTo>
                  <a:cubicBezTo>
                    <a:pt x="271" y="19"/>
                    <a:pt x="271" y="19"/>
                    <a:pt x="271" y="19"/>
                  </a:cubicBezTo>
                  <a:cubicBezTo>
                    <a:pt x="269" y="19"/>
                    <a:pt x="269" y="19"/>
                    <a:pt x="269" y="19"/>
                  </a:cubicBezTo>
                  <a:cubicBezTo>
                    <a:pt x="260" y="19"/>
                    <a:pt x="260" y="19"/>
                    <a:pt x="260" y="19"/>
                  </a:cubicBezTo>
                  <a:cubicBezTo>
                    <a:pt x="258" y="15"/>
                    <a:pt x="258" y="15"/>
                    <a:pt x="258" y="15"/>
                  </a:cubicBezTo>
                  <a:cubicBezTo>
                    <a:pt x="254" y="9"/>
                    <a:pt x="254" y="9"/>
                    <a:pt x="254" y="9"/>
                  </a:cubicBezTo>
                  <a:cubicBezTo>
                    <a:pt x="254" y="9"/>
                    <a:pt x="187" y="7"/>
                    <a:pt x="165" y="6"/>
                  </a:cubicBezTo>
                  <a:cubicBezTo>
                    <a:pt x="126" y="5"/>
                    <a:pt x="10" y="0"/>
                    <a:pt x="10" y="0"/>
                  </a:cubicBezTo>
                  <a:cubicBezTo>
                    <a:pt x="0" y="146"/>
                    <a:pt x="0" y="146"/>
                    <a:pt x="0" y="146"/>
                  </a:cubicBezTo>
                  <a:cubicBezTo>
                    <a:pt x="41" y="148"/>
                    <a:pt x="104" y="151"/>
                    <a:pt x="133" y="153"/>
                  </a:cubicBezTo>
                  <a:cubicBezTo>
                    <a:pt x="169" y="154"/>
                    <a:pt x="282" y="156"/>
                    <a:pt x="282" y="156"/>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0" name="Freeform 12"/>
            <p:cNvSpPr>
              <a:spLocks/>
            </p:cNvSpPr>
            <p:nvPr/>
          </p:nvSpPr>
          <p:spPr bwMode="auto">
            <a:xfrm>
              <a:off x="6279748" y="2242392"/>
              <a:ext cx="446907" cy="225984"/>
            </a:xfrm>
            <a:custGeom>
              <a:avLst/>
              <a:gdLst>
                <a:gd name="T0" fmla="*/ 313 w 313"/>
                <a:gd name="T1" fmla="*/ 158 h 158"/>
                <a:gd name="T2" fmla="*/ 313 w 313"/>
                <a:gd name="T3" fmla="*/ 158 h 158"/>
                <a:gd name="T4" fmla="*/ 313 w 313"/>
                <a:gd name="T5" fmla="*/ 158 h 158"/>
                <a:gd name="T6" fmla="*/ 311 w 313"/>
                <a:gd name="T7" fmla="*/ 154 h 158"/>
                <a:gd name="T8" fmla="*/ 310 w 313"/>
                <a:gd name="T9" fmla="*/ 148 h 158"/>
                <a:gd name="T10" fmla="*/ 304 w 313"/>
                <a:gd name="T11" fmla="*/ 146 h 158"/>
                <a:gd name="T12" fmla="*/ 304 w 313"/>
                <a:gd name="T13" fmla="*/ 145 h 158"/>
                <a:gd name="T14" fmla="*/ 302 w 313"/>
                <a:gd name="T15" fmla="*/ 142 h 158"/>
                <a:gd name="T16" fmla="*/ 304 w 313"/>
                <a:gd name="T17" fmla="*/ 140 h 158"/>
                <a:gd name="T18" fmla="*/ 303 w 313"/>
                <a:gd name="T19" fmla="*/ 135 h 158"/>
                <a:gd name="T20" fmla="*/ 300 w 313"/>
                <a:gd name="T21" fmla="*/ 133 h 158"/>
                <a:gd name="T22" fmla="*/ 299 w 313"/>
                <a:gd name="T23" fmla="*/ 130 h 158"/>
                <a:gd name="T24" fmla="*/ 297 w 313"/>
                <a:gd name="T25" fmla="*/ 123 h 158"/>
                <a:gd name="T26" fmla="*/ 297 w 313"/>
                <a:gd name="T27" fmla="*/ 113 h 158"/>
                <a:gd name="T28" fmla="*/ 296 w 313"/>
                <a:gd name="T29" fmla="*/ 111 h 158"/>
                <a:gd name="T30" fmla="*/ 294 w 313"/>
                <a:gd name="T31" fmla="*/ 108 h 158"/>
                <a:gd name="T32" fmla="*/ 295 w 313"/>
                <a:gd name="T33" fmla="*/ 104 h 158"/>
                <a:gd name="T34" fmla="*/ 295 w 313"/>
                <a:gd name="T35" fmla="*/ 94 h 158"/>
                <a:gd name="T36" fmla="*/ 293 w 313"/>
                <a:gd name="T37" fmla="*/ 87 h 158"/>
                <a:gd name="T38" fmla="*/ 291 w 313"/>
                <a:gd name="T39" fmla="*/ 85 h 158"/>
                <a:gd name="T40" fmla="*/ 289 w 313"/>
                <a:gd name="T41" fmla="*/ 85 h 158"/>
                <a:gd name="T42" fmla="*/ 288 w 313"/>
                <a:gd name="T43" fmla="*/ 83 h 158"/>
                <a:gd name="T44" fmla="*/ 287 w 313"/>
                <a:gd name="T45" fmla="*/ 78 h 158"/>
                <a:gd name="T46" fmla="*/ 286 w 313"/>
                <a:gd name="T47" fmla="*/ 74 h 158"/>
                <a:gd name="T48" fmla="*/ 289 w 313"/>
                <a:gd name="T49" fmla="*/ 73 h 158"/>
                <a:gd name="T50" fmla="*/ 289 w 313"/>
                <a:gd name="T51" fmla="*/ 72 h 158"/>
                <a:gd name="T52" fmla="*/ 288 w 313"/>
                <a:gd name="T53" fmla="*/ 71 h 158"/>
                <a:gd name="T54" fmla="*/ 287 w 313"/>
                <a:gd name="T55" fmla="*/ 68 h 158"/>
                <a:gd name="T56" fmla="*/ 285 w 313"/>
                <a:gd name="T57" fmla="*/ 65 h 158"/>
                <a:gd name="T58" fmla="*/ 283 w 313"/>
                <a:gd name="T59" fmla="*/ 60 h 158"/>
                <a:gd name="T60" fmla="*/ 281 w 313"/>
                <a:gd name="T61" fmla="*/ 54 h 158"/>
                <a:gd name="T62" fmla="*/ 278 w 313"/>
                <a:gd name="T63" fmla="*/ 49 h 158"/>
                <a:gd name="T64" fmla="*/ 275 w 313"/>
                <a:gd name="T65" fmla="*/ 40 h 158"/>
                <a:gd name="T66" fmla="*/ 272 w 313"/>
                <a:gd name="T67" fmla="*/ 36 h 158"/>
                <a:gd name="T68" fmla="*/ 271 w 313"/>
                <a:gd name="T69" fmla="*/ 35 h 158"/>
                <a:gd name="T70" fmla="*/ 267 w 313"/>
                <a:gd name="T71" fmla="*/ 32 h 158"/>
                <a:gd name="T72" fmla="*/ 260 w 313"/>
                <a:gd name="T73" fmla="*/ 27 h 158"/>
                <a:gd name="T74" fmla="*/ 255 w 313"/>
                <a:gd name="T75" fmla="*/ 25 h 158"/>
                <a:gd name="T76" fmla="*/ 250 w 313"/>
                <a:gd name="T77" fmla="*/ 23 h 158"/>
                <a:gd name="T78" fmla="*/ 246 w 313"/>
                <a:gd name="T79" fmla="*/ 19 h 158"/>
                <a:gd name="T80" fmla="*/ 239 w 313"/>
                <a:gd name="T81" fmla="*/ 18 h 158"/>
                <a:gd name="T82" fmla="*/ 230 w 313"/>
                <a:gd name="T83" fmla="*/ 19 h 158"/>
                <a:gd name="T84" fmla="*/ 227 w 313"/>
                <a:gd name="T85" fmla="*/ 19 h 158"/>
                <a:gd name="T86" fmla="*/ 224 w 313"/>
                <a:gd name="T87" fmla="*/ 20 h 158"/>
                <a:gd name="T88" fmla="*/ 222 w 313"/>
                <a:gd name="T89" fmla="*/ 22 h 158"/>
                <a:gd name="T90" fmla="*/ 219 w 313"/>
                <a:gd name="T91" fmla="*/ 21 h 158"/>
                <a:gd name="T92" fmla="*/ 216 w 313"/>
                <a:gd name="T93" fmla="*/ 19 h 158"/>
                <a:gd name="T94" fmla="*/ 210 w 313"/>
                <a:gd name="T95" fmla="*/ 16 h 158"/>
                <a:gd name="T96" fmla="*/ 202 w 313"/>
                <a:gd name="T97" fmla="*/ 12 h 158"/>
                <a:gd name="T98" fmla="*/ 10 w 313"/>
                <a:gd name="T99" fmla="*/ 0 h 158"/>
                <a:gd name="T100" fmla="*/ 0 w 313"/>
                <a:gd name="T101" fmla="*/ 95 h 158"/>
                <a:gd name="T102" fmla="*/ 73 w 313"/>
                <a:gd name="T103" fmla="*/ 102 h 158"/>
                <a:gd name="T104" fmla="*/ 69 w 313"/>
                <a:gd name="T105" fmla="*/ 149 h 158"/>
                <a:gd name="T106" fmla="*/ 69 w 313"/>
                <a:gd name="T107" fmla="*/ 149 h 158"/>
                <a:gd name="T108" fmla="*/ 224 w 313"/>
                <a:gd name="T109" fmla="*/ 155 h 158"/>
                <a:gd name="T110" fmla="*/ 313 w 313"/>
                <a:gd name="T11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3" h="158">
                  <a:moveTo>
                    <a:pt x="313" y="158"/>
                  </a:moveTo>
                  <a:cubicBezTo>
                    <a:pt x="313" y="158"/>
                    <a:pt x="313" y="158"/>
                    <a:pt x="313" y="158"/>
                  </a:cubicBezTo>
                  <a:cubicBezTo>
                    <a:pt x="313" y="158"/>
                    <a:pt x="313" y="158"/>
                    <a:pt x="313" y="158"/>
                  </a:cubicBezTo>
                  <a:cubicBezTo>
                    <a:pt x="311" y="154"/>
                    <a:pt x="311" y="154"/>
                    <a:pt x="311" y="154"/>
                  </a:cubicBezTo>
                  <a:cubicBezTo>
                    <a:pt x="310" y="148"/>
                    <a:pt x="310" y="148"/>
                    <a:pt x="310" y="148"/>
                  </a:cubicBezTo>
                  <a:cubicBezTo>
                    <a:pt x="310" y="148"/>
                    <a:pt x="305" y="147"/>
                    <a:pt x="304" y="146"/>
                  </a:cubicBezTo>
                  <a:cubicBezTo>
                    <a:pt x="303" y="145"/>
                    <a:pt x="304" y="145"/>
                    <a:pt x="304" y="145"/>
                  </a:cubicBezTo>
                  <a:cubicBezTo>
                    <a:pt x="302" y="142"/>
                    <a:pt x="302" y="142"/>
                    <a:pt x="302" y="142"/>
                  </a:cubicBezTo>
                  <a:cubicBezTo>
                    <a:pt x="304" y="140"/>
                    <a:pt x="304" y="140"/>
                    <a:pt x="304" y="140"/>
                  </a:cubicBezTo>
                  <a:cubicBezTo>
                    <a:pt x="303" y="135"/>
                    <a:pt x="303" y="135"/>
                    <a:pt x="303" y="135"/>
                  </a:cubicBezTo>
                  <a:cubicBezTo>
                    <a:pt x="300" y="133"/>
                    <a:pt x="300" y="133"/>
                    <a:pt x="300" y="133"/>
                  </a:cubicBezTo>
                  <a:cubicBezTo>
                    <a:pt x="299" y="130"/>
                    <a:pt x="299" y="130"/>
                    <a:pt x="299" y="130"/>
                  </a:cubicBezTo>
                  <a:cubicBezTo>
                    <a:pt x="297" y="123"/>
                    <a:pt x="297" y="123"/>
                    <a:pt x="297" y="123"/>
                  </a:cubicBezTo>
                  <a:cubicBezTo>
                    <a:pt x="297" y="113"/>
                    <a:pt x="297" y="113"/>
                    <a:pt x="297" y="113"/>
                  </a:cubicBezTo>
                  <a:cubicBezTo>
                    <a:pt x="296" y="111"/>
                    <a:pt x="296" y="111"/>
                    <a:pt x="296" y="111"/>
                  </a:cubicBezTo>
                  <a:cubicBezTo>
                    <a:pt x="294" y="108"/>
                    <a:pt x="294" y="108"/>
                    <a:pt x="294" y="108"/>
                  </a:cubicBezTo>
                  <a:cubicBezTo>
                    <a:pt x="295" y="104"/>
                    <a:pt x="295" y="104"/>
                    <a:pt x="295" y="104"/>
                  </a:cubicBezTo>
                  <a:cubicBezTo>
                    <a:pt x="295" y="94"/>
                    <a:pt x="295" y="94"/>
                    <a:pt x="295" y="94"/>
                  </a:cubicBezTo>
                  <a:cubicBezTo>
                    <a:pt x="293" y="87"/>
                    <a:pt x="293" y="87"/>
                    <a:pt x="293" y="87"/>
                  </a:cubicBezTo>
                  <a:cubicBezTo>
                    <a:pt x="291" y="85"/>
                    <a:pt x="291" y="85"/>
                    <a:pt x="291" y="85"/>
                  </a:cubicBezTo>
                  <a:cubicBezTo>
                    <a:pt x="289" y="85"/>
                    <a:pt x="289" y="85"/>
                    <a:pt x="289" y="85"/>
                  </a:cubicBezTo>
                  <a:cubicBezTo>
                    <a:pt x="288" y="83"/>
                    <a:pt x="288" y="83"/>
                    <a:pt x="288" y="83"/>
                  </a:cubicBezTo>
                  <a:cubicBezTo>
                    <a:pt x="287" y="78"/>
                    <a:pt x="287" y="78"/>
                    <a:pt x="287" y="78"/>
                  </a:cubicBezTo>
                  <a:cubicBezTo>
                    <a:pt x="286" y="74"/>
                    <a:pt x="286" y="74"/>
                    <a:pt x="286" y="74"/>
                  </a:cubicBezTo>
                  <a:cubicBezTo>
                    <a:pt x="289" y="73"/>
                    <a:pt x="289" y="73"/>
                    <a:pt x="289" y="73"/>
                  </a:cubicBezTo>
                  <a:cubicBezTo>
                    <a:pt x="289" y="72"/>
                    <a:pt x="289" y="72"/>
                    <a:pt x="289" y="72"/>
                  </a:cubicBezTo>
                  <a:cubicBezTo>
                    <a:pt x="288" y="71"/>
                    <a:pt x="288" y="71"/>
                    <a:pt x="288" y="71"/>
                  </a:cubicBezTo>
                  <a:cubicBezTo>
                    <a:pt x="287" y="68"/>
                    <a:pt x="287" y="68"/>
                    <a:pt x="287" y="68"/>
                  </a:cubicBezTo>
                  <a:cubicBezTo>
                    <a:pt x="285" y="65"/>
                    <a:pt x="285" y="65"/>
                    <a:pt x="285" y="65"/>
                  </a:cubicBezTo>
                  <a:cubicBezTo>
                    <a:pt x="283" y="60"/>
                    <a:pt x="283" y="60"/>
                    <a:pt x="283" y="60"/>
                  </a:cubicBezTo>
                  <a:cubicBezTo>
                    <a:pt x="281" y="54"/>
                    <a:pt x="281" y="54"/>
                    <a:pt x="281" y="54"/>
                  </a:cubicBezTo>
                  <a:cubicBezTo>
                    <a:pt x="278" y="49"/>
                    <a:pt x="278" y="49"/>
                    <a:pt x="278" y="49"/>
                  </a:cubicBezTo>
                  <a:cubicBezTo>
                    <a:pt x="275" y="40"/>
                    <a:pt x="275" y="40"/>
                    <a:pt x="275" y="40"/>
                  </a:cubicBezTo>
                  <a:cubicBezTo>
                    <a:pt x="272" y="36"/>
                    <a:pt x="272" y="36"/>
                    <a:pt x="272" y="36"/>
                  </a:cubicBezTo>
                  <a:cubicBezTo>
                    <a:pt x="271" y="35"/>
                    <a:pt x="271" y="35"/>
                    <a:pt x="271" y="35"/>
                  </a:cubicBezTo>
                  <a:cubicBezTo>
                    <a:pt x="267" y="32"/>
                    <a:pt x="267" y="32"/>
                    <a:pt x="267" y="32"/>
                  </a:cubicBezTo>
                  <a:cubicBezTo>
                    <a:pt x="260" y="27"/>
                    <a:pt x="260" y="27"/>
                    <a:pt x="260" y="27"/>
                  </a:cubicBezTo>
                  <a:cubicBezTo>
                    <a:pt x="255" y="25"/>
                    <a:pt x="255" y="25"/>
                    <a:pt x="255" y="25"/>
                  </a:cubicBezTo>
                  <a:cubicBezTo>
                    <a:pt x="250" y="23"/>
                    <a:pt x="250" y="23"/>
                    <a:pt x="250" y="23"/>
                  </a:cubicBezTo>
                  <a:cubicBezTo>
                    <a:pt x="246" y="19"/>
                    <a:pt x="246" y="19"/>
                    <a:pt x="246" y="19"/>
                  </a:cubicBezTo>
                  <a:cubicBezTo>
                    <a:pt x="239" y="18"/>
                    <a:pt x="239" y="18"/>
                    <a:pt x="239" y="18"/>
                  </a:cubicBezTo>
                  <a:cubicBezTo>
                    <a:pt x="230" y="19"/>
                    <a:pt x="230" y="19"/>
                    <a:pt x="230" y="19"/>
                  </a:cubicBezTo>
                  <a:cubicBezTo>
                    <a:pt x="227" y="19"/>
                    <a:pt x="227" y="19"/>
                    <a:pt x="227" y="19"/>
                  </a:cubicBezTo>
                  <a:cubicBezTo>
                    <a:pt x="224" y="20"/>
                    <a:pt x="224" y="20"/>
                    <a:pt x="224" y="20"/>
                  </a:cubicBezTo>
                  <a:cubicBezTo>
                    <a:pt x="222" y="22"/>
                    <a:pt x="222" y="22"/>
                    <a:pt x="222" y="22"/>
                  </a:cubicBezTo>
                  <a:cubicBezTo>
                    <a:pt x="219" y="21"/>
                    <a:pt x="219" y="21"/>
                    <a:pt x="219" y="21"/>
                  </a:cubicBezTo>
                  <a:cubicBezTo>
                    <a:pt x="216" y="19"/>
                    <a:pt x="216" y="19"/>
                    <a:pt x="216" y="19"/>
                  </a:cubicBezTo>
                  <a:cubicBezTo>
                    <a:pt x="210" y="16"/>
                    <a:pt x="210" y="16"/>
                    <a:pt x="210" y="16"/>
                  </a:cubicBezTo>
                  <a:cubicBezTo>
                    <a:pt x="202" y="12"/>
                    <a:pt x="202" y="12"/>
                    <a:pt x="202" y="12"/>
                  </a:cubicBezTo>
                  <a:cubicBezTo>
                    <a:pt x="10" y="0"/>
                    <a:pt x="10" y="0"/>
                    <a:pt x="10" y="0"/>
                  </a:cubicBezTo>
                  <a:cubicBezTo>
                    <a:pt x="0" y="95"/>
                    <a:pt x="0" y="95"/>
                    <a:pt x="0" y="95"/>
                  </a:cubicBezTo>
                  <a:cubicBezTo>
                    <a:pt x="73" y="102"/>
                    <a:pt x="73" y="102"/>
                    <a:pt x="73" y="102"/>
                  </a:cubicBezTo>
                  <a:cubicBezTo>
                    <a:pt x="69" y="149"/>
                    <a:pt x="69" y="149"/>
                    <a:pt x="69" y="149"/>
                  </a:cubicBezTo>
                  <a:cubicBezTo>
                    <a:pt x="69" y="149"/>
                    <a:pt x="69" y="149"/>
                    <a:pt x="69" y="149"/>
                  </a:cubicBezTo>
                  <a:cubicBezTo>
                    <a:pt x="75" y="149"/>
                    <a:pt x="186" y="154"/>
                    <a:pt x="224" y="155"/>
                  </a:cubicBezTo>
                  <a:cubicBezTo>
                    <a:pt x="246" y="156"/>
                    <a:pt x="313" y="158"/>
                    <a:pt x="313" y="158"/>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1" name="Freeform 13"/>
            <p:cNvSpPr>
              <a:spLocks/>
            </p:cNvSpPr>
            <p:nvPr/>
          </p:nvSpPr>
          <p:spPr bwMode="auto">
            <a:xfrm>
              <a:off x="6293239" y="2040019"/>
              <a:ext cx="384509" cy="256340"/>
            </a:xfrm>
            <a:custGeom>
              <a:avLst/>
              <a:gdLst>
                <a:gd name="T0" fmla="*/ 200 w 269"/>
                <a:gd name="T1" fmla="*/ 158 h 180"/>
                <a:gd name="T2" fmla="*/ 206 w 269"/>
                <a:gd name="T3" fmla="*/ 161 h 180"/>
                <a:gd name="T4" fmla="*/ 209 w 269"/>
                <a:gd name="T5" fmla="*/ 163 h 180"/>
                <a:gd name="T6" fmla="*/ 212 w 269"/>
                <a:gd name="T7" fmla="*/ 164 h 180"/>
                <a:gd name="T8" fmla="*/ 214 w 269"/>
                <a:gd name="T9" fmla="*/ 162 h 180"/>
                <a:gd name="T10" fmla="*/ 217 w 269"/>
                <a:gd name="T11" fmla="*/ 161 h 180"/>
                <a:gd name="T12" fmla="*/ 220 w 269"/>
                <a:gd name="T13" fmla="*/ 161 h 180"/>
                <a:gd name="T14" fmla="*/ 229 w 269"/>
                <a:gd name="T15" fmla="*/ 160 h 180"/>
                <a:gd name="T16" fmla="*/ 236 w 269"/>
                <a:gd name="T17" fmla="*/ 161 h 180"/>
                <a:gd name="T18" fmla="*/ 240 w 269"/>
                <a:gd name="T19" fmla="*/ 165 h 180"/>
                <a:gd name="T20" fmla="*/ 245 w 269"/>
                <a:gd name="T21" fmla="*/ 167 h 180"/>
                <a:gd name="T22" fmla="*/ 250 w 269"/>
                <a:gd name="T23" fmla="*/ 169 h 180"/>
                <a:gd name="T24" fmla="*/ 257 w 269"/>
                <a:gd name="T25" fmla="*/ 174 h 180"/>
                <a:gd name="T26" fmla="*/ 261 w 269"/>
                <a:gd name="T27" fmla="*/ 177 h 180"/>
                <a:gd name="T28" fmla="*/ 262 w 269"/>
                <a:gd name="T29" fmla="*/ 178 h 180"/>
                <a:gd name="T30" fmla="*/ 263 w 269"/>
                <a:gd name="T31" fmla="*/ 180 h 180"/>
                <a:gd name="T32" fmla="*/ 263 w 269"/>
                <a:gd name="T33" fmla="*/ 180 h 180"/>
                <a:gd name="T34" fmla="*/ 263 w 269"/>
                <a:gd name="T35" fmla="*/ 177 h 180"/>
                <a:gd name="T36" fmla="*/ 263 w 269"/>
                <a:gd name="T37" fmla="*/ 173 h 180"/>
                <a:gd name="T38" fmla="*/ 259 w 269"/>
                <a:gd name="T39" fmla="*/ 170 h 180"/>
                <a:gd name="T40" fmla="*/ 259 w 269"/>
                <a:gd name="T41" fmla="*/ 167 h 180"/>
                <a:gd name="T42" fmla="*/ 260 w 269"/>
                <a:gd name="T43" fmla="*/ 164 h 180"/>
                <a:gd name="T44" fmla="*/ 263 w 269"/>
                <a:gd name="T45" fmla="*/ 163 h 180"/>
                <a:gd name="T46" fmla="*/ 263 w 269"/>
                <a:gd name="T47" fmla="*/ 156 h 180"/>
                <a:gd name="T48" fmla="*/ 264 w 269"/>
                <a:gd name="T49" fmla="*/ 153 h 180"/>
                <a:gd name="T50" fmla="*/ 266 w 269"/>
                <a:gd name="T51" fmla="*/ 152 h 180"/>
                <a:gd name="T52" fmla="*/ 266 w 269"/>
                <a:gd name="T53" fmla="*/ 148 h 180"/>
                <a:gd name="T54" fmla="*/ 264 w 269"/>
                <a:gd name="T55" fmla="*/ 143 h 180"/>
                <a:gd name="T56" fmla="*/ 262 w 269"/>
                <a:gd name="T57" fmla="*/ 142 h 180"/>
                <a:gd name="T58" fmla="*/ 263 w 269"/>
                <a:gd name="T59" fmla="*/ 137 h 180"/>
                <a:gd name="T60" fmla="*/ 263 w 269"/>
                <a:gd name="T61" fmla="*/ 134 h 180"/>
                <a:gd name="T62" fmla="*/ 266 w 269"/>
                <a:gd name="T63" fmla="*/ 134 h 180"/>
                <a:gd name="T64" fmla="*/ 269 w 269"/>
                <a:gd name="T65" fmla="*/ 47 h 180"/>
                <a:gd name="T66" fmla="*/ 266 w 269"/>
                <a:gd name="T67" fmla="*/ 44 h 180"/>
                <a:gd name="T68" fmla="*/ 264 w 269"/>
                <a:gd name="T69" fmla="*/ 41 h 180"/>
                <a:gd name="T70" fmla="*/ 259 w 269"/>
                <a:gd name="T71" fmla="*/ 39 h 180"/>
                <a:gd name="T72" fmla="*/ 258 w 269"/>
                <a:gd name="T73" fmla="*/ 36 h 180"/>
                <a:gd name="T74" fmla="*/ 255 w 269"/>
                <a:gd name="T75" fmla="*/ 33 h 180"/>
                <a:gd name="T76" fmla="*/ 254 w 269"/>
                <a:gd name="T77" fmla="*/ 31 h 180"/>
                <a:gd name="T78" fmla="*/ 254 w 269"/>
                <a:gd name="T79" fmla="*/ 29 h 180"/>
                <a:gd name="T80" fmla="*/ 254 w 269"/>
                <a:gd name="T81" fmla="*/ 27 h 180"/>
                <a:gd name="T82" fmla="*/ 257 w 269"/>
                <a:gd name="T83" fmla="*/ 24 h 180"/>
                <a:gd name="T84" fmla="*/ 260 w 269"/>
                <a:gd name="T85" fmla="*/ 21 h 180"/>
                <a:gd name="T86" fmla="*/ 264 w 269"/>
                <a:gd name="T87" fmla="*/ 17 h 180"/>
                <a:gd name="T88" fmla="*/ 263 w 269"/>
                <a:gd name="T89" fmla="*/ 15 h 180"/>
                <a:gd name="T90" fmla="*/ 263 w 269"/>
                <a:gd name="T91" fmla="*/ 14 h 180"/>
                <a:gd name="T92" fmla="*/ 136 w 269"/>
                <a:gd name="T93" fmla="*/ 8 h 180"/>
                <a:gd name="T94" fmla="*/ 14 w 269"/>
                <a:gd name="T95" fmla="*/ 0 h 180"/>
                <a:gd name="T96" fmla="*/ 0 w 269"/>
                <a:gd name="T97" fmla="*/ 142 h 180"/>
                <a:gd name="T98" fmla="*/ 192 w 269"/>
                <a:gd name="T99" fmla="*/ 154 h 180"/>
                <a:gd name="T100" fmla="*/ 200 w 269"/>
                <a:gd name="T101"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9" h="180">
                  <a:moveTo>
                    <a:pt x="200" y="158"/>
                  </a:moveTo>
                  <a:cubicBezTo>
                    <a:pt x="206" y="161"/>
                    <a:pt x="206" y="161"/>
                    <a:pt x="206" y="161"/>
                  </a:cubicBezTo>
                  <a:cubicBezTo>
                    <a:pt x="209" y="163"/>
                    <a:pt x="209" y="163"/>
                    <a:pt x="209" y="163"/>
                  </a:cubicBezTo>
                  <a:cubicBezTo>
                    <a:pt x="212" y="164"/>
                    <a:pt x="212" y="164"/>
                    <a:pt x="212" y="164"/>
                  </a:cubicBezTo>
                  <a:cubicBezTo>
                    <a:pt x="214" y="162"/>
                    <a:pt x="214" y="162"/>
                    <a:pt x="214" y="162"/>
                  </a:cubicBezTo>
                  <a:cubicBezTo>
                    <a:pt x="217" y="161"/>
                    <a:pt x="217" y="161"/>
                    <a:pt x="217" y="161"/>
                  </a:cubicBezTo>
                  <a:cubicBezTo>
                    <a:pt x="220" y="161"/>
                    <a:pt x="220" y="161"/>
                    <a:pt x="220" y="161"/>
                  </a:cubicBezTo>
                  <a:cubicBezTo>
                    <a:pt x="229" y="160"/>
                    <a:pt x="229" y="160"/>
                    <a:pt x="229" y="160"/>
                  </a:cubicBezTo>
                  <a:cubicBezTo>
                    <a:pt x="236" y="161"/>
                    <a:pt x="236" y="161"/>
                    <a:pt x="236" y="161"/>
                  </a:cubicBezTo>
                  <a:cubicBezTo>
                    <a:pt x="240" y="165"/>
                    <a:pt x="240" y="165"/>
                    <a:pt x="240" y="165"/>
                  </a:cubicBezTo>
                  <a:cubicBezTo>
                    <a:pt x="245" y="167"/>
                    <a:pt x="245" y="167"/>
                    <a:pt x="245" y="167"/>
                  </a:cubicBezTo>
                  <a:cubicBezTo>
                    <a:pt x="250" y="169"/>
                    <a:pt x="250" y="169"/>
                    <a:pt x="250" y="169"/>
                  </a:cubicBezTo>
                  <a:cubicBezTo>
                    <a:pt x="257" y="174"/>
                    <a:pt x="257" y="174"/>
                    <a:pt x="257" y="174"/>
                  </a:cubicBezTo>
                  <a:cubicBezTo>
                    <a:pt x="261" y="177"/>
                    <a:pt x="261" y="177"/>
                    <a:pt x="261" y="177"/>
                  </a:cubicBezTo>
                  <a:cubicBezTo>
                    <a:pt x="262" y="178"/>
                    <a:pt x="262" y="178"/>
                    <a:pt x="262" y="178"/>
                  </a:cubicBezTo>
                  <a:cubicBezTo>
                    <a:pt x="263" y="180"/>
                    <a:pt x="263" y="180"/>
                    <a:pt x="263" y="180"/>
                  </a:cubicBezTo>
                  <a:cubicBezTo>
                    <a:pt x="263" y="180"/>
                    <a:pt x="263" y="180"/>
                    <a:pt x="263" y="180"/>
                  </a:cubicBezTo>
                  <a:cubicBezTo>
                    <a:pt x="263" y="177"/>
                    <a:pt x="263" y="177"/>
                    <a:pt x="263" y="177"/>
                  </a:cubicBezTo>
                  <a:cubicBezTo>
                    <a:pt x="263" y="173"/>
                    <a:pt x="263" y="173"/>
                    <a:pt x="263" y="173"/>
                  </a:cubicBezTo>
                  <a:cubicBezTo>
                    <a:pt x="259" y="170"/>
                    <a:pt x="259" y="170"/>
                    <a:pt x="259" y="170"/>
                  </a:cubicBezTo>
                  <a:cubicBezTo>
                    <a:pt x="259" y="167"/>
                    <a:pt x="259" y="167"/>
                    <a:pt x="259" y="167"/>
                  </a:cubicBezTo>
                  <a:cubicBezTo>
                    <a:pt x="260" y="164"/>
                    <a:pt x="260" y="164"/>
                    <a:pt x="260" y="164"/>
                  </a:cubicBezTo>
                  <a:cubicBezTo>
                    <a:pt x="263" y="163"/>
                    <a:pt x="263" y="163"/>
                    <a:pt x="263" y="163"/>
                  </a:cubicBezTo>
                  <a:cubicBezTo>
                    <a:pt x="263" y="156"/>
                    <a:pt x="263" y="156"/>
                    <a:pt x="263" y="156"/>
                  </a:cubicBezTo>
                  <a:cubicBezTo>
                    <a:pt x="264" y="153"/>
                    <a:pt x="264" y="153"/>
                    <a:pt x="264" y="153"/>
                  </a:cubicBezTo>
                  <a:cubicBezTo>
                    <a:pt x="266" y="152"/>
                    <a:pt x="266" y="152"/>
                    <a:pt x="266" y="152"/>
                  </a:cubicBezTo>
                  <a:cubicBezTo>
                    <a:pt x="266" y="148"/>
                    <a:pt x="266" y="148"/>
                    <a:pt x="266" y="148"/>
                  </a:cubicBezTo>
                  <a:cubicBezTo>
                    <a:pt x="264" y="143"/>
                    <a:pt x="264" y="143"/>
                    <a:pt x="264" y="143"/>
                  </a:cubicBezTo>
                  <a:cubicBezTo>
                    <a:pt x="262" y="142"/>
                    <a:pt x="262" y="142"/>
                    <a:pt x="262" y="142"/>
                  </a:cubicBezTo>
                  <a:cubicBezTo>
                    <a:pt x="263" y="137"/>
                    <a:pt x="263" y="137"/>
                    <a:pt x="263" y="137"/>
                  </a:cubicBezTo>
                  <a:cubicBezTo>
                    <a:pt x="263" y="134"/>
                    <a:pt x="263" y="134"/>
                    <a:pt x="263" y="134"/>
                  </a:cubicBezTo>
                  <a:cubicBezTo>
                    <a:pt x="266" y="134"/>
                    <a:pt x="266" y="134"/>
                    <a:pt x="266" y="134"/>
                  </a:cubicBezTo>
                  <a:cubicBezTo>
                    <a:pt x="269" y="47"/>
                    <a:pt x="269" y="47"/>
                    <a:pt x="269" y="47"/>
                  </a:cubicBezTo>
                  <a:cubicBezTo>
                    <a:pt x="266" y="44"/>
                    <a:pt x="266" y="44"/>
                    <a:pt x="266" y="44"/>
                  </a:cubicBezTo>
                  <a:cubicBezTo>
                    <a:pt x="264" y="41"/>
                    <a:pt x="264" y="41"/>
                    <a:pt x="264" y="41"/>
                  </a:cubicBezTo>
                  <a:cubicBezTo>
                    <a:pt x="259" y="39"/>
                    <a:pt x="259" y="39"/>
                    <a:pt x="259" y="39"/>
                  </a:cubicBezTo>
                  <a:cubicBezTo>
                    <a:pt x="258" y="36"/>
                    <a:pt x="258" y="36"/>
                    <a:pt x="258" y="36"/>
                  </a:cubicBezTo>
                  <a:cubicBezTo>
                    <a:pt x="255" y="33"/>
                    <a:pt x="255" y="33"/>
                    <a:pt x="255" y="33"/>
                  </a:cubicBezTo>
                  <a:cubicBezTo>
                    <a:pt x="254" y="31"/>
                    <a:pt x="254" y="31"/>
                    <a:pt x="254" y="31"/>
                  </a:cubicBezTo>
                  <a:cubicBezTo>
                    <a:pt x="254" y="29"/>
                    <a:pt x="254" y="29"/>
                    <a:pt x="254" y="29"/>
                  </a:cubicBezTo>
                  <a:cubicBezTo>
                    <a:pt x="254" y="27"/>
                    <a:pt x="254" y="27"/>
                    <a:pt x="254" y="27"/>
                  </a:cubicBezTo>
                  <a:cubicBezTo>
                    <a:pt x="257" y="24"/>
                    <a:pt x="257" y="24"/>
                    <a:pt x="257" y="24"/>
                  </a:cubicBezTo>
                  <a:cubicBezTo>
                    <a:pt x="260" y="21"/>
                    <a:pt x="260" y="21"/>
                    <a:pt x="260" y="21"/>
                  </a:cubicBezTo>
                  <a:cubicBezTo>
                    <a:pt x="264" y="17"/>
                    <a:pt x="264" y="17"/>
                    <a:pt x="264" y="17"/>
                  </a:cubicBezTo>
                  <a:cubicBezTo>
                    <a:pt x="263" y="15"/>
                    <a:pt x="263" y="15"/>
                    <a:pt x="263" y="15"/>
                  </a:cubicBezTo>
                  <a:cubicBezTo>
                    <a:pt x="263" y="14"/>
                    <a:pt x="263" y="14"/>
                    <a:pt x="263" y="14"/>
                  </a:cubicBezTo>
                  <a:cubicBezTo>
                    <a:pt x="263" y="14"/>
                    <a:pt x="167" y="10"/>
                    <a:pt x="136" y="8"/>
                  </a:cubicBezTo>
                  <a:cubicBezTo>
                    <a:pt x="105" y="6"/>
                    <a:pt x="14" y="0"/>
                    <a:pt x="14" y="0"/>
                  </a:cubicBezTo>
                  <a:cubicBezTo>
                    <a:pt x="0" y="142"/>
                    <a:pt x="0" y="142"/>
                    <a:pt x="0" y="142"/>
                  </a:cubicBezTo>
                  <a:cubicBezTo>
                    <a:pt x="192" y="154"/>
                    <a:pt x="192" y="154"/>
                    <a:pt x="192" y="154"/>
                  </a:cubicBezTo>
                  <a:lnTo>
                    <a:pt x="200" y="15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2" name="Freeform 14"/>
            <p:cNvSpPr>
              <a:spLocks/>
            </p:cNvSpPr>
            <p:nvPr/>
          </p:nvSpPr>
          <p:spPr bwMode="auto">
            <a:xfrm>
              <a:off x="5922222" y="2058569"/>
              <a:ext cx="386195" cy="318738"/>
            </a:xfrm>
            <a:custGeom>
              <a:avLst/>
              <a:gdLst>
                <a:gd name="T0" fmla="*/ 229 w 229"/>
                <a:gd name="T1" fmla="*/ 27 h 189"/>
                <a:gd name="T2" fmla="*/ 228 w 229"/>
                <a:gd name="T3" fmla="*/ 27 h 189"/>
                <a:gd name="T4" fmla="*/ 28 w 229"/>
                <a:gd name="T5" fmla="*/ 0 h 189"/>
                <a:gd name="T6" fmla="*/ 24 w 229"/>
                <a:gd name="T7" fmla="*/ 23 h 189"/>
                <a:gd name="T8" fmla="*/ 7 w 229"/>
                <a:gd name="T9" fmla="*/ 122 h 189"/>
                <a:gd name="T10" fmla="*/ 0 w 229"/>
                <a:gd name="T11" fmla="*/ 162 h 189"/>
                <a:gd name="T12" fmla="*/ 61 w 229"/>
                <a:gd name="T13" fmla="*/ 172 h 189"/>
                <a:gd name="T14" fmla="*/ 212 w 229"/>
                <a:gd name="T15" fmla="*/ 189 h 189"/>
                <a:gd name="T16" fmla="*/ 220 w 229"/>
                <a:gd name="T17" fmla="*/ 109 h 189"/>
                <a:gd name="T18" fmla="*/ 229 w 229"/>
                <a:gd name="T19" fmla="*/ 2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9">
                  <a:moveTo>
                    <a:pt x="229" y="27"/>
                  </a:moveTo>
                  <a:lnTo>
                    <a:pt x="228" y="27"/>
                  </a:lnTo>
                  <a:lnTo>
                    <a:pt x="28" y="0"/>
                  </a:lnTo>
                  <a:lnTo>
                    <a:pt x="24" y="23"/>
                  </a:lnTo>
                  <a:lnTo>
                    <a:pt x="7" y="122"/>
                  </a:lnTo>
                  <a:lnTo>
                    <a:pt x="0" y="162"/>
                  </a:lnTo>
                  <a:lnTo>
                    <a:pt x="61" y="172"/>
                  </a:lnTo>
                  <a:lnTo>
                    <a:pt x="212" y="189"/>
                  </a:lnTo>
                  <a:lnTo>
                    <a:pt x="220" y="109"/>
                  </a:lnTo>
                  <a:lnTo>
                    <a:pt x="229" y="27"/>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3" name="Freeform 15"/>
            <p:cNvSpPr>
              <a:spLocks/>
            </p:cNvSpPr>
            <p:nvPr/>
          </p:nvSpPr>
          <p:spPr bwMode="auto">
            <a:xfrm>
              <a:off x="6313477" y="1829213"/>
              <a:ext cx="359212" cy="231044"/>
            </a:xfrm>
            <a:custGeom>
              <a:avLst/>
              <a:gdLst>
                <a:gd name="T0" fmla="*/ 249 w 251"/>
                <a:gd name="T1" fmla="*/ 161 h 162"/>
                <a:gd name="T2" fmla="*/ 249 w 251"/>
                <a:gd name="T3" fmla="*/ 162 h 162"/>
                <a:gd name="T4" fmla="*/ 249 w 251"/>
                <a:gd name="T5" fmla="*/ 162 h 162"/>
                <a:gd name="T6" fmla="*/ 251 w 251"/>
                <a:gd name="T7" fmla="*/ 160 h 162"/>
                <a:gd name="T8" fmla="*/ 251 w 251"/>
                <a:gd name="T9" fmla="*/ 155 h 162"/>
                <a:gd name="T10" fmla="*/ 251 w 251"/>
                <a:gd name="T11" fmla="*/ 150 h 162"/>
                <a:gd name="T12" fmla="*/ 250 w 251"/>
                <a:gd name="T13" fmla="*/ 144 h 162"/>
                <a:gd name="T14" fmla="*/ 248 w 251"/>
                <a:gd name="T15" fmla="*/ 141 h 162"/>
                <a:gd name="T16" fmla="*/ 245 w 251"/>
                <a:gd name="T17" fmla="*/ 138 h 162"/>
                <a:gd name="T18" fmla="*/ 245 w 251"/>
                <a:gd name="T19" fmla="*/ 131 h 162"/>
                <a:gd name="T20" fmla="*/ 244 w 251"/>
                <a:gd name="T21" fmla="*/ 129 h 162"/>
                <a:gd name="T22" fmla="*/ 242 w 251"/>
                <a:gd name="T23" fmla="*/ 126 h 162"/>
                <a:gd name="T24" fmla="*/ 242 w 251"/>
                <a:gd name="T25" fmla="*/ 117 h 162"/>
                <a:gd name="T26" fmla="*/ 242 w 251"/>
                <a:gd name="T27" fmla="*/ 103 h 162"/>
                <a:gd name="T28" fmla="*/ 241 w 251"/>
                <a:gd name="T29" fmla="*/ 86 h 162"/>
                <a:gd name="T30" fmla="*/ 241 w 251"/>
                <a:gd name="T31" fmla="*/ 77 h 162"/>
                <a:gd name="T32" fmla="*/ 237 w 251"/>
                <a:gd name="T33" fmla="*/ 70 h 162"/>
                <a:gd name="T34" fmla="*/ 234 w 251"/>
                <a:gd name="T35" fmla="*/ 60 h 162"/>
                <a:gd name="T36" fmla="*/ 232 w 251"/>
                <a:gd name="T37" fmla="*/ 54 h 162"/>
                <a:gd name="T38" fmla="*/ 234 w 251"/>
                <a:gd name="T39" fmla="*/ 47 h 162"/>
                <a:gd name="T40" fmla="*/ 233 w 251"/>
                <a:gd name="T41" fmla="*/ 41 h 162"/>
                <a:gd name="T42" fmla="*/ 232 w 251"/>
                <a:gd name="T43" fmla="*/ 39 h 162"/>
                <a:gd name="T44" fmla="*/ 232 w 251"/>
                <a:gd name="T45" fmla="*/ 34 h 162"/>
                <a:gd name="T46" fmla="*/ 232 w 251"/>
                <a:gd name="T47" fmla="*/ 33 h 162"/>
                <a:gd name="T48" fmla="*/ 234 w 251"/>
                <a:gd name="T49" fmla="*/ 31 h 162"/>
                <a:gd name="T50" fmla="*/ 235 w 251"/>
                <a:gd name="T51" fmla="*/ 29 h 162"/>
                <a:gd name="T52" fmla="*/ 235 w 251"/>
                <a:gd name="T53" fmla="*/ 25 h 162"/>
                <a:gd name="T54" fmla="*/ 232 w 251"/>
                <a:gd name="T55" fmla="*/ 22 h 162"/>
                <a:gd name="T56" fmla="*/ 232 w 251"/>
                <a:gd name="T57" fmla="*/ 21 h 162"/>
                <a:gd name="T58" fmla="*/ 231 w 251"/>
                <a:gd name="T59" fmla="*/ 18 h 162"/>
                <a:gd name="T60" fmla="*/ 230 w 251"/>
                <a:gd name="T61" fmla="*/ 13 h 162"/>
                <a:gd name="T62" fmla="*/ 97 w 251"/>
                <a:gd name="T63" fmla="*/ 7 h 162"/>
                <a:gd name="T64" fmla="*/ 14 w 251"/>
                <a:gd name="T65" fmla="*/ 0 h 162"/>
                <a:gd name="T66" fmla="*/ 0 w 251"/>
                <a:gd name="T67" fmla="*/ 147 h 162"/>
                <a:gd name="T68" fmla="*/ 122 w 251"/>
                <a:gd name="T69" fmla="*/ 155 h 162"/>
                <a:gd name="T70" fmla="*/ 249 w 251"/>
                <a:gd name="T71"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62">
                  <a:moveTo>
                    <a:pt x="249" y="161"/>
                  </a:moveTo>
                  <a:cubicBezTo>
                    <a:pt x="249" y="162"/>
                    <a:pt x="249" y="162"/>
                    <a:pt x="249" y="162"/>
                  </a:cubicBezTo>
                  <a:cubicBezTo>
                    <a:pt x="249" y="162"/>
                    <a:pt x="249" y="162"/>
                    <a:pt x="249" y="162"/>
                  </a:cubicBezTo>
                  <a:cubicBezTo>
                    <a:pt x="251" y="160"/>
                    <a:pt x="251" y="160"/>
                    <a:pt x="251" y="160"/>
                  </a:cubicBezTo>
                  <a:cubicBezTo>
                    <a:pt x="251" y="155"/>
                    <a:pt x="251" y="155"/>
                    <a:pt x="251" y="155"/>
                  </a:cubicBezTo>
                  <a:cubicBezTo>
                    <a:pt x="251" y="150"/>
                    <a:pt x="251" y="150"/>
                    <a:pt x="251" y="150"/>
                  </a:cubicBezTo>
                  <a:cubicBezTo>
                    <a:pt x="250" y="144"/>
                    <a:pt x="250" y="144"/>
                    <a:pt x="250" y="144"/>
                  </a:cubicBezTo>
                  <a:cubicBezTo>
                    <a:pt x="248" y="141"/>
                    <a:pt x="248" y="141"/>
                    <a:pt x="248" y="141"/>
                  </a:cubicBezTo>
                  <a:cubicBezTo>
                    <a:pt x="245" y="138"/>
                    <a:pt x="245" y="138"/>
                    <a:pt x="245" y="138"/>
                  </a:cubicBezTo>
                  <a:cubicBezTo>
                    <a:pt x="245" y="131"/>
                    <a:pt x="245" y="131"/>
                    <a:pt x="245" y="131"/>
                  </a:cubicBezTo>
                  <a:cubicBezTo>
                    <a:pt x="244" y="129"/>
                    <a:pt x="244" y="129"/>
                    <a:pt x="244" y="129"/>
                  </a:cubicBezTo>
                  <a:cubicBezTo>
                    <a:pt x="242" y="126"/>
                    <a:pt x="242" y="126"/>
                    <a:pt x="242" y="126"/>
                  </a:cubicBezTo>
                  <a:cubicBezTo>
                    <a:pt x="242" y="117"/>
                    <a:pt x="242" y="117"/>
                    <a:pt x="242" y="117"/>
                  </a:cubicBezTo>
                  <a:cubicBezTo>
                    <a:pt x="242" y="103"/>
                    <a:pt x="242" y="103"/>
                    <a:pt x="242" y="103"/>
                  </a:cubicBezTo>
                  <a:cubicBezTo>
                    <a:pt x="241" y="86"/>
                    <a:pt x="241" y="86"/>
                    <a:pt x="241" y="86"/>
                  </a:cubicBezTo>
                  <a:cubicBezTo>
                    <a:pt x="241" y="77"/>
                    <a:pt x="241" y="77"/>
                    <a:pt x="241" y="77"/>
                  </a:cubicBezTo>
                  <a:cubicBezTo>
                    <a:pt x="237" y="70"/>
                    <a:pt x="237" y="70"/>
                    <a:pt x="237" y="70"/>
                  </a:cubicBezTo>
                  <a:cubicBezTo>
                    <a:pt x="234" y="60"/>
                    <a:pt x="234" y="60"/>
                    <a:pt x="234" y="60"/>
                  </a:cubicBezTo>
                  <a:cubicBezTo>
                    <a:pt x="232" y="54"/>
                    <a:pt x="232" y="54"/>
                    <a:pt x="232" y="54"/>
                  </a:cubicBezTo>
                  <a:cubicBezTo>
                    <a:pt x="234" y="47"/>
                    <a:pt x="234" y="47"/>
                    <a:pt x="234" y="47"/>
                  </a:cubicBezTo>
                  <a:cubicBezTo>
                    <a:pt x="233" y="41"/>
                    <a:pt x="233" y="41"/>
                    <a:pt x="233" y="41"/>
                  </a:cubicBezTo>
                  <a:cubicBezTo>
                    <a:pt x="232" y="39"/>
                    <a:pt x="232" y="39"/>
                    <a:pt x="232" y="39"/>
                  </a:cubicBezTo>
                  <a:cubicBezTo>
                    <a:pt x="232" y="34"/>
                    <a:pt x="232" y="34"/>
                    <a:pt x="232" y="34"/>
                  </a:cubicBezTo>
                  <a:cubicBezTo>
                    <a:pt x="232" y="33"/>
                    <a:pt x="232" y="33"/>
                    <a:pt x="232" y="33"/>
                  </a:cubicBezTo>
                  <a:cubicBezTo>
                    <a:pt x="234" y="31"/>
                    <a:pt x="234" y="31"/>
                    <a:pt x="234" y="31"/>
                  </a:cubicBezTo>
                  <a:cubicBezTo>
                    <a:pt x="235" y="29"/>
                    <a:pt x="235" y="29"/>
                    <a:pt x="235" y="29"/>
                  </a:cubicBezTo>
                  <a:cubicBezTo>
                    <a:pt x="235" y="25"/>
                    <a:pt x="235" y="25"/>
                    <a:pt x="235" y="25"/>
                  </a:cubicBezTo>
                  <a:cubicBezTo>
                    <a:pt x="232" y="22"/>
                    <a:pt x="232" y="22"/>
                    <a:pt x="232" y="22"/>
                  </a:cubicBezTo>
                  <a:cubicBezTo>
                    <a:pt x="232" y="21"/>
                    <a:pt x="232" y="21"/>
                    <a:pt x="232" y="21"/>
                  </a:cubicBezTo>
                  <a:cubicBezTo>
                    <a:pt x="231" y="18"/>
                    <a:pt x="231" y="18"/>
                    <a:pt x="231" y="18"/>
                  </a:cubicBezTo>
                  <a:cubicBezTo>
                    <a:pt x="230" y="13"/>
                    <a:pt x="230" y="13"/>
                    <a:pt x="230" y="13"/>
                  </a:cubicBezTo>
                  <a:cubicBezTo>
                    <a:pt x="230" y="13"/>
                    <a:pt x="130" y="9"/>
                    <a:pt x="97" y="7"/>
                  </a:cubicBezTo>
                  <a:cubicBezTo>
                    <a:pt x="76" y="6"/>
                    <a:pt x="14" y="0"/>
                    <a:pt x="14" y="0"/>
                  </a:cubicBezTo>
                  <a:cubicBezTo>
                    <a:pt x="0" y="147"/>
                    <a:pt x="0" y="147"/>
                    <a:pt x="0" y="147"/>
                  </a:cubicBezTo>
                  <a:cubicBezTo>
                    <a:pt x="0" y="147"/>
                    <a:pt x="91" y="153"/>
                    <a:pt x="122" y="155"/>
                  </a:cubicBezTo>
                  <a:cubicBezTo>
                    <a:pt x="153" y="157"/>
                    <a:pt x="249" y="161"/>
                    <a:pt x="249" y="161"/>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4" name="Freeform 16"/>
            <p:cNvSpPr>
              <a:spLocks/>
            </p:cNvSpPr>
            <p:nvPr/>
          </p:nvSpPr>
          <p:spPr bwMode="auto">
            <a:xfrm>
              <a:off x="5982934" y="2348638"/>
              <a:ext cx="401373" cy="315365"/>
            </a:xfrm>
            <a:custGeom>
              <a:avLst/>
              <a:gdLst>
                <a:gd name="T0" fmla="*/ 267 w 281"/>
                <a:gd name="T1" fmla="*/ 221 h 221"/>
                <a:gd name="T2" fmla="*/ 277 w 281"/>
                <a:gd name="T3" fmla="*/ 75 h 221"/>
                <a:gd name="T4" fmla="*/ 277 w 281"/>
                <a:gd name="T5" fmla="*/ 75 h 221"/>
                <a:gd name="T6" fmla="*/ 277 w 281"/>
                <a:gd name="T7" fmla="*/ 75 h 221"/>
                <a:gd name="T8" fmla="*/ 281 w 281"/>
                <a:gd name="T9" fmla="*/ 28 h 221"/>
                <a:gd name="T10" fmla="*/ 208 w 281"/>
                <a:gd name="T11" fmla="*/ 21 h 221"/>
                <a:gd name="T12" fmla="*/ 30 w 281"/>
                <a:gd name="T13" fmla="*/ 0 h 221"/>
                <a:gd name="T14" fmla="*/ 0 w 281"/>
                <a:gd name="T15" fmla="*/ 192 h 221"/>
                <a:gd name="T16" fmla="*/ 229 w 281"/>
                <a:gd name="T17" fmla="*/ 219 h 221"/>
                <a:gd name="T18" fmla="*/ 267 w 281"/>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21">
                  <a:moveTo>
                    <a:pt x="267" y="221"/>
                  </a:moveTo>
                  <a:cubicBezTo>
                    <a:pt x="277" y="75"/>
                    <a:pt x="277" y="75"/>
                    <a:pt x="277" y="75"/>
                  </a:cubicBezTo>
                  <a:cubicBezTo>
                    <a:pt x="277" y="75"/>
                    <a:pt x="277" y="75"/>
                    <a:pt x="277" y="75"/>
                  </a:cubicBezTo>
                  <a:cubicBezTo>
                    <a:pt x="277" y="75"/>
                    <a:pt x="277" y="75"/>
                    <a:pt x="277" y="75"/>
                  </a:cubicBezTo>
                  <a:cubicBezTo>
                    <a:pt x="281" y="28"/>
                    <a:pt x="281" y="28"/>
                    <a:pt x="281" y="28"/>
                  </a:cubicBezTo>
                  <a:cubicBezTo>
                    <a:pt x="208" y="21"/>
                    <a:pt x="208" y="21"/>
                    <a:pt x="208" y="21"/>
                  </a:cubicBezTo>
                  <a:cubicBezTo>
                    <a:pt x="30" y="0"/>
                    <a:pt x="30" y="0"/>
                    <a:pt x="30" y="0"/>
                  </a:cubicBezTo>
                  <a:cubicBezTo>
                    <a:pt x="0" y="192"/>
                    <a:pt x="0" y="192"/>
                    <a:pt x="0" y="192"/>
                  </a:cubicBezTo>
                  <a:cubicBezTo>
                    <a:pt x="229" y="219"/>
                    <a:pt x="229" y="219"/>
                    <a:pt x="229" y="219"/>
                  </a:cubicBezTo>
                  <a:cubicBezTo>
                    <a:pt x="229" y="219"/>
                    <a:pt x="245" y="220"/>
                    <a:pt x="267" y="221"/>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5" name="Freeform 17"/>
            <p:cNvSpPr>
              <a:spLocks/>
            </p:cNvSpPr>
            <p:nvPr/>
          </p:nvSpPr>
          <p:spPr bwMode="auto">
            <a:xfrm>
              <a:off x="5716476" y="2235646"/>
              <a:ext cx="308619" cy="386196"/>
            </a:xfrm>
            <a:custGeom>
              <a:avLst/>
              <a:gdLst>
                <a:gd name="T0" fmla="*/ 183 w 183"/>
                <a:gd name="T1" fmla="*/ 67 h 229"/>
                <a:gd name="T2" fmla="*/ 122 w 183"/>
                <a:gd name="T3" fmla="*/ 57 h 229"/>
                <a:gd name="T4" fmla="*/ 129 w 183"/>
                <a:gd name="T5" fmla="*/ 17 h 229"/>
                <a:gd name="T6" fmla="*/ 39 w 183"/>
                <a:gd name="T7" fmla="*/ 0 h 229"/>
                <a:gd name="T8" fmla="*/ 0 w 183"/>
                <a:gd name="T9" fmla="*/ 201 h 229"/>
                <a:gd name="T10" fmla="*/ 158 w 183"/>
                <a:gd name="T11" fmla="*/ 229 h 229"/>
                <a:gd name="T12" fmla="*/ 183 w 183"/>
                <a:gd name="T13" fmla="*/ 67 h 229"/>
              </a:gdLst>
              <a:ahLst/>
              <a:cxnLst>
                <a:cxn ang="0">
                  <a:pos x="T0" y="T1"/>
                </a:cxn>
                <a:cxn ang="0">
                  <a:pos x="T2" y="T3"/>
                </a:cxn>
                <a:cxn ang="0">
                  <a:pos x="T4" y="T5"/>
                </a:cxn>
                <a:cxn ang="0">
                  <a:pos x="T6" y="T7"/>
                </a:cxn>
                <a:cxn ang="0">
                  <a:pos x="T8" y="T9"/>
                </a:cxn>
                <a:cxn ang="0">
                  <a:pos x="T10" y="T11"/>
                </a:cxn>
                <a:cxn ang="0">
                  <a:pos x="T12" y="T13"/>
                </a:cxn>
              </a:cxnLst>
              <a:rect l="0" t="0" r="r" b="b"/>
              <a:pathLst>
                <a:path w="183" h="229">
                  <a:moveTo>
                    <a:pt x="183" y="67"/>
                  </a:moveTo>
                  <a:lnTo>
                    <a:pt x="122" y="57"/>
                  </a:lnTo>
                  <a:lnTo>
                    <a:pt x="129" y="17"/>
                  </a:lnTo>
                  <a:lnTo>
                    <a:pt x="39" y="0"/>
                  </a:lnTo>
                  <a:lnTo>
                    <a:pt x="0" y="201"/>
                  </a:lnTo>
                  <a:lnTo>
                    <a:pt x="158" y="229"/>
                  </a:lnTo>
                  <a:lnTo>
                    <a:pt x="183" y="67"/>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6" name="Freeform 18"/>
            <p:cNvSpPr>
              <a:spLocks/>
            </p:cNvSpPr>
            <p:nvPr/>
          </p:nvSpPr>
          <p:spPr bwMode="auto">
            <a:xfrm>
              <a:off x="5428094" y="2164816"/>
              <a:ext cx="354153" cy="536288"/>
            </a:xfrm>
            <a:custGeom>
              <a:avLst/>
              <a:gdLst>
                <a:gd name="T0" fmla="*/ 5 w 248"/>
                <a:gd name="T1" fmla="*/ 131 h 375"/>
                <a:gd name="T2" fmla="*/ 1 w 248"/>
                <a:gd name="T3" fmla="*/ 132 h 375"/>
                <a:gd name="T4" fmla="*/ 0 w 248"/>
                <a:gd name="T5" fmla="*/ 135 h 375"/>
                <a:gd name="T6" fmla="*/ 1 w 248"/>
                <a:gd name="T7" fmla="*/ 139 h 375"/>
                <a:gd name="T8" fmla="*/ 2 w 248"/>
                <a:gd name="T9" fmla="*/ 142 h 375"/>
                <a:gd name="T10" fmla="*/ 3 w 248"/>
                <a:gd name="T11" fmla="*/ 143 h 375"/>
                <a:gd name="T12" fmla="*/ 7 w 248"/>
                <a:gd name="T13" fmla="*/ 145 h 375"/>
                <a:gd name="T14" fmla="*/ 160 w 248"/>
                <a:gd name="T15" fmla="*/ 375 h 375"/>
                <a:gd name="T16" fmla="*/ 163 w 248"/>
                <a:gd name="T17" fmla="*/ 371 h 375"/>
                <a:gd name="T18" fmla="*/ 164 w 248"/>
                <a:gd name="T19" fmla="*/ 367 h 375"/>
                <a:gd name="T20" fmla="*/ 164 w 248"/>
                <a:gd name="T21" fmla="*/ 354 h 375"/>
                <a:gd name="T22" fmla="*/ 164 w 248"/>
                <a:gd name="T23" fmla="*/ 340 h 375"/>
                <a:gd name="T24" fmla="*/ 164 w 248"/>
                <a:gd name="T25" fmla="*/ 329 h 375"/>
                <a:gd name="T26" fmla="*/ 167 w 248"/>
                <a:gd name="T27" fmla="*/ 326 h 375"/>
                <a:gd name="T28" fmla="*/ 174 w 248"/>
                <a:gd name="T29" fmla="*/ 324 h 375"/>
                <a:gd name="T30" fmla="*/ 176 w 248"/>
                <a:gd name="T31" fmla="*/ 328 h 375"/>
                <a:gd name="T32" fmla="*/ 180 w 248"/>
                <a:gd name="T33" fmla="*/ 326 h 375"/>
                <a:gd name="T34" fmla="*/ 185 w 248"/>
                <a:gd name="T35" fmla="*/ 330 h 375"/>
                <a:gd name="T36" fmla="*/ 188 w 248"/>
                <a:gd name="T37" fmla="*/ 332 h 375"/>
                <a:gd name="T38" fmla="*/ 191 w 248"/>
                <a:gd name="T39" fmla="*/ 330 h 375"/>
                <a:gd name="T40" fmla="*/ 197 w 248"/>
                <a:gd name="T41" fmla="*/ 312 h 375"/>
                <a:gd name="T42" fmla="*/ 202 w 248"/>
                <a:gd name="T43" fmla="*/ 287 h 375"/>
                <a:gd name="T44" fmla="*/ 248 w 248"/>
                <a:gd name="T45" fmla="*/ 49 h 375"/>
                <a:gd name="T46" fmla="*/ 134 w 248"/>
                <a:gd name="T47" fmla="*/ 24 h 375"/>
                <a:gd name="T48" fmla="*/ 42 w 248"/>
                <a:gd name="T49" fmla="*/ 0 h 375"/>
                <a:gd name="T50" fmla="*/ 8 w 248"/>
                <a:gd name="T51" fmla="*/ 130 h 375"/>
                <a:gd name="T52" fmla="*/ 5 w 248"/>
                <a:gd name="T53" fmla="*/ 13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8" h="375">
                  <a:moveTo>
                    <a:pt x="5" y="131"/>
                  </a:moveTo>
                  <a:cubicBezTo>
                    <a:pt x="1" y="132"/>
                    <a:pt x="1" y="132"/>
                    <a:pt x="1" y="132"/>
                  </a:cubicBezTo>
                  <a:cubicBezTo>
                    <a:pt x="0" y="135"/>
                    <a:pt x="0" y="135"/>
                    <a:pt x="0" y="135"/>
                  </a:cubicBezTo>
                  <a:cubicBezTo>
                    <a:pt x="1" y="139"/>
                    <a:pt x="1" y="139"/>
                    <a:pt x="1" y="139"/>
                  </a:cubicBezTo>
                  <a:cubicBezTo>
                    <a:pt x="2" y="142"/>
                    <a:pt x="2" y="142"/>
                    <a:pt x="2" y="142"/>
                  </a:cubicBezTo>
                  <a:cubicBezTo>
                    <a:pt x="3" y="143"/>
                    <a:pt x="3" y="143"/>
                    <a:pt x="3" y="143"/>
                  </a:cubicBezTo>
                  <a:cubicBezTo>
                    <a:pt x="7" y="145"/>
                    <a:pt x="7" y="145"/>
                    <a:pt x="7" y="145"/>
                  </a:cubicBezTo>
                  <a:cubicBezTo>
                    <a:pt x="160" y="375"/>
                    <a:pt x="160" y="375"/>
                    <a:pt x="160" y="375"/>
                  </a:cubicBezTo>
                  <a:cubicBezTo>
                    <a:pt x="163" y="371"/>
                    <a:pt x="163" y="371"/>
                    <a:pt x="163" y="371"/>
                  </a:cubicBezTo>
                  <a:cubicBezTo>
                    <a:pt x="164" y="367"/>
                    <a:pt x="164" y="367"/>
                    <a:pt x="164" y="367"/>
                  </a:cubicBezTo>
                  <a:cubicBezTo>
                    <a:pt x="164" y="354"/>
                    <a:pt x="164" y="354"/>
                    <a:pt x="164" y="354"/>
                  </a:cubicBezTo>
                  <a:cubicBezTo>
                    <a:pt x="164" y="340"/>
                    <a:pt x="164" y="340"/>
                    <a:pt x="164" y="340"/>
                  </a:cubicBezTo>
                  <a:cubicBezTo>
                    <a:pt x="164" y="329"/>
                    <a:pt x="164" y="329"/>
                    <a:pt x="164" y="329"/>
                  </a:cubicBezTo>
                  <a:cubicBezTo>
                    <a:pt x="167" y="326"/>
                    <a:pt x="167" y="326"/>
                    <a:pt x="167" y="326"/>
                  </a:cubicBezTo>
                  <a:cubicBezTo>
                    <a:pt x="174" y="324"/>
                    <a:pt x="174" y="324"/>
                    <a:pt x="174" y="324"/>
                  </a:cubicBezTo>
                  <a:cubicBezTo>
                    <a:pt x="176" y="328"/>
                    <a:pt x="176" y="328"/>
                    <a:pt x="176" y="328"/>
                  </a:cubicBezTo>
                  <a:cubicBezTo>
                    <a:pt x="180" y="326"/>
                    <a:pt x="180" y="326"/>
                    <a:pt x="180" y="326"/>
                  </a:cubicBezTo>
                  <a:cubicBezTo>
                    <a:pt x="185" y="330"/>
                    <a:pt x="185" y="330"/>
                    <a:pt x="185" y="330"/>
                  </a:cubicBezTo>
                  <a:cubicBezTo>
                    <a:pt x="188" y="332"/>
                    <a:pt x="188" y="332"/>
                    <a:pt x="188" y="332"/>
                  </a:cubicBezTo>
                  <a:cubicBezTo>
                    <a:pt x="191" y="330"/>
                    <a:pt x="191" y="330"/>
                    <a:pt x="191" y="330"/>
                  </a:cubicBezTo>
                  <a:cubicBezTo>
                    <a:pt x="191" y="330"/>
                    <a:pt x="195" y="316"/>
                    <a:pt x="197" y="312"/>
                  </a:cubicBezTo>
                  <a:cubicBezTo>
                    <a:pt x="198" y="306"/>
                    <a:pt x="202" y="287"/>
                    <a:pt x="202" y="287"/>
                  </a:cubicBezTo>
                  <a:cubicBezTo>
                    <a:pt x="248" y="49"/>
                    <a:pt x="248" y="49"/>
                    <a:pt x="248" y="49"/>
                  </a:cubicBezTo>
                  <a:cubicBezTo>
                    <a:pt x="248" y="49"/>
                    <a:pt x="163" y="31"/>
                    <a:pt x="134" y="24"/>
                  </a:cubicBezTo>
                  <a:cubicBezTo>
                    <a:pt x="111" y="19"/>
                    <a:pt x="42" y="0"/>
                    <a:pt x="42" y="0"/>
                  </a:cubicBezTo>
                  <a:cubicBezTo>
                    <a:pt x="8" y="130"/>
                    <a:pt x="8" y="130"/>
                    <a:pt x="8" y="130"/>
                  </a:cubicBezTo>
                  <a:lnTo>
                    <a:pt x="5" y="13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7" name="Freeform 19"/>
            <p:cNvSpPr>
              <a:spLocks/>
            </p:cNvSpPr>
            <p:nvPr/>
          </p:nvSpPr>
          <p:spPr bwMode="auto">
            <a:xfrm>
              <a:off x="5278001" y="1830900"/>
              <a:ext cx="440161" cy="372704"/>
            </a:xfrm>
            <a:custGeom>
              <a:avLst/>
              <a:gdLst>
                <a:gd name="T0" fmla="*/ 269 w 308"/>
                <a:gd name="T1" fmla="*/ 182 h 261"/>
                <a:gd name="T2" fmla="*/ 270 w 308"/>
                <a:gd name="T3" fmla="*/ 175 h 261"/>
                <a:gd name="T4" fmla="*/ 275 w 308"/>
                <a:gd name="T5" fmla="*/ 171 h 261"/>
                <a:gd name="T6" fmla="*/ 276 w 308"/>
                <a:gd name="T7" fmla="*/ 159 h 261"/>
                <a:gd name="T8" fmla="*/ 274 w 308"/>
                <a:gd name="T9" fmla="*/ 154 h 261"/>
                <a:gd name="T10" fmla="*/ 271 w 308"/>
                <a:gd name="T11" fmla="*/ 153 h 261"/>
                <a:gd name="T12" fmla="*/ 270 w 308"/>
                <a:gd name="T13" fmla="*/ 145 h 261"/>
                <a:gd name="T14" fmla="*/ 277 w 308"/>
                <a:gd name="T15" fmla="*/ 137 h 261"/>
                <a:gd name="T16" fmla="*/ 288 w 308"/>
                <a:gd name="T17" fmla="*/ 125 h 261"/>
                <a:gd name="T18" fmla="*/ 291 w 308"/>
                <a:gd name="T19" fmla="*/ 120 h 261"/>
                <a:gd name="T20" fmla="*/ 297 w 308"/>
                <a:gd name="T21" fmla="*/ 111 h 261"/>
                <a:gd name="T22" fmla="*/ 304 w 308"/>
                <a:gd name="T23" fmla="*/ 104 h 261"/>
                <a:gd name="T24" fmla="*/ 308 w 308"/>
                <a:gd name="T25" fmla="*/ 98 h 261"/>
                <a:gd name="T26" fmla="*/ 307 w 308"/>
                <a:gd name="T27" fmla="*/ 90 h 261"/>
                <a:gd name="T28" fmla="*/ 300 w 308"/>
                <a:gd name="T29" fmla="*/ 83 h 261"/>
                <a:gd name="T30" fmla="*/ 297 w 308"/>
                <a:gd name="T31" fmla="*/ 74 h 261"/>
                <a:gd name="T32" fmla="*/ 220 w 308"/>
                <a:gd name="T33" fmla="*/ 56 h 261"/>
                <a:gd name="T34" fmla="*/ 211 w 308"/>
                <a:gd name="T35" fmla="*/ 56 h 261"/>
                <a:gd name="T36" fmla="*/ 178 w 308"/>
                <a:gd name="T37" fmla="*/ 58 h 261"/>
                <a:gd name="T38" fmla="*/ 172 w 308"/>
                <a:gd name="T39" fmla="*/ 57 h 261"/>
                <a:gd name="T40" fmla="*/ 167 w 308"/>
                <a:gd name="T41" fmla="*/ 58 h 261"/>
                <a:gd name="T42" fmla="*/ 164 w 308"/>
                <a:gd name="T43" fmla="*/ 56 h 261"/>
                <a:gd name="T44" fmla="*/ 156 w 308"/>
                <a:gd name="T45" fmla="*/ 55 h 261"/>
                <a:gd name="T46" fmla="*/ 155 w 308"/>
                <a:gd name="T47" fmla="*/ 52 h 261"/>
                <a:gd name="T48" fmla="*/ 143 w 308"/>
                <a:gd name="T49" fmla="*/ 49 h 261"/>
                <a:gd name="T50" fmla="*/ 136 w 308"/>
                <a:gd name="T51" fmla="*/ 46 h 261"/>
                <a:gd name="T52" fmla="*/ 121 w 308"/>
                <a:gd name="T53" fmla="*/ 49 h 261"/>
                <a:gd name="T54" fmla="*/ 103 w 308"/>
                <a:gd name="T55" fmla="*/ 40 h 261"/>
                <a:gd name="T56" fmla="*/ 99 w 308"/>
                <a:gd name="T57" fmla="*/ 12 h 261"/>
                <a:gd name="T58" fmla="*/ 90 w 308"/>
                <a:gd name="T59" fmla="*/ 10 h 261"/>
                <a:gd name="T60" fmla="*/ 80 w 308"/>
                <a:gd name="T61" fmla="*/ 4 h 261"/>
                <a:gd name="T62" fmla="*/ 70 w 308"/>
                <a:gd name="T63" fmla="*/ 0 h 261"/>
                <a:gd name="T64" fmla="*/ 68 w 308"/>
                <a:gd name="T65" fmla="*/ 13 h 261"/>
                <a:gd name="T66" fmla="*/ 64 w 308"/>
                <a:gd name="T67" fmla="*/ 28 h 261"/>
                <a:gd name="T68" fmla="*/ 60 w 308"/>
                <a:gd name="T69" fmla="*/ 38 h 261"/>
                <a:gd name="T70" fmla="*/ 55 w 308"/>
                <a:gd name="T71" fmla="*/ 50 h 261"/>
                <a:gd name="T72" fmla="*/ 47 w 308"/>
                <a:gd name="T73" fmla="*/ 67 h 261"/>
                <a:gd name="T74" fmla="*/ 35 w 308"/>
                <a:gd name="T75" fmla="*/ 98 h 261"/>
                <a:gd name="T76" fmla="*/ 24 w 308"/>
                <a:gd name="T77" fmla="*/ 120 h 261"/>
                <a:gd name="T78" fmla="*/ 18 w 308"/>
                <a:gd name="T79" fmla="*/ 130 h 261"/>
                <a:gd name="T80" fmla="*/ 14 w 308"/>
                <a:gd name="T81" fmla="*/ 136 h 261"/>
                <a:gd name="T82" fmla="*/ 5 w 308"/>
                <a:gd name="T83" fmla="*/ 148 h 261"/>
                <a:gd name="T84" fmla="*/ 5 w 308"/>
                <a:gd name="T85" fmla="*/ 160 h 261"/>
                <a:gd name="T86" fmla="*/ 5 w 308"/>
                <a:gd name="T87" fmla="*/ 164 h 261"/>
                <a:gd name="T88" fmla="*/ 3 w 308"/>
                <a:gd name="T89" fmla="*/ 169 h 261"/>
                <a:gd name="T90" fmla="*/ 1 w 308"/>
                <a:gd name="T91" fmla="*/ 174 h 261"/>
                <a:gd name="T92" fmla="*/ 0 w 308"/>
                <a:gd name="T93" fmla="*/ 187 h 261"/>
                <a:gd name="T94" fmla="*/ 3 w 308"/>
                <a:gd name="T95" fmla="*/ 193 h 261"/>
                <a:gd name="T96" fmla="*/ 239 w 308"/>
                <a:gd name="T97" fmla="*/ 25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8" h="261">
                  <a:moveTo>
                    <a:pt x="251" y="261"/>
                  </a:moveTo>
                  <a:cubicBezTo>
                    <a:pt x="269" y="182"/>
                    <a:pt x="269" y="182"/>
                    <a:pt x="269" y="182"/>
                  </a:cubicBezTo>
                  <a:cubicBezTo>
                    <a:pt x="269" y="177"/>
                    <a:pt x="269" y="177"/>
                    <a:pt x="269" y="177"/>
                  </a:cubicBezTo>
                  <a:cubicBezTo>
                    <a:pt x="270" y="175"/>
                    <a:pt x="270" y="175"/>
                    <a:pt x="270" y="175"/>
                  </a:cubicBezTo>
                  <a:cubicBezTo>
                    <a:pt x="275" y="173"/>
                    <a:pt x="275" y="173"/>
                    <a:pt x="275" y="173"/>
                  </a:cubicBezTo>
                  <a:cubicBezTo>
                    <a:pt x="275" y="171"/>
                    <a:pt x="275" y="171"/>
                    <a:pt x="275" y="171"/>
                  </a:cubicBezTo>
                  <a:cubicBezTo>
                    <a:pt x="276" y="167"/>
                    <a:pt x="276" y="167"/>
                    <a:pt x="276" y="167"/>
                  </a:cubicBezTo>
                  <a:cubicBezTo>
                    <a:pt x="276" y="159"/>
                    <a:pt x="276" y="159"/>
                    <a:pt x="276" y="159"/>
                  </a:cubicBezTo>
                  <a:cubicBezTo>
                    <a:pt x="277" y="157"/>
                    <a:pt x="277" y="157"/>
                    <a:pt x="277" y="157"/>
                  </a:cubicBezTo>
                  <a:cubicBezTo>
                    <a:pt x="274" y="154"/>
                    <a:pt x="274" y="154"/>
                    <a:pt x="274" y="154"/>
                  </a:cubicBezTo>
                  <a:cubicBezTo>
                    <a:pt x="273" y="154"/>
                    <a:pt x="273" y="154"/>
                    <a:pt x="273" y="154"/>
                  </a:cubicBezTo>
                  <a:cubicBezTo>
                    <a:pt x="271" y="153"/>
                    <a:pt x="271" y="153"/>
                    <a:pt x="271" y="153"/>
                  </a:cubicBezTo>
                  <a:cubicBezTo>
                    <a:pt x="269" y="150"/>
                    <a:pt x="269" y="150"/>
                    <a:pt x="269" y="150"/>
                  </a:cubicBezTo>
                  <a:cubicBezTo>
                    <a:pt x="270" y="145"/>
                    <a:pt x="270" y="145"/>
                    <a:pt x="270" y="145"/>
                  </a:cubicBezTo>
                  <a:cubicBezTo>
                    <a:pt x="271" y="142"/>
                    <a:pt x="271" y="142"/>
                    <a:pt x="271" y="142"/>
                  </a:cubicBezTo>
                  <a:cubicBezTo>
                    <a:pt x="277" y="137"/>
                    <a:pt x="277" y="137"/>
                    <a:pt x="277" y="137"/>
                  </a:cubicBezTo>
                  <a:cubicBezTo>
                    <a:pt x="285" y="129"/>
                    <a:pt x="285" y="129"/>
                    <a:pt x="285" y="129"/>
                  </a:cubicBezTo>
                  <a:cubicBezTo>
                    <a:pt x="288" y="125"/>
                    <a:pt x="288" y="125"/>
                    <a:pt x="288" y="125"/>
                  </a:cubicBezTo>
                  <a:cubicBezTo>
                    <a:pt x="289" y="121"/>
                    <a:pt x="289" y="121"/>
                    <a:pt x="289" y="121"/>
                  </a:cubicBezTo>
                  <a:cubicBezTo>
                    <a:pt x="291" y="120"/>
                    <a:pt x="291" y="120"/>
                    <a:pt x="291" y="120"/>
                  </a:cubicBezTo>
                  <a:cubicBezTo>
                    <a:pt x="293" y="115"/>
                    <a:pt x="293" y="115"/>
                    <a:pt x="293" y="115"/>
                  </a:cubicBezTo>
                  <a:cubicBezTo>
                    <a:pt x="297" y="111"/>
                    <a:pt x="297" y="111"/>
                    <a:pt x="297" y="111"/>
                  </a:cubicBezTo>
                  <a:cubicBezTo>
                    <a:pt x="300" y="107"/>
                    <a:pt x="300" y="107"/>
                    <a:pt x="300" y="107"/>
                  </a:cubicBezTo>
                  <a:cubicBezTo>
                    <a:pt x="304" y="104"/>
                    <a:pt x="304" y="104"/>
                    <a:pt x="304" y="104"/>
                  </a:cubicBezTo>
                  <a:cubicBezTo>
                    <a:pt x="305" y="99"/>
                    <a:pt x="305" y="99"/>
                    <a:pt x="305" y="99"/>
                  </a:cubicBezTo>
                  <a:cubicBezTo>
                    <a:pt x="308" y="98"/>
                    <a:pt x="308" y="98"/>
                    <a:pt x="308" y="98"/>
                  </a:cubicBezTo>
                  <a:cubicBezTo>
                    <a:pt x="308" y="94"/>
                    <a:pt x="308" y="94"/>
                    <a:pt x="308" y="94"/>
                  </a:cubicBezTo>
                  <a:cubicBezTo>
                    <a:pt x="307" y="90"/>
                    <a:pt x="307" y="90"/>
                    <a:pt x="307" y="90"/>
                  </a:cubicBezTo>
                  <a:cubicBezTo>
                    <a:pt x="305" y="87"/>
                    <a:pt x="305" y="87"/>
                    <a:pt x="305" y="87"/>
                  </a:cubicBezTo>
                  <a:cubicBezTo>
                    <a:pt x="300" y="83"/>
                    <a:pt x="300" y="83"/>
                    <a:pt x="300" y="83"/>
                  </a:cubicBezTo>
                  <a:cubicBezTo>
                    <a:pt x="297" y="78"/>
                    <a:pt x="297" y="78"/>
                    <a:pt x="297" y="78"/>
                  </a:cubicBezTo>
                  <a:cubicBezTo>
                    <a:pt x="297" y="74"/>
                    <a:pt x="297" y="74"/>
                    <a:pt x="297" y="74"/>
                  </a:cubicBezTo>
                  <a:cubicBezTo>
                    <a:pt x="231" y="57"/>
                    <a:pt x="231" y="57"/>
                    <a:pt x="231" y="57"/>
                  </a:cubicBezTo>
                  <a:cubicBezTo>
                    <a:pt x="220" y="56"/>
                    <a:pt x="220" y="56"/>
                    <a:pt x="220" y="56"/>
                  </a:cubicBezTo>
                  <a:cubicBezTo>
                    <a:pt x="216" y="57"/>
                    <a:pt x="216" y="57"/>
                    <a:pt x="216" y="57"/>
                  </a:cubicBezTo>
                  <a:cubicBezTo>
                    <a:pt x="211" y="56"/>
                    <a:pt x="211" y="56"/>
                    <a:pt x="211" y="56"/>
                  </a:cubicBezTo>
                  <a:cubicBezTo>
                    <a:pt x="207" y="57"/>
                    <a:pt x="207" y="57"/>
                    <a:pt x="207" y="57"/>
                  </a:cubicBezTo>
                  <a:cubicBezTo>
                    <a:pt x="178" y="58"/>
                    <a:pt x="178" y="58"/>
                    <a:pt x="178" y="58"/>
                  </a:cubicBezTo>
                  <a:cubicBezTo>
                    <a:pt x="175" y="56"/>
                    <a:pt x="175" y="56"/>
                    <a:pt x="175" y="56"/>
                  </a:cubicBezTo>
                  <a:cubicBezTo>
                    <a:pt x="172" y="57"/>
                    <a:pt x="172" y="57"/>
                    <a:pt x="172" y="57"/>
                  </a:cubicBezTo>
                  <a:cubicBezTo>
                    <a:pt x="169" y="58"/>
                    <a:pt x="169" y="58"/>
                    <a:pt x="169" y="58"/>
                  </a:cubicBezTo>
                  <a:cubicBezTo>
                    <a:pt x="167" y="58"/>
                    <a:pt x="167" y="58"/>
                    <a:pt x="167" y="58"/>
                  </a:cubicBezTo>
                  <a:cubicBezTo>
                    <a:pt x="164" y="57"/>
                    <a:pt x="164" y="57"/>
                    <a:pt x="164" y="57"/>
                  </a:cubicBezTo>
                  <a:cubicBezTo>
                    <a:pt x="164" y="56"/>
                    <a:pt x="164" y="56"/>
                    <a:pt x="164" y="56"/>
                  </a:cubicBezTo>
                  <a:cubicBezTo>
                    <a:pt x="159" y="56"/>
                    <a:pt x="159" y="56"/>
                    <a:pt x="159" y="56"/>
                  </a:cubicBezTo>
                  <a:cubicBezTo>
                    <a:pt x="156" y="55"/>
                    <a:pt x="156" y="55"/>
                    <a:pt x="156" y="55"/>
                  </a:cubicBezTo>
                  <a:cubicBezTo>
                    <a:pt x="155" y="53"/>
                    <a:pt x="155" y="53"/>
                    <a:pt x="155" y="53"/>
                  </a:cubicBezTo>
                  <a:cubicBezTo>
                    <a:pt x="155" y="52"/>
                    <a:pt x="155" y="52"/>
                    <a:pt x="155" y="52"/>
                  </a:cubicBezTo>
                  <a:cubicBezTo>
                    <a:pt x="151" y="51"/>
                    <a:pt x="151" y="51"/>
                    <a:pt x="151" y="51"/>
                  </a:cubicBezTo>
                  <a:cubicBezTo>
                    <a:pt x="143" y="49"/>
                    <a:pt x="143" y="49"/>
                    <a:pt x="143" y="49"/>
                  </a:cubicBezTo>
                  <a:cubicBezTo>
                    <a:pt x="138" y="47"/>
                    <a:pt x="138" y="47"/>
                    <a:pt x="138" y="47"/>
                  </a:cubicBezTo>
                  <a:cubicBezTo>
                    <a:pt x="136" y="46"/>
                    <a:pt x="136" y="46"/>
                    <a:pt x="136" y="46"/>
                  </a:cubicBezTo>
                  <a:cubicBezTo>
                    <a:pt x="130" y="47"/>
                    <a:pt x="130" y="47"/>
                    <a:pt x="130" y="47"/>
                  </a:cubicBezTo>
                  <a:cubicBezTo>
                    <a:pt x="121" y="49"/>
                    <a:pt x="121" y="49"/>
                    <a:pt x="121" y="49"/>
                  </a:cubicBezTo>
                  <a:cubicBezTo>
                    <a:pt x="110" y="46"/>
                    <a:pt x="110" y="46"/>
                    <a:pt x="110" y="46"/>
                  </a:cubicBezTo>
                  <a:cubicBezTo>
                    <a:pt x="103" y="40"/>
                    <a:pt x="103" y="40"/>
                    <a:pt x="103" y="40"/>
                  </a:cubicBezTo>
                  <a:cubicBezTo>
                    <a:pt x="103" y="40"/>
                    <a:pt x="106" y="33"/>
                    <a:pt x="105" y="24"/>
                  </a:cubicBezTo>
                  <a:cubicBezTo>
                    <a:pt x="104" y="14"/>
                    <a:pt x="99" y="12"/>
                    <a:pt x="99" y="12"/>
                  </a:cubicBezTo>
                  <a:cubicBezTo>
                    <a:pt x="94" y="12"/>
                    <a:pt x="94" y="12"/>
                    <a:pt x="94" y="12"/>
                  </a:cubicBezTo>
                  <a:cubicBezTo>
                    <a:pt x="90" y="10"/>
                    <a:pt x="90" y="10"/>
                    <a:pt x="90" y="10"/>
                  </a:cubicBezTo>
                  <a:cubicBezTo>
                    <a:pt x="90" y="10"/>
                    <a:pt x="90" y="4"/>
                    <a:pt x="85" y="4"/>
                  </a:cubicBezTo>
                  <a:cubicBezTo>
                    <a:pt x="80" y="4"/>
                    <a:pt x="80" y="4"/>
                    <a:pt x="80" y="4"/>
                  </a:cubicBezTo>
                  <a:cubicBezTo>
                    <a:pt x="74" y="3"/>
                    <a:pt x="74" y="3"/>
                    <a:pt x="74" y="3"/>
                  </a:cubicBezTo>
                  <a:cubicBezTo>
                    <a:pt x="70" y="0"/>
                    <a:pt x="70" y="0"/>
                    <a:pt x="70" y="0"/>
                  </a:cubicBezTo>
                  <a:cubicBezTo>
                    <a:pt x="70" y="7"/>
                    <a:pt x="70" y="7"/>
                    <a:pt x="70" y="7"/>
                  </a:cubicBezTo>
                  <a:cubicBezTo>
                    <a:pt x="68" y="13"/>
                    <a:pt x="68" y="13"/>
                    <a:pt x="68" y="13"/>
                  </a:cubicBezTo>
                  <a:cubicBezTo>
                    <a:pt x="63" y="22"/>
                    <a:pt x="63" y="22"/>
                    <a:pt x="63" y="22"/>
                  </a:cubicBezTo>
                  <a:cubicBezTo>
                    <a:pt x="64" y="28"/>
                    <a:pt x="64" y="28"/>
                    <a:pt x="64" y="28"/>
                  </a:cubicBezTo>
                  <a:cubicBezTo>
                    <a:pt x="63" y="33"/>
                    <a:pt x="63" y="33"/>
                    <a:pt x="63" y="33"/>
                  </a:cubicBezTo>
                  <a:cubicBezTo>
                    <a:pt x="60" y="38"/>
                    <a:pt x="60" y="38"/>
                    <a:pt x="60" y="38"/>
                  </a:cubicBezTo>
                  <a:cubicBezTo>
                    <a:pt x="58" y="43"/>
                    <a:pt x="58" y="43"/>
                    <a:pt x="58" y="43"/>
                  </a:cubicBezTo>
                  <a:cubicBezTo>
                    <a:pt x="55" y="50"/>
                    <a:pt x="55" y="50"/>
                    <a:pt x="55" y="50"/>
                  </a:cubicBezTo>
                  <a:cubicBezTo>
                    <a:pt x="53" y="55"/>
                    <a:pt x="53" y="55"/>
                    <a:pt x="53" y="55"/>
                  </a:cubicBezTo>
                  <a:cubicBezTo>
                    <a:pt x="47" y="67"/>
                    <a:pt x="47" y="67"/>
                    <a:pt x="47" y="67"/>
                  </a:cubicBezTo>
                  <a:cubicBezTo>
                    <a:pt x="40" y="85"/>
                    <a:pt x="40" y="85"/>
                    <a:pt x="40" y="85"/>
                  </a:cubicBezTo>
                  <a:cubicBezTo>
                    <a:pt x="35" y="98"/>
                    <a:pt x="35" y="98"/>
                    <a:pt x="35" y="98"/>
                  </a:cubicBezTo>
                  <a:cubicBezTo>
                    <a:pt x="30" y="111"/>
                    <a:pt x="30" y="111"/>
                    <a:pt x="30" y="111"/>
                  </a:cubicBezTo>
                  <a:cubicBezTo>
                    <a:pt x="24" y="120"/>
                    <a:pt x="24" y="120"/>
                    <a:pt x="24" y="120"/>
                  </a:cubicBezTo>
                  <a:cubicBezTo>
                    <a:pt x="22" y="124"/>
                    <a:pt x="22" y="124"/>
                    <a:pt x="22" y="124"/>
                  </a:cubicBezTo>
                  <a:cubicBezTo>
                    <a:pt x="18" y="130"/>
                    <a:pt x="18" y="130"/>
                    <a:pt x="18" y="130"/>
                  </a:cubicBezTo>
                  <a:cubicBezTo>
                    <a:pt x="15" y="133"/>
                    <a:pt x="15" y="133"/>
                    <a:pt x="15" y="133"/>
                  </a:cubicBezTo>
                  <a:cubicBezTo>
                    <a:pt x="14" y="136"/>
                    <a:pt x="14" y="136"/>
                    <a:pt x="14" y="136"/>
                  </a:cubicBezTo>
                  <a:cubicBezTo>
                    <a:pt x="11" y="141"/>
                    <a:pt x="11" y="141"/>
                    <a:pt x="11" y="141"/>
                  </a:cubicBezTo>
                  <a:cubicBezTo>
                    <a:pt x="5" y="148"/>
                    <a:pt x="5" y="148"/>
                    <a:pt x="5" y="148"/>
                  </a:cubicBezTo>
                  <a:cubicBezTo>
                    <a:pt x="3" y="152"/>
                    <a:pt x="3" y="152"/>
                    <a:pt x="3" y="152"/>
                  </a:cubicBezTo>
                  <a:cubicBezTo>
                    <a:pt x="5" y="160"/>
                    <a:pt x="5" y="160"/>
                    <a:pt x="5" y="160"/>
                  </a:cubicBezTo>
                  <a:cubicBezTo>
                    <a:pt x="5" y="162"/>
                    <a:pt x="5" y="162"/>
                    <a:pt x="5" y="162"/>
                  </a:cubicBezTo>
                  <a:cubicBezTo>
                    <a:pt x="5" y="164"/>
                    <a:pt x="5" y="164"/>
                    <a:pt x="5" y="164"/>
                  </a:cubicBezTo>
                  <a:cubicBezTo>
                    <a:pt x="4" y="165"/>
                    <a:pt x="4" y="165"/>
                    <a:pt x="4" y="165"/>
                  </a:cubicBezTo>
                  <a:cubicBezTo>
                    <a:pt x="3" y="169"/>
                    <a:pt x="3" y="169"/>
                    <a:pt x="3" y="169"/>
                  </a:cubicBezTo>
                  <a:cubicBezTo>
                    <a:pt x="1" y="170"/>
                    <a:pt x="1" y="170"/>
                    <a:pt x="1" y="170"/>
                  </a:cubicBezTo>
                  <a:cubicBezTo>
                    <a:pt x="1" y="174"/>
                    <a:pt x="1" y="174"/>
                    <a:pt x="1" y="174"/>
                  </a:cubicBezTo>
                  <a:cubicBezTo>
                    <a:pt x="0" y="182"/>
                    <a:pt x="0" y="182"/>
                    <a:pt x="0" y="182"/>
                  </a:cubicBezTo>
                  <a:cubicBezTo>
                    <a:pt x="0" y="187"/>
                    <a:pt x="0" y="187"/>
                    <a:pt x="0" y="187"/>
                  </a:cubicBezTo>
                  <a:cubicBezTo>
                    <a:pt x="2" y="190"/>
                    <a:pt x="2" y="190"/>
                    <a:pt x="2" y="190"/>
                  </a:cubicBezTo>
                  <a:cubicBezTo>
                    <a:pt x="3" y="193"/>
                    <a:pt x="3" y="193"/>
                    <a:pt x="3" y="193"/>
                  </a:cubicBezTo>
                  <a:cubicBezTo>
                    <a:pt x="147" y="234"/>
                    <a:pt x="147" y="234"/>
                    <a:pt x="147" y="234"/>
                  </a:cubicBezTo>
                  <a:cubicBezTo>
                    <a:pt x="147" y="234"/>
                    <a:pt x="216" y="253"/>
                    <a:pt x="239" y="258"/>
                  </a:cubicBezTo>
                  <a:cubicBezTo>
                    <a:pt x="242" y="259"/>
                    <a:pt x="246" y="260"/>
                    <a:pt x="251" y="261"/>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8" name="Freeform 20"/>
            <p:cNvSpPr>
              <a:spLocks/>
            </p:cNvSpPr>
            <p:nvPr/>
          </p:nvSpPr>
          <p:spPr bwMode="auto">
            <a:xfrm>
              <a:off x="5637212" y="1731400"/>
              <a:ext cx="325483" cy="532915"/>
            </a:xfrm>
            <a:custGeom>
              <a:avLst/>
              <a:gdLst>
                <a:gd name="T0" fmla="*/ 46 w 228"/>
                <a:gd name="T1" fmla="*/ 143 h 373"/>
                <a:gd name="T2" fmla="*/ 49 w 228"/>
                <a:gd name="T3" fmla="*/ 152 h 373"/>
                <a:gd name="T4" fmla="*/ 56 w 228"/>
                <a:gd name="T5" fmla="*/ 159 h 373"/>
                <a:gd name="T6" fmla="*/ 57 w 228"/>
                <a:gd name="T7" fmla="*/ 167 h 373"/>
                <a:gd name="T8" fmla="*/ 53 w 228"/>
                <a:gd name="T9" fmla="*/ 173 h 373"/>
                <a:gd name="T10" fmla="*/ 46 w 228"/>
                <a:gd name="T11" fmla="*/ 180 h 373"/>
                <a:gd name="T12" fmla="*/ 40 w 228"/>
                <a:gd name="T13" fmla="*/ 189 h 373"/>
                <a:gd name="T14" fmla="*/ 37 w 228"/>
                <a:gd name="T15" fmla="*/ 194 h 373"/>
                <a:gd name="T16" fmla="*/ 26 w 228"/>
                <a:gd name="T17" fmla="*/ 206 h 373"/>
                <a:gd name="T18" fmla="*/ 19 w 228"/>
                <a:gd name="T19" fmla="*/ 214 h 373"/>
                <a:gd name="T20" fmla="*/ 20 w 228"/>
                <a:gd name="T21" fmla="*/ 222 h 373"/>
                <a:gd name="T22" fmla="*/ 23 w 228"/>
                <a:gd name="T23" fmla="*/ 223 h 373"/>
                <a:gd name="T24" fmla="*/ 25 w 228"/>
                <a:gd name="T25" fmla="*/ 228 h 373"/>
                <a:gd name="T26" fmla="*/ 24 w 228"/>
                <a:gd name="T27" fmla="*/ 240 h 373"/>
                <a:gd name="T28" fmla="*/ 19 w 228"/>
                <a:gd name="T29" fmla="*/ 244 h 373"/>
                <a:gd name="T30" fmla="*/ 18 w 228"/>
                <a:gd name="T31" fmla="*/ 251 h 373"/>
                <a:gd name="T32" fmla="*/ 102 w 228"/>
                <a:gd name="T33" fmla="*/ 352 h 373"/>
                <a:gd name="T34" fmla="*/ 228 w 228"/>
                <a:gd name="T35" fmla="*/ 256 h 373"/>
                <a:gd name="T36" fmla="*/ 224 w 228"/>
                <a:gd name="T37" fmla="*/ 252 h 373"/>
                <a:gd name="T38" fmla="*/ 223 w 228"/>
                <a:gd name="T39" fmla="*/ 247 h 373"/>
                <a:gd name="T40" fmla="*/ 218 w 228"/>
                <a:gd name="T41" fmla="*/ 241 h 373"/>
                <a:gd name="T42" fmla="*/ 213 w 228"/>
                <a:gd name="T43" fmla="*/ 246 h 373"/>
                <a:gd name="T44" fmla="*/ 202 w 228"/>
                <a:gd name="T45" fmla="*/ 248 h 373"/>
                <a:gd name="T46" fmla="*/ 189 w 228"/>
                <a:gd name="T47" fmla="*/ 245 h 373"/>
                <a:gd name="T48" fmla="*/ 184 w 228"/>
                <a:gd name="T49" fmla="*/ 247 h 373"/>
                <a:gd name="T50" fmla="*/ 179 w 228"/>
                <a:gd name="T51" fmla="*/ 247 h 373"/>
                <a:gd name="T52" fmla="*/ 171 w 228"/>
                <a:gd name="T53" fmla="*/ 244 h 373"/>
                <a:gd name="T54" fmla="*/ 168 w 228"/>
                <a:gd name="T55" fmla="*/ 247 h 373"/>
                <a:gd name="T56" fmla="*/ 164 w 228"/>
                <a:gd name="T57" fmla="*/ 249 h 373"/>
                <a:gd name="T58" fmla="*/ 162 w 228"/>
                <a:gd name="T59" fmla="*/ 242 h 373"/>
                <a:gd name="T60" fmla="*/ 160 w 228"/>
                <a:gd name="T61" fmla="*/ 232 h 373"/>
                <a:gd name="T62" fmla="*/ 156 w 228"/>
                <a:gd name="T63" fmla="*/ 226 h 373"/>
                <a:gd name="T64" fmla="*/ 149 w 228"/>
                <a:gd name="T65" fmla="*/ 220 h 373"/>
                <a:gd name="T66" fmla="*/ 149 w 228"/>
                <a:gd name="T67" fmla="*/ 213 h 373"/>
                <a:gd name="T68" fmla="*/ 145 w 228"/>
                <a:gd name="T69" fmla="*/ 204 h 373"/>
                <a:gd name="T70" fmla="*/ 145 w 228"/>
                <a:gd name="T71" fmla="*/ 195 h 373"/>
                <a:gd name="T72" fmla="*/ 142 w 228"/>
                <a:gd name="T73" fmla="*/ 183 h 373"/>
                <a:gd name="T74" fmla="*/ 139 w 228"/>
                <a:gd name="T75" fmla="*/ 179 h 373"/>
                <a:gd name="T76" fmla="*/ 133 w 228"/>
                <a:gd name="T77" fmla="*/ 182 h 373"/>
                <a:gd name="T78" fmla="*/ 127 w 228"/>
                <a:gd name="T79" fmla="*/ 186 h 373"/>
                <a:gd name="T80" fmla="*/ 125 w 228"/>
                <a:gd name="T81" fmla="*/ 183 h 373"/>
                <a:gd name="T82" fmla="*/ 119 w 228"/>
                <a:gd name="T83" fmla="*/ 179 h 373"/>
                <a:gd name="T84" fmla="*/ 125 w 228"/>
                <a:gd name="T85" fmla="*/ 168 h 373"/>
                <a:gd name="T86" fmla="*/ 129 w 228"/>
                <a:gd name="T87" fmla="*/ 166 h 373"/>
                <a:gd name="T88" fmla="*/ 128 w 228"/>
                <a:gd name="T89" fmla="*/ 154 h 373"/>
                <a:gd name="T90" fmla="*/ 134 w 228"/>
                <a:gd name="T91" fmla="*/ 141 h 373"/>
                <a:gd name="T92" fmla="*/ 137 w 228"/>
                <a:gd name="T93" fmla="*/ 131 h 373"/>
                <a:gd name="T94" fmla="*/ 128 w 228"/>
                <a:gd name="T95" fmla="*/ 128 h 373"/>
                <a:gd name="T96" fmla="*/ 123 w 228"/>
                <a:gd name="T97" fmla="*/ 118 h 373"/>
                <a:gd name="T98" fmla="*/ 119 w 228"/>
                <a:gd name="T99" fmla="*/ 106 h 373"/>
                <a:gd name="T100" fmla="*/ 109 w 228"/>
                <a:gd name="T101" fmla="*/ 93 h 373"/>
                <a:gd name="T102" fmla="*/ 104 w 228"/>
                <a:gd name="T103" fmla="*/ 82 h 373"/>
                <a:gd name="T104" fmla="*/ 101 w 228"/>
                <a:gd name="T105" fmla="*/ 76 h 373"/>
                <a:gd name="T106" fmla="*/ 101 w 228"/>
                <a:gd name="T107" fmla="*/ 69 h 373"/>
                <a:gd name="T108" fmla="*/ 97 w 228"/>
                <a:gd name="T109" fmla="*/ 62 h 373"/>
                <a:gd name="T110" fmla="*/ 98 w 228"/>
                <a:gd name="T111" fmla="*/ 48 h 373"/>
                <a:gd name="T112" fmla="*/ 104 w 228"/>
                <a:gd name="T113" fmla="*/ 25 h 373"/>
                <a:gd name="T114" fmla="*/ 108 w 228"/>
                <a:gd name="T115" fmla="*/ 8 h 373"/>
                <a:gd name="T116" fmla="*/ 47 w 228"/>
                <a:gd name="T117" fmla="*/ 12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373">
                  <a:moveTo>
                    <a:pt x="48" y="132"/>
                  </a:moveTo>
                  <a:cubicBezTo>
                    <a:pt x="48" y="138"/>
                    <a:pt x="46" y="143"/>
                    <a:pt x="46" y="143"/>
                  </a:cubicBezTo>
                  <a:cubicBezTo>
                    <a:pt x="46" y="147"/>
                    <a:pt x="46" y="147"/>
                    <a:pt x="46" y="147"/>
                  </a:cubicBezTo>
                  <a:cubicBezTo>
                    <a:pt x="49" y="152"/>
                    <a:pt x="49" y="152"/>
                    <a:pt x="49" y="152"/>
                  </a:cubicBezTo>
                  <a:cubicBezTo>
                    <a:pt x="54" y="156"/>
                    <a:pt x="54" y="156"/>
                    <a:pt x="54" y="156"/>
                  </a:cubicBezTo>
                  <a:cubicBezTo>
                    <a:pt x="56" y="159"/>
                    <a:pt x="56" y="159"/>
                    <a:pt x="56" y="159"/>
                  </a:cubicBezTo>
                  <a:cubicBezTo>
                    <a:pt x="57" y="163"/>
                    <a:pt x="57" y="163"/>
                    <a:pt x="57" y="163"/>
                  </a:cubicBezTo>
                  <a:cubicBezTo>
                    <a:pt x="57" y="167"/>
                    <a:pt x="57" y="167"/>
                    <a:pt x="57" y="167"/>
                  </a:cubicBezTo>
                  <a:cubicBezTo>
                    <a:pt x="54" y="168"/>
                    <a:pt x="54" y="168"/>
                    <a:pt x="54" y="168"/>
                  </a:cubicBezTo>
                  <a:cubicBezTo>
                    <a:pt x="53" y="173"/>
                    <a:pt x="53" y="173"/>
                    <a:pt x="53" y="173"/>
                  </a:cubicBezTo>
                  <a:cubicBezTo>
                    <a:pt x="49" y="176"/>
                    <a:pt x="49" y="176"/>
                    <a:pt x="49" y="176"/>
                  </a:cubicBezTo>
                  <a:cubicBezTo>
                    <a:pt x="46" y="180"/>
                    <a:pt x="46" y="180"/>
                    <a:pt x="46" y="180"/>
                  </a:cubicBezTo>
                  <a:cubicBezTo>
                    <a:pt x="42" y="184"/>
                    <a:pt x="42" y="184"/>
                    <a:pt x="42" y="184"/>
                  </a:cubicBezTo>
                  <a:cubicBezTo>
                    <a:pt x="40" y="189"/>
                    <a:pt x="40" y="189"/>
                    <a:pt x="40" y="189"/>
                  </a:cubicBezTo>
                  <a:cubicBezTo>
                    <a:pt x="38" y="190"/>
                    <a:pt x="38" y="190"/>
                    <a:pt x="38" y="190"/>
                  </a:cubicBezTo>
                  <a:cubicBezTo>
                    <a:pt x="37" y="194"/>
                    <a:pt x="37" y="194"/>
                    <a:pt x="37" y="194"/>
                  </a:cubicBezTo>
                  <a:cubicBezTo>
                    <a:pt x="34" y="198"/>
                    <a:pt x="34" y="198"/>
                    <a:pt x="34" y="198"/>
                  </a:cubicBezTo>
                  <a:cubicBezTo>
                    <a:pt x="26" y="206"/>
                    <a:pt x="26" y="206"/>
                    <a:pt x="26" y="206"/>
                  </a:cubicBezTo>
                  <a:cubicBezTo>
                    <a:pt x="20" y="211"/>
                    <a:pt x="20" y="211"/>
                    <a:pt x="20" y="211"/>
                  </a:cubicBezTo>
                  <a:cubicBezTo>
                    <a:pt x="19" y="214"/>
                    <a:pt x="19" y="214"/>
                    <a:pt x="19" y="214"/>
                  </a:cubicBezTo>
                  <a:cubicBezTo>
                    <a:pt x="18" y="219"/>
                    <a:pt x="18" y="219"/>
                    <a:pt x="18" y="219"/>
                  </a:cubicBezTo>
                  <a:cubicBezTo>
                    <a:pt x="20" y="222"/>
                    <a:pt x="20" y="222"/>
                    <a:pt x="20" y="222"/>
                  </a:cubicBezTo>
                  <a:cubicBezTo>
                    <a:pt x="22" y="223"/>
                    <a:pt x="22" y="223"/>
                    <a:pt x="22" y="223"/>
                  </a:cubicBezTo>
                  <a:cubicBezTo>
                    <a:pt x="23" y="223"/>
                    <a:pt x="23" y="223"/>
                    <a:pt x="23" y="223"/>
                  </a:cubicBezTo>
                  <a:cubicBezTo>
                    <a:pt x="26" y="226"/>
                    <a:pt x="26" y="226"/>
                    <a:pt x="26" y="226"/>
                  </a:cubicBezTo>
                  <a:cubicBezTo>
                    <a:pt x="25" y="228"/>
                    <a:pt x="25" y="228"/>
                    <a:pt x="25" y="228"/>
                  </a:cubicBezTo>
                  <a:cubicBezTo>
                    <a:pt x="25" y="236"/>
                    <a:pt x="25" y="236"/>
                    <a:pt x="25" y="236"/>
                  </a:cubicBezTo>
                  <a:cubicBezTo>
                    <a:pt x="24" y="240"/>
                    <a:pt x="24" y="240"/>
                    <a:pt x="24" y="240"/>
                  </a:cubicBezTo>
                  <a:cubicBezTo>
                    <a:pt x="24" y="242"/>
                    <a:pt x="24" y="242"/>
                    <a:pt x="24" y="242"/>
                  </a:cubicBezTo>
                  <a:cubicBezTo>
                    <a:pt x="19" y="244"/>
                    <a:pt x="19" y="244"/>
                    <a:pt x="19" y="244"/>
                  </a:cubicBezTo>
                  <a:cubicBezTo>
                    <a:pt x="18" y="246"/>
                    <a:pt x="18" y="246"/>
                    <a:pt x="18" y="246"/>
                  </a:cubicBezTo>
                  <a:cubicBezTo>
                    <a:pt x="18" y="251"/>
                    <a:pt x="18" y="251"/>
                    <a:pt x="18" y="251"/>
                  </a:cubicBezTo>
                  <a:cubicBezTo>
                    <a:pt x="0" y="330"/>
                    <a:pt x="0" y="330"/>
                    <a:pt x="0" y="330"/>
                  </a:cubicBezTo>
                  <a:cubicBezTo>
                    <a:pt x="35" y="338"/>
                    <a:pt x="102" y="352"/>
                    <a:pt x="102" y="352"/>
                  </a:cubicBezTo>
                  <a:cubicBezTo>
                    <a:pt x="208" y="373"/>
                    <a:pt x="208" y="373"/>
                    <a:pt x="208" y="373"/>
                  </a:cubicBezTo>
                  <a:cubicBezTo>
                    <a:pt x="228" y="256"/>
                    <a:pt x="228" y="256"/>
                    <a:pt x="228" y="256"/>
                  </a:cubicBezTo>
                  <a:cubicBezTo>
                    <a:pt x="226" y="254"/>
                    <a:pt x="226" y="254"/>
                    <a:pt x="226" y="254"/>
                  </a:cubicBezTo>
                  <a:cubicBezTo>
                    <a:pt x="224" y="252"/>
                    <a:pt x="224" y="252"/>
                    <a:pt x="224" y="252"/>
                  </a:cubicBezTo>
                  <a:cubicBezTo>
                    <a:pt x="224" y="251"/>
                    <a:pt x="224" y="251"/>
                    <a:pt x="224" y="251"/>
                  </a:cubicBezTo>
                  <a:cubicBezTo>
                    <a:pt x="223" y="247"/>
                    <a:pt x="223" y="247"/>
                    <a:pt x="223" y="247"/>
                  </a:cubicBezTo>
                  <a:cubicBezTo>
                    <a:pt x="221" y="244"/>
                    <a:pt x="221" y="244"/>
                    <a:pt x="221" y="244"/>
                  </a:cubicBezTo>
                  <a:cubicBezTo>
                    <a:pt x="218" y="241"/>
                    <a:pt x="218" y="241"/>
                    <a:pt x="218" y="241"/>
                  </a:cubicBezTo>
                  <a:cubicBezTo>
                    <a:pt x="214" y="241"/>
                    <a:pt x="214" y="241"/>
                    <a:pt x="214" y="241"/>
                  </a:cubicBezTo>
                  <a:cubicBezTo>
                    <a:pt x="213" y="246"/>
                    <a:pt x="213" y="246"/>
                    <a:pt x="213" y="246"/>
                  </a:cubicBezTo>
                  <a:cubicBezTo>
                    <a:pt x="212" y="249"/>
                    <a:pt x="212" y="249"/>
                    <a:pt x="212" y="249"/>
                  </a:cubicBezTo>
                  <a:cubicBezTo>
                    <a:pt x="202" y="248"/>
                    <a:pt x="202" y="248"/>
                    <a:pt x="202" y="248"/>
                  </a:cubicBezTo>
                  <a:cubicBezTo>
                    <a:pt x="197" y="246"/>
                    <a:pt x="197" y="246"/>
                    <a:pt x="197" y="246"/>
                  </a:cubicBezTo>
                  <a:cubicBezTo>
                    <a:pt x="189" y="245"/>
                    <a:pt x="189" y="245"/>
                    <a:pt x="189" y="245"/>
                  </a:cubicBezTo>
                  <a:cubicBezTo>
                    <a:pt x="185" y="245"/>
                    <a:pt x="185" y="245"/>
                    <a:pt x="185" y="245"/>
                  </a:cubicBezTo>
                  <a:cubicBezTo>
                    <a:pt x="184" y="247"/>
                    <a:pt x="184" y="247"/>
                    <a:pt x="184" y="247"/>
                  </a:cubicBezTo>
                  <a:cubicBezTo>
                    <a:pt x="184" y="249"/>
                    <a:pt x="184" y="249"/>
                    <a:pt x="184" y="249"/>
                  </a:cubicBezTo>
                  <a:cubicBezTo>
                    <a:pt x="179" y="247"/>
                    <a:pt x="179" y="247"/>
                    <a:pt x="179" y="247"/>
                  </a:cubicBezTo>
                  <a:cubicBezTo>
                    <a:pt x="174" y="244"/>
                    <a:pt x="174" y="244"/>
                    <a:pt x="174" y="244"/>
                  </a:cubicBezTo>
                  <a:cubicBezTo>
                    <a:pt x="171" y="244"/>
                    <a:pt x="171" y="244"/>
                    <a:pt x="171" y="244"/>
                  </a:cubicBezTo>
                  <a:cubicBezTo>
                    <a:pt x="169" y="244"/>
                    <a:pt x="169" y="244"/>
                    <a:pt x="169" y="244"/>
                  </a:cubicBezTo>
                  <a:cubicBezTo>
                    <a:pt x="168" y="247"/>
                    <a:pt x="168" y="247"/>
                    <a:pt x="168" y="247"/>
                  </a:cubicBezTo>
                  <a:cubicBezTo>
                    <a:pt x="168" y="249"/>
                    <a:pt x="168" y="249"/>
                    <a:pt x="168" y="249"/>
                  </a:cubicBezTo>
                  <a:cubicBezTo>
                    <a:pt x="164" y="249"/>
                    <a:pt x="164" y="249"/>
                    <a:pt x="164" y="249"/>
                  </a:cubicBezTo>
                  <a:cubicBezTo>
                    <a:pt x="162" y="245"/>
                    <a:pt x="162" y="245"/>
                    <a:pt x="162" y="245"/>
                  </a:cubicBezTo>
                  <a:cubicBezTo>
                    <a:pt x="162" y="242"/>
                    <a:pt x="162" y="242"/>
                    <a:pt x="162" y="242"/>
                  </a:cubicBezTo>
                  <a:cubicBezTo>
                    <a:pt x="162" y="238"/>
                    <a:pt x="162" y="238"/>
                    <a:pt x="162" y="238"/>
                  </a:cubicBezTo>
                  <a:cubicBezTo>
                    <a:pt x="160" y="232"/>
                    <a:pt x="160" y="232"/>
                    <a:pt x="160" y="232"/>
                  </a:cubicBezTo>
                  <a:cubicBezTo>
                    <a:pt x="160" y="226"/>
                    <a:pt x="160" y="226"/>
                    <a:pt x="160" y="226"/>
                  </a:cubicBezTo>
                  <a:cubicBezTo>
                    <a:pt x="156" y="226"/>
                    <a:pt x="156" y="226"/>
                    <a:pt x="156" y="226"/>
                  </a:cubicBezTo>
                  <a:cubicBezTo>
                    <a:pt x="151" y="223"/>
                    <a:pt x="151" y="223"/>
                    <a:pt x="151" y="223"/>
                  </a:cubicBezTo>
                  <a:cubicBezTo>
                    <a:pt x="149" y="220"/>
                    <a:pt x="149" y="220"/>
                    <a:pt x="149" y="220"/>
                  </a:cubicBezTo>
                  <a:cubicBezTo>
                    <a:pt x="149" y="218"/>
                    <a:pt x="149" y="218"/>
                    <a:pt x="149" y="218"/>
                  </a:cubicBezTo>
                  <a:cubicBezTo>
                    <a:pt x="149" y="213"/>
                    <a:pt x="149" y="213"/>
                    <a:pt x="149" y="213"/>
                  </a:cubicBezTo>
                  <a:cubicBezTo>
                    <a:pt x="149" y="208"/>
                    <a:pt x="149" y="208"/>
                    <a:pt x="149" y="208"/>
                  </a:cubicBezTo>
                  <a:cubicBezTo>
                    <a:pt x="145" y="204"/>
                    <a:pt x="145" y="204"/>
                    <a:pt x="145" y="204"/>
                  </a:cubicBezTo>
                  <a:cubicBezTo>
                    <a:pt x="145" y="201"/>
                    <a:pt x="145" y="201"/>
                    <a:pt x="145" y="201"/>
                  </a:cubicBezTo>
                  <a:cubicBezTo>
                    <a:pt x="145" y="195"/>
                    <a:pt x="145" y="195"/>
                    <a:pt x="145" y="195"/>
                  </a:cubicBezTo>
                  <a:cubicBezTo>
                    <a:pt x="144" y="187"/>
                    <a:pt x="144" y="187"/>
                    <a:pt x="144" y="187"/>
                  </a:cubicBezTo>
                  <a:cubicBezTo>
                    <a:pt x="142" y="183"/>
                    <a:pt x="142" y="183"/>
                    <a:pt x="142" y="183"/>
                  </a:cubicBezTo>
                  <a:cubicBezTo>
                    <a:pt x="141" y="179"/>
                    <a:pt x="141" y="179"/>
                    <a:pt x="141" y="179"/>
                  </a:cubicBezTo>
                  <a:cubicBezTo>
                    <a:pt x="139" y="179"/>
                    <a:pt x="139" y="179"/>
                    <a:pt x="139" y="179"/>
                  </a:cubicBezTo>
                  <a:cubicBezTo>
                    <a:pt x="135" y="182"/>
                    <a:pt x="135" y="182"/>
                    <a:pt x="135" y="182"/>
                  </a:cubicBezTo>
                  <a:cubicBezTo>
                    <a:pt x="133" y="182"/>
                    <a:pt x="133" y="182"/>
                    <a:pt x="133" y="182"/>
                  </a:cubicBezTo>
                  <a:cubicBezTo>
                    <a:pt x="130" y="183"/>
                    <a:pt x="130" y="183"/>
                    <a:pt x="130" y="183"/>
                  </a:cubicBezTo>
                  <a:cubicBezTo>
                    <a:pt x="127" y="186"/>
                    <a:pt x="127" y="186"/>
                    <a:pt x="127" y="186"/>
                  </a:cubicBezTo>
                  <a:cubicBezTo>
                    <a:pt x="125" y="186"/>
                    <a:pt x="125" y="186"/>
                    <a:pt x="125" y="186"/>
                  </a:cubicBezTo>
                  <a:cubicBezTo>
                    <a:pt x="125" y="183"/>
                    <a:pt x="125" y="183"/>
                    <a:pt x="125" y="183"/>
                  </a:cubicBezTo>
                  <a:cubicBezTo>
                    <a:pt x="121" y="181"/>
                    <a:pt x="121" y="181"/>
                    <a:pt x="121" y="181"/>
                  </a:cubicBezTo>
                  <a:cubicBezTo>
                    <a:pt x="119" y="179"/>
                    <a:pt x="119" y="179"/>
                    <a:pt x="119" y="179"/>
                  </a:cubicBezTo>
                  <a:cubicBezTo>
                    <a:pt x="122" y="172"/>
                    <a:pt x="122" y="172"/>
                    <a:pt x="122" y="172"/>
                  </a:cubicBezTo>
                  <a:cubicBezTo>
                    <a:pt x="125" y="168"/>
                    <a:pt x="125" y="168"/>
                    <a:pt x="125" y="168"/>
                  </a:cubicBezTo>
                  <a:cubicBezTo>
                    <a:pt x="128" y="168"/>
                    <a:pt x="128" y="168"/>
                    <a:pt x="128" y="168"/>
                  </a:cubicBezTo>
                  <a:cubicBezTo>
                    <a:pt x="129" y="166"/>
                    <a:pt x="129" y="166"/>
                    <a:pt x="129" y="166"/>
                  </a:cubicBezTo>
                  <a:cubicBezTo>
                    <a:pt x="127" y="160"/>
                    <a:pt x="127" y="160"/>
                    <a:pt x="127" y="160"/>
                  </a:cubicBezTo>
                  <a:cubicBezTo>
                    <a:pt x="128" y="154"/>
                    <a:pt x="128" y="154"/>
                    <a:pt x="128" y="154"/>
                  </a:cubicBezTo>
                  <a:cubicBezTo>
                    <a:pt x="131" y="147"/>
                    <a:pt x="131" y="147"/>
                    <a:pt x="131" y="147"/>
                  </a:cubicBezTo>
                  <a:cubicBezTo>
                    <a:pt x="134" y="141"/>
                    <a:pt x="134" y="141"/>
                    <a:pt x="134" y="141"/>
                  </a:cubicBezTo>
                  <a:cubicBezTo>
                    <a:pt x="137" y="135"/>
                    <a:pt x="137" y="135"/>
                    <a:pt x="137" y="135"/>
                  </a:cubicBezTo>
                  <a:cubicBezTo>
                    <a:pt x="137" y="131"/>
                    <a:pt x="137" y="131"/>
                    <a:pt x="137" y="131"/>
                  </a:cubicBezTo>
                  <a:cubicBezTo>
                    <a:pt x="128" y="129"/>
                    <a:pt x="128" y="129"/>
                    <a:pt x="128" y="129"/>
                  </a:cubicBezTo>
                  <a:cubicBezTo>
                    <a:pt x="128" y="128"/>
                    <a:pt x="128" y="128"/>
                    <a:pt x="128" y="128"/>
                  </a:cubicBezTo>
                  <a:cubicBezTo>
                    <a:pt x="125" y="124"/>
                    <a:pt x="125" y="124"/>
                    <a:pt x="125" y="124"/>
                  </a:cubicBezTo>
                  <a:cubicBezTo>
                    <a:pt x="123" y="118"/>
                    <a:pt x="123" y="118"/>
                    <a:pt x="123" y="118"/>
                  </a:cubicBezTo>
                  <a:cubicBezTo>
                    <a:pt x="122" y="111"/>
                    <a:pt x="122" y="111"/>
                    <a:pt x="122" y="111"/>
                  </a:cubicBezTo>
                  <a:cubicBezTo>
                    <a:pt x="119" y="106"/>
                    <a:pt x="119" y="106"/>
                    <a:pt x="119" y="106"/>
                  </a:cubicBezTo>
                  <a:cubicBezTo>
                    <a:pt x="114" y="101"/>
                    <a:pt x="114" y="101"/>
                    <a:pt x="114" y="101"/>
                  </a:cubicBezTo>
                  <a:cubicBezTo>
                    <a:pt x="109" y="93"/>
                    <a:pt x="109" y="93"/>
                    <a:pt x="109" y="93"/>
                  </a:cubicBezTo>
                  <a:cubicBezTo>
                    <a:pt x="108" y="88"/>
                    <a:pt x="108" y="88"/>
                    <a:pt x="108" y="88"/>
                  </a:cubicBezTo>
                  <a:cubicBezTo>
                    <a:pt x="104" y="82"/>
                    <a:pt x="104" y="82"/>
                    <a:pt x="104" y="82"/>
                  </a:cubicBezTo>
                  <a:cubicBezTo>
                    <a:pt x="104" y="79"/>
                    <a:pt x="104" y="79"/>
                    <a:pt x="104" y="79"/>
                  </a:cubicBezTo>
                  <a:cubicBezTo>
                    <a:pt x="101" y="76"/>
                    <a:pt x="101" y="76"/>
                    <a:pt x="101" y="76"/>
                  </a:cubicBezTo>
                  <a:cubicBezTo>
                    <a:pt x="101" y="72"/>
                    <a:pt x="101" y="72"/>
                    <a:pt x="101" y="72"/>
                  </a:cubicBezTo>
                  <a:cubicBezTo>
                    <a:pt x="101" y="69"/>
                    <a:pt x="101" y="69"/>
                    <a:pt x="101" y="69"/>
                  </a:cubicBezTo>
                  <a:cubicBezTo>
                    <a:pt x="99" y="64"/>
                    <a:pt x="99" y="64"/>
                    <a:pt x="99" y="64"/>
                  </a:cubicBezTo>
                  <a:cubicBezTo>
                    <a:pt x="97" y="62"/>
                    <a:pt x="97" y="62"/>
                    <a:pt x="97" y="62"/>
                  </a:cubicBezTo>
                  <a:cubicBezTo>
                    <a:pt x="97" y="59"/>
                    <a:pt x="97" y="59"/>
                    <a:pt x="97" y="59"/>
                  </a:cubicBezTo>
                  <a:cubicBezTo>
                    <a:pt x="98" y="48"/>
                    <a:pt x="98" y="48"/>
                    <a:pt x="98" y="48"/>
                  </a:cubicBezTo>
                  <a:cubicBezTo>
                    <a:pt x="101" y="36"/>
                    <a:pt x="101" y="36"/>
                    <a:pt x="101" y="36"/>
                  </a:cubicBezTo>
                  <a:cubicBezTo>
                    <a:pt x="104" y="25"/>
                    <a:pt x="104" y="25"/>
                    <a:pt x="104" y="25"/>
                  </a:cubicBezTo>
                  <a:cubicBezTo>
                    <a:pt x="106" y="18"/>
                    <a:pt x="106" y="18"/>
                    <a:pt x="106" y="18"/>
                  </a:cubicBezTo>
                  <a:cubicBezTo>
                    <a:pt x="108" y="8"/>
                    <a:pt x="108" y="8"/>
                    <a:pt x="108" y="8"/>
                  </a:cubicBezTo>
                  <a:cubicBezTo>
                    <a:pt x="76" y="0"/>
                    <a:pt x="76" y="0"/>
                    <a:pt x="76" y="0"/>
                  </a:cubicBezTo>
                  <a:cubicBezTo>
                    <a:pt x="76" y="0"/>
                    <a:pt x="52" y="114"/>
                    <a:pt x="47" y="120"/>
                  </a:cubicBezTo>
                  <a:cubicBezTo>
                    <a:pt x="43" y="127"/>
                    <a:pt x="48" y="125"/>
                    <a:pt x="48" y="132"/>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19" name="Freeform 21"/>
            <p:cNvSpPr>
              <a:spLocks/>
            </p:cNvSpPr>
            <p:nvPr/>
          </p:nvSpPr>
          <p:spPr bwMode="auto">
            <a:xfrm>
              <a:off x="5775501" y="1743205"/>
              <a:ext cx="558212" cy="360899"/>
            </a:xfrm>
            <a:custGeom>
              <a:avLst/>
              <a:gdLst>
                <a:gd name="T0" fmla="*/ 184 w 391"/>
                <a:gd name="T1" fmla="*/ 33 h 252"/>
                <a:gd name="T2" fmla="*/ 9 w 391"/>
                <a:gd name="T3" fmla="*/ 10 h 252"/>
                <a:gd name="T4" fmla="*/ 4 w 391"/>
                <a:gd name="T5" fmla="*/ 28 h 252"/>
                <a:gd name="T6" fmla="*/ 0 w 391"/>
                <a:gd name="T7" fmla="*/ 51 h 252"/>
                <a:gd name="T8" fmla="*/ 2 w 391"/>
                <a:gd name="T9" fmla="*/ 56 h 252"/>
                <a:gd name="T10" fmla="*/ 4 w 391"/>
                <a:gd name="T11" fmla="*/ 64 h 252"/>
                <a:gd name="T12" fmla="*/ 7 w 391"/>
                <a:gd name="T13" fmla="*/ 71 h 252"/>
                <a:gd name="T14" fmla="*/ 11 w 391"/>
                <a:gd name="T15" fmla="*/ 80 h 252"/>
                <a:gd name="T16" fmla="*/ 17 w 391"/>
                <a:gd name="T17" fmla="*/ 93 h 252"/>
                <a:gd name="T18" fmla="*/ 25 w 391"/>
                <a:gd name="T19" fmla="*/ 103 h 252"/>
                <a:gd name="T20" fmla="*/ 28 w 391"/>
                <a:gd name="T21" fmla="*/ 116 h 252"/>
                <a:gd name="T22" fmla="*/ 31 w 391"/>
                <a:gd name="T23" fmla="*/ 121 h 252"/>
                <a:gd name="T24" fmla="*/ 40 w 391"/>
                <a:gd name="T25" fmla="*/ 127 h 252"/>
                <a:gd name="T26" fmla="*/ 34 w 391"/>
                <a:gd name="T27" fmla="*/ 139 h 252"/>
                <a:gd name="T28" fmla="*/ 30 w 391"/>
                <a:gd name="T29" fmla="*/ 152 h 252"/>
                <a:gd name="T30" fmla="*/ 31 w 391"/>
                <a:gd name="T31" fmla="*/ 160 h 252"/>
                <a:gd name="T32" fmla="*/ 25 w 391"/>
                <a:gd name="T33" fmla="*/ 164 h 252"/>
                <a:gd name="T34" fmla="*/ 24 w 391"/>
                <a:gd name="T35" fmla="*/ 173 h 252"/>
                <a:gd name="T36" fmla="*/ 28 w 391"/>
                <a:gd name="T37" fmla="*/ 178 h 252"/>
                <a:gd name="T38" fmla="*/ 33 w 391"/>
                <a:gd name="T39" fmla="*/ 175 h 252"/>
                <a:gd name="T40" fmla="*/ 38 w 391"/>
                <a:gd name="T41" fmla="*/ 174 h 252"/>
                <a:gd name="T42" fmla="*/ 44 w 391"/>
                <a:gd name="T43" fmla="*/ 171 h 252"/>
                <a:gd name="T44" fmla="*/ 47 w 391"/>
                <a:gd name="T45" fmla="*/ 179 h 252"/>
                <a:gd name="T46" fmla="*/ 48 w 391"/>
                <a:gd name="T47" fmla="*/ 193 h 252"/>
                <a:gd name="T48" fmla="*/ 52 w 391"/>
                <a:gd name="T49" fmla="*/ 200 h 252"/>
                <a:gd name="T50" fmla="*/ 52 w 391"/>
                <a:gd name="T51" fmla="*/ 210 h 252"/>
                <a:gd name="T52" fmla="*/ 54 w 391"/>
                <a:gd name="T53" fmla="*/ 215 h 252"/>
                <a:gd name="T54" fmla="*/ 63 w 391"/>
                <a:gd name="T55" fmla="*/ 218 h 252"/>
                <a:gd name="T56" fmla="*/ 65 w 391"/>
                <a:gd name="T57" fmla="*/ 230 h 252"/>
                <a:gd name="T58" fmla="*/ 65 w 391"/>
                <a:gd name="T59" fmla="*/ 237 h 252"/>
                <a:gd name="T60" fmla="*/ 71 w 391"/>
                <a:gd name="T61" fmla="*/ 241 h 252"/>
                <a:gd name="T62" fmla="*/ 72 w 391"/>
                <a:gd name="T63" fmla="*/ 236 h 252"/>
                <a:gd name="T64" fmla="*/ 77 w 391"/>
                <a:gd name="T65" fmla="*/ 236 h 252"/>
                <a:gd name="T66" fmla="*/ 87 w 391"/>
                <a:gd name="T67" fmla="*/ 241 h 252"/>
                <a:gd name="T68" fmla="*/ 88 w 391"/>
                <a:gd name="T69" fmla="*/ 237 h 252"/>
                <a:gd name="T70" fmla="*/ 100 w 391"/>
                <a:gd name="T71" fmla="*/ 238 h 252"/>
                <a:gd name="T72" fmla="*/ 115 w 391"/>
                <a:gd name="T73" fmla="*/ 241 h 252"/>
                <a:gd name="T74" fmla="*/ 117 w 391"/>
                <a:gd name="T75" fmla="*/ 233 h 252"/>
                <a:gd name="T76" fmla="*/ 124 w 391"/>
                <a:gd name="T77" fmla="*/ 236 h 252"/>
                <a:gd name="T78" fmla="*/ 127 w 391"/>
                <a:gd name="T79" fmla="*/ 243 h 252"/>
                <a:gd name="T80" fmla="*/ 129 w 391"/>
                <a:gd name="T81" fmla="*/ 246 h 252"/>
                <a:gd name="T82" fmla="*/ 136 w 391"/>
                <a:gd name="T83" fmla="*/ 221 h 252"/>
                <a:gd name="T84" fmla="*/ 373 w 391"/>
                <a:gd name="T85" fmla="*/ 252 h 252"/>
                <a:gd name="T86" fmla="*/ 391 w 391"/>
                <a:gd name="T87" fmla="*/ 6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1" h="252">
                  <a:moveTo>
                    <a:pt x="391" y="60"/>
                  </a:moveTo>
                  <a:cubicBezTo>
                    <a:pt x="391" y="60"/>
                    <a:pt x="243" y="42"/>
                    <a:pt x="184" y="33"/>
                  </a:cubicBezTo>
                  <a:cubicBezTo>
                    <a:pt x="112" y="22"/>
                    <a:pt x="11" y="0"/>
                    <a:pt x="11" y="0"/>
                  </a:cubicBezTo>
                  <a:cubicBezTo>
                    <a:pt x="9" y="10"/>
                    <a:pt x="9" y="10"/>
                    <a:pt x="9" y="10"/>
                  </a:cubicBezTo>
                  <a:cubicBezTo>
                    <a:pt x="7" y="17"/>
                    <a:pt x="7" y="17"/>
                    <a:pt x="7" y="17"/>
                  </a:cubicBezTo>
                  <a:cubicBezTo>
                    <a:pt x="4" y="28"/>
                    <a:pt x="4" y="28"/>
                    <a:pt x="4" y="28"/>
                  </a:cubicBezTo>
                  <a:cubicBezTo>
                    <a:pt x="1" y="40"/>
                    <a:pt x="1" y="40"/>
                    <a:pt x="1" y="40"/>
                  </a:cubicBezTo>
                  <a:cubicBezTo>
                    <a:pt x="0" y="51"/>
                    <a:pt x="0" y="51"/>
                    <a:pt x="0" y="51"/>
                  </a:cubicBezTo>
                  <a:cubicBezTo>
                    <a:pt x="0" y="54"/>
                    <a:pt x="0" y="54"/>
                    <a:pt x="0" y="54"/>
                  </a:cubicBezTo>
                  <a:cubicBezTo>
                    <a:pt x="2" y="56"/>
                    <a:pt x="2" y="56"/>
                    <a:pt x="2" y="56"/>
                  </a:cubicBezTo>
                  <a:cubicBezTo>
                    <a:pt x="4" y="61"/>
                    <a:pt x="4" y="61"/>
                    <a:pt x="4" y="61"/>
                  </a:cubicBezTo>
                  <a:cubicBezTo>
                    <a:pt x="4" y="64"/>
                    <a:pt x="4" y="64"/>
                    <a:pt x="4" y="64"/>
                  </a:cubicBezTo>
                  <a:cubicBezTo>
                    <a:pt x="4" y="68"/>
                    <a:pt x="4" y="68"/>
                    <a:pt x="4" y="68"/>
                  </a:cubicBezTo>
                  <a:cubicBezTo>
                    <a:pt x="7" y="71"/>
                    <a:pt x="7" y="71"/>
                    <a:pt x="7" y="71"/>
                  </a:cubicBezTo>
                  <a:cubicBezTo>
                    <a:pt x="7" y="74"/>
                    <a:pt x="7" y="74"/>
                    <a:pt x="7" y="74"/>
                  </a:cubicBezTo>
                  <a:cubicBezTo>
                    <a:pt x="11" y="80"/>
                    <a:pt x="11" y="80"/>
                    <a:pt x="11" y="80"/>
                  </a:cubicBezTo>
                  <a:cubicBezTo>
                    <a:pt x="12" y="85"/>
                    <a:pt x="12" y="85"/>
                    <a:pt x="12" y="85"/>
                  </a:cubicBezTo>
                  <a:cubicBezTo>
                    <a:pt x="17" y="93"/>
                    <a:pt x="17" y="93"/>
                    <a:pt x="17" y="93"/>
                  </a:cubicBezTo>
                  <a:cubicBezTo>
                    <a:pt x="22" y="98"/>
                    <a:pt x="22" y="98"/>
                    <a:pt x="22" y="98"/>
                  </a:cubicBezTo>
                  <a:cubicBezTo>
                    <a:pt x="25" y="103"/>
                    <a:pt x="25" y="103"/>
                    <a:pt x="25" y="103"/>
                  </a:cubicBezTo>
                  <a:cubicBezTo>
                    <a:pt x="26" y="110"/>
                    <a:pt x="26" y="110"/>
                    <a:pt x="26" y="110"/>
                  </a:cubicBezTo>
                  <a:cubicBezTo>
                    <a:pt x="28" y="116"/>
                    <a:pt x="28" y="116"/>
                    <a:pt x="28" y="116"/>
                  </a:cubicBezTo>
                  <a:cubicBezTo>
                    <a:pt x="31" y="120"/>
                    <a:pt x="31" y="120"/>
                    <a:pt x="31" y="120"/>
                  </a:cubicBezTo>
                  <a:cubicBezTo>
                    <a:pt x="31" y="121"/>
                    <a:pt x="31" y="121"/>
                    <a:pt x="31" y="121"/>
                  </a:cubicBezTo>
                  <a:cubicBezTo>
                    <a:pt x="40" y="123"/>
                    <a:pt x="40" y="123"/>
                    <a:pt x="40" y="123"/>
                  </a:cubicBezTo>
                  <a:cubicBezTo>
                    <a:pt x="40" y="127"/>
                    <a:pt x="40" y="127"/>
                    <a:pt x="40" y="127"/>
                  </a:cubicBezTo>
                  <a:cubicBezTo>
                    <a:pt x="37" y="133"/>
                    <a:pt x="37" y="133"/>
                    <a:pt x="37" y="133"/>
                  </a:cubicBezTo>
                  <a:cubicBezTo>
                    <a:pt x="34" y="139"/>
                    <a:pt x="34" y="139"/>
                    <a:pt x="34" y="139"/>
                  </a:cubicBezTo>
                  <a:cubicBezTo>
                    <a:pt x="31" y="146"/>
                    <a:pt x="31" y="146"/>
                    <a:pt x="31" y="146"/>
                  </a:cubicBezTo>
                  <a:cubicBezTo>
                    <a:pt x="30" y="152"/>
                    <a:pt x="30" y="152"/>
                    <a:pt x="30" y="152"/>
                  </a:cubicBezTo>
                  <a:cubicBezTo>
                    <a:pt x="32" y="158"/>
                    <a:pt x="32" y="158"/>
                    <a:pt x="32" y="158"/>
                  </a:cubicBezTo>
                  <a:cubicBezTo>
                    <a:pt x="31" y="160"/>
                    <a:pt x="31" y="160"/>
                    <a:pt x="31" y="160"/>
                  </a:cubicBezTo>
                  <a:cubicBezTo>
                    <a:pt x="28" y="160"/>
                    <a:pt x="28" y="160"/>
                    <a:pt x="28" y="160"/>
                  </a:cubicBezTo>
                  <a:cubicBezTo>
                    <a:pt x="25" y="164"/>
                    <a:pt x="25" y="164"/>
                    <a:pt x="25" y="164"/>
                  </a:cubicBezTo>
                  <a:cubicBezTo>
                    <a:pt x="22" y="171"/>
                    <a:pt x="22" y="171"/>
                    <a:pt x="22" y="171"/>
                  </a:cubicBezTo>
                  <a:cubicBezTo>
                    <a:pt x="24" y="173"/>
                    <a:pt x="24" y="173"/>
                    <a:pt x="24" y="173"/>
                  </a:cubicBezTo>
                  <a:cubicBezTo>
                    <a:pt x="28" y="175"/>
                    <a:pt x="28" y="175"/>
                    <a:pt x="28" y="175"/>
                  </a:cubicBezTo>
                  <a:cubicBezTo>
                    <a:pt x="28" y="178"/>
                    <a:pt x="28" y="178"/>
                    <a:pt x="28" y="178"/>
                  </a:cubicBezTo>
                  <a:cubicBezTo>
                    <a:pt x="30" y="178"/>
                    <a:pt x="30" y="178"/>
                    <a:pt x="30" y="178"/>
                  </a:cubicBezTo>
                  <a:cubicBezTo>
                    <a:pt x="33" y="175"/>
                    <a:pt x="33" y="175"/>
                    <a:pt x="33" y="175"/>
                  </a:cubicBezTo>
                  <a:cubicBezTo>
                    <a:pt x="36" y="174"/>
                    <a:pt x="36" y="174"/>
                    <a:pt x="36" y="174"/>
                  </a:cubicBezTo>
                  <a:cubicBezTo>
                    <a:pt x="38" y="174"/>
                    <a:pt x="38" y="174"/>
                    <a:pt x="38" y="174"/>
                  </a:cubicBezTo>
                  <a:cubicBezTo>
                    <a:pt x="42" y="171"/>
                    <a:pt x="42" y="171"/>
                    <a:pt x="42" y="171"/>
                  </a:cubicBezTo>
                  <a:cubicBezTo>
                    <a:pt x="44" y="171"/>
                    <a:pt x="44" y="171"/>
                    <a:pt x="44" y="171"/>
                  </a:cubicBezTo>
                  <a:cubicBezTo>
                    <a:pt x="45" y="175"/>
                    <a:pt x="45" y="175"/>
                    <a:pt x="45" y="175"/>
                  </a:cubicBezTo>
                  <a:cubicBezTo>
                    <a:pt x="47" y="179"/>
                    <a:pt x="47" y="179"/>
                    <a:pt x="47" y="179"/>
                  </a:cubicBezTo>
                  <a:cubicBezTo>
                    <a:pt x="48" y="187"/>
                    <a:pt x="48" y="187"/>
                    <a:pt x="48" y="187"/>
                  </a:cubicBezTo>
                  <a:cubicBezTo>
                    <a:pt x="48" y="193"/>
                    <a:pt x="48" y="193"/>
                    <a:pt x="48" y="193"/>
                  </a:cubicBezTo>
                  <a:cubicBezTo>
                    <a:pt x="48" y="196"/>
                    <a:pt x="48" y="196"/>
                    <a:pt x="48" y="196"/>
                  </a:cubicBezTo>
                  <a:cubicBezTo>
                    <a:pt x="52" y="200"/>
                    <a:pt x="52" y="200"/>
                    <a:pt x="52" y="200"/>
                  </a:cubicBezTo>
                  <a:cubicBezTo>
                    <a:pt x="52" y="205"/>
                    <a:pt x="52" y="205"/>
                    <a:pt x="52" y="205"/>
                  </a:cubicBezTo>
                  <a:cubicBezTo>
                    <a:pt x="52" y="210"/>
                    <a:pt x="52" y="210"/>
                    <a:pt x="52" y="210"/>
                  </a:cubicBezTo>
                  <a:cubicBezTo>
                    <a:pt x="52" y="212"/>
                    <a:pt x="52" y="212"/>
                    <a:pt x="52" y="212"/>
                  </a:cubicBezTo>
                  <a:cubicBezTo>
                    <a:pt x="54" y="215"/>
                    <a:pt x="54" y="215"/>
                    <a:pt x="54" y="215"/>
                  </a:cubicBezTo>
                  <a:cubicBezTo>
                    <a:pt x="59" y="218"/>
                    <a:pt x="59" y="218"/>
                    <a:pt x="59" y="218"/>
                  </a:cubicBezTo>
                  <a:cubicBezTo>
                    <a:pt x="63" y="218"/>
                    <a:pt x="63" y="218"/>
                    <a:pt x="63" y="218"/>
                  </a:cubicBezTo>
                  <a:cubicBezTo>
                    <a:pt x="63" y="224"/>
                    <a:pt x="63" y="224"/>
                    <a:pt x="63" y="224"/>
                  </a:cubicBezTo>
                  <a:cubicBezTo>
                    <a:pt x="65" y="230"/>
                    <a:pt x="65" y="230"/>
                    <a:pt x="65" y="230"/>
                  </a:cubicBezTo>
                  <a:cubicBezTo>
                    <a:pt x="65" y="234"/>
                    <a:pt x="65" y="234"/>
                    <a:pt x="65" y="234"/>
                  </a:cubicBezTo>
                  <a:cubicBezTo>
                    <a:pt x="65" y="237"/>
                    <a:pt x="65" y="237"/>
                    <a:pt x="65" y="237"/>
                  </a:cubicBezTo>
                  <a:cubicBezTo>
                    <a:pt x="67" y="241"/>
                    <a:pt x="67" y="241"/>
                    <a:pt x="67" y="241"/>
                  </a:cubicBezTo>
                  <a:cubicBezTo>
                    <a:pt x="71" y="241"/>
                    <a:pt x="71" y="241"/>
                    <a:pt x="71" y="241"/>
                  </a:cubicBezTo>
                  <a:cubicBezTo>
                    <a:pt x="71" y="239"/>
                    <a:pt x="71" y="239"/>
                    <a:pt x="71" y="239"/>
                  </a:cubicBezTo>
                  <a:cubicBezTo>
                    <a:pt x="72" y="236"/>
                    <a:pt x="72" y="236"/>
                    <a:pt x="72" y="236"/>
                  </a:cubicBezTo>
                  <a:cubicBezTo>
                    <a:pt x="74" y="236"/>
                    <a:pt x="74" y="236"/>
                    <a:pt x="74" y="236"/>
                  </a:cubicBezTo>
                  <a:cubicBezTo>
                    <a:pt x="77" y="236"/>
                    <a:pt x="77" y="236"/>
                    <a:pt x="77" y="236"/>
                  </a:cubicBezTo>
                  <a:cubicBezTo>
                    <a:pt x="82" y="239"/>
                    <a:pt x="82" y="239"/>
                    <a:pt x="82" y="239"/>
                  </a:cubicBezTo>
                  <a:cubicBezTo>
                    <a:pt x="87" y="241"/>
                    <a:pt x="87" y="241"/>
                    <a:pt x="87" y="241"/>
                  </a:cubicBezTo>
                  <a:cubicBezTo>
                    <a:pt x="87" y="239"/>
                    <a:pt x="87" y="239"/>
                    <a:pt x="87" y="239"/>
                  </a:cubicBezTo>
                  <a:cubicBezTo>
                    <a:pt x="88" y="237"/>
                    <a:pt x="88" y="237"/>
                    <a:pt x="88" y="237"/>
                  </a:cubicBezTo>
                  <a:cubicBezTo>
                    <a:pt x="92" y="237"/>
                    <a:pt x="92" y="237"/>
                    <a:pt x="92" y="237"/>
                  </a:cubicBezTo>
                  <a:cubicBezTo>
                    <a:pt x="100" y="238"/>
                    <a:pt x="100" y="238"/>
                    <a:pt x="100" y="238"/>
                  </a:cubicBezTo>
                  <a:cubicBezTo>
                    <a:pt x="105" y="240"/>
                    <a:pt x="105" y="240"/>
                    <a:pt x="105" y="240"/>
                  </a:cubicBezTo>
                  <a:cubicBezTo>
                    <a:pt x="115" y="241"/>
                    <a:pt x="115" y="241"/>
                    <a:pt x="115" y="241"/>
                  </a:cubicBezTo>
                  <a:cubicBezTo>
                    <a:pt x="116" y="238"/>
                    <a:pt x="116" y="238"/>
                    <a:pt x="116" y="238"/>
                  </a:cubicBezTo>
                  <a:cubicBezTo>
                    <a:pt x="117" y="233"/>
                    <a:pt x="117" y="233"/>
                    <a:pt x="117" y="233"/>
                  </a:cubicBezTo>
                  <a:cubicBezTo>
                    <a:pt x="121" y="233"/>
                    <a:pt x="121" y="233"/>
                    <a:pt x="121" y="233"/>
                  </a:cubicBezTo>
                  <a:cubicBezTo>
                    <a:pt x="124" y="236"/>
                    <a:pt x="124" y="236"/>
                    <a:pt x="124" y="236"/>
                  </a:cubicBezTo>
                  <a:cubicBezTo>
                    <a:pt x="126" y="239"/>
                    <a:pt x="126" y="239"/>
                    <a:pt x="126" y="239"/>
                  </a:cubicBezTo>
                  <a:cubicBezTo>
                    <a:pt x="127" y="243"/>
                    <a:pt x="127" y="243"/>
                    <a:pt x="127" y="243"/>
                  </a:cubicBezTo>
                  <a:cubicBezTo>
                    <a:pt x="127" y="244"/>
                    <a:pt x="127" y="244"/>
                    <a:pt x="127" y="244"/>
                  </a:cubicBezTo>
                  <a:cubicBezTo>
                    <a:pt x="129" y="246"/>
                    <a:pt x="129" y="246"/>
                    <a:pt x="129" y="246"/>
                  </a:cubicBezTo>
                  <a:cubicBezTo>
                    <a:pt x="131" y="248"/>
                    <a:pt x="131" y="248"/>
                    <a:pt x="131" y="248"/>
                  </a:cubicBezTo>
                  <a:cubicBezTo>
                    <a:pt x="136" y="221"/>
                    <a:pt x="136" y="221"/>
                    <a:pt x="136" y="221"/>
                  </a:cubicBezTo>
                  <a:cubicBezTo>
                    <a:pt x="372" y="252"/>
                    <a:pt x="372" y="252"/>
                    <a:pt x="372" y="252"/>
                  </a:cubicBezTo>
                  <a:cubicBezTo>
                    <a:pt x="373" y="252"/>
                    <a:pt x="373" y="252"/>
                    <a:pt x="373" y="252"/>
                  </a:cubicBezTo>
                  <a:cubicBezTo>
                    <a:pt x="377" y="207"/>
                    <a:pt x="377" y="207"/>
                    <a:pt x="377" y="207"/>
                  </a:cubicBezTo>
                  <a:lnTo>
                    <a:pt x="391" y="6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0" name="Freeform 22"/>
            <p:cNvSpPr>
              <a:spLocks/>
            </p:cNvSpPr>
            <p:nvPr/>
          </p:nvSpPr>
          <p:spPr bwMode="auto">
            <a:xfrm>
              <a:off x="7897045" y="1787053"/>
              <a:ext cx="197314" cy="315365"/>
            </a:xfrm>
            <a:custGeom>
              <a:avLst/>
              <a:gdLst>
                <a:gd name="T0" fmla="*/ 34 w 117"/>
                <a:gd name="T1" fmla="*/ 182 h 187"/>
                <a:gd name="T2" fmla="*/ 34 w 117"/>
                <a:gd name="T3" fmla="*/ 176 h 187"/>
                <a:gd name="T4" fmla="*/ 37 w 117"/>
                <a:gd name="T5" fmla="*/ 171 h 187"/>
                <a:gd name="T6" fmla="*/ 40 w 117"/>
                <a:gd name="T7" fmla="*/ 166 h 187"/>
                <a:gd name="T8" fmla="*/ 44 w 117"/>
                <a:gd name="T9" fmla="*/ 161 h 187"/>
                <a:gd name="T10" fmla="*/ 40 w 117"/>
                <a:gd name="T11" fmla="*/ 159 h 187"/>
                <a:gd name="T12" fmla="*/ 42 w 117"/>
                <a:gd name="T13" fmla="*/ 155 h 187"/>
                <a:gd name="T14" fmla="*/ 45 w 117"/>
                <a:gd name="T15" fmla="*/ 155 h 187"/>
                <a:gd name="T16" fmla="*/ 48 w 117"/>
                <a:gd name="T17" fmla="*/ 150 h 187"/>
                <a:gd name="T18" fmla="*/ 52 w 117"/>
                <a:gd name="T19" fmla="*/ 153 h 187"/>
                <a:gd name="T20" fmla="*/ 51 w 117"/>
                <a:gd name="T21" fmla="*/ 149 h 187"/>
                <a:gd name="T22" fmla="*/ 56 w 117"/>
                <a:gd name="T23" fmla="*/ 148 h 187"/>
                <a:gd name="T24" fmla="*/ 59 w 117"/>
                <a:gd name="T25" fmla="*/ 139 h 187"/>
                <a:gd name="T26" fmla="*/ 67 w 117"/>
                <a:gd name="T27" fmla="*/ 141 h 187"/>
                <a:gd name="T28" fmla="*/ 68 w 117"/>
                <a:gd name="T29" fmla="*/ 132 h 187"/>
                <a:gd name="T30" fmla="*/ 68 w 117"/>
                <a:gd name="T31" fmla="*/ 123 h 187"/>
                <a:gd name="T32" fmla="*/ 69 w 117"/>
                <a:gd name="T33" fmla="*/ 116 h 187"/>
                <a:gd name="T34" fmla="*/ 79 w 117"/>
                <a:gd name="T35" fmla="*/ 122 h 187"/>
                <a:gd name="T36" fmla="*/ 81 w 117"/>
                <a:gd name="T37" fmla="*/ 115 h 187"/>
                <a:gd name="T38" fmla="*/ 84 w 117"/>
                <a:gd name="T39" fmla="*/ 122 h 187"/>
                <a:gd name="T40" fmla="*/ 88 w 117"/>
                <a:gd name="T41" fmla="*/ 116 h 187"/>
                <a:gd name="T42" fmla="*/ 87 w 117"/>
                <a:gd name="T43" fmla="*/ 111 h 187"/>
                <a:gd name="T44" fmla="*/ 95 w 117"/>
                <a:gd name="T45" fmla="*/ 115 h 187"/>
                <a:gd name="T46" fmla="*/ 97 w 117"/>
                <a:gd name="T47" fmla="*/ 111 h 187"/>
                <a:gd name="T48" fmla="*/ 103 w 117"/>
                <a:gd name="T49" fmla="*/ 105 h 187"/>
                <a:gd name="T50" fmla="*/ 106 w 117"/>
                <a:gd name="T51" fmla="*/ 101 h 187"/>
                <a:gd name="T52" fmla="*/ 114 w 117"/>
                <a:gd name="T53" fmla="*/ 97 h 187"/>
                <a:gd name="T54" fmla="*/ 116 w 117"/>
                <a:gd name="T55" fmla="*/ 88 h 187"/>
                <a:gd name="T56" fmla="*/ 112 w 117"/>
                <a:gd name="T57" fmla="*/ 86 h 187"/>
                <a:gd name="T58" fmla="*/ 112 w 117"/>
                <a:gd name="T59" fmla="*/ 82 h 187"/>
                <a:gd name="T60" fmla="*/ 104 w 117"/>
                <a:gd name="T61" fmla="*/ 77 h 187"/>
                <a:gd name="T62" fmla="*/ 101 w 117"/>
                <a:gd name="T63" fmla="*/ 64 h 187"/>
                <a:gd name="T64" fmla="*/ 95 w 117"/>
                <a:gd name="T65" fmla="*/ 63 h 187"/>
                <a:gd name="T66" fmla="*/ 84 w 117"/>
                <a:gd name="T67" fmla="*/ 56 h 187"/>
                <a:gd name="T68" fmla="*/ 77 w 117"/>
                <a:gd name="T69" fmla="*/ 31 h 187"/>
                <a:gd name="T70" fmla="*/ 71 w 117"/>
                <a:gd name="T71" fmla="*/ 11 h 187"/>
                <a:gd name="T72" fmla="*/ 53 w 117"/>
                <a:gd name="T73" fmla="*/ 3 h 187"/>
                <a:gd name="T74" fmla="*/ 42 w 117"/>
                <a:gd name="T75" fmla="*/ 11 h 187"/>
                <a:gd name="T76" fmla="*/ 30 w 117"/>
                <a:gd name="T77" fmla="*/ 5 h 187"/>
                <a:gd name="T78" fmla="*/ 22 w 117"/>
                <a:gd name="T79" fmla="*/ 22 h 187"/>
                <a:gd name="T80" fmla="*/ 13 w 117"/>
                <a:gd name="T81" fmla="*/ 54 h 187"/>
                <a:gd name="T82" fmla="*/ 15 w 117"/>
                <a:gd name="T83" fmla="*/ 71 h 187"/>
                <a:gd name="T84" fmla="*/ 12 w 117"/>
                <a:gd name="T85" fmla="*/ 82 h 187"/>
                <a:gd name="T86" fmla="*/ 7 w 117"/>
                <a:gd name="T87" fmla="*/ 95 h 187"/>
                <a:gd name="T88" fmla="*/ 0 w 117"/>
                <a:gd name="T89" fmla="*/ 10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187">
                  <a:moveTo>
                    <a:pt x="33" y="187"/>
                  </a:moveTo>
                  <a:lnTo>
                    <a:pt x="33" y="185"/>
                  </a:lnTo>
                  <a:lnTo>
                    <a:pt x="34" y="182"/>
                  </a:lnTo>
                  <a:lnTo>
                    <a:pt x="34" y="181"/>
                  </a:lnTo>
                  <a:lnTo>
                    <a:pt x="34" y="178"/>
                  </a:lnTo>
                  <a:lnTo>
                    <a:pt x="34" y="176"/>
                  </a:lnTo>
                  <a:lnTo>
                    <a:pt x="35" y="174"/>
                  </a:lnTo>
                  <a:lnTo>
                    <a:pt x="37" y="174"/>
                  </a:lnTo>
                  <a:lnTo>
                    <a:pt x="37" y="171"/>
                  </a:lnTo>
                  <a:lnTo>
                    <a:pt x="38" y="169"/>
                  </a:lnTo>
                  <a:lnTo>
                    <a:pt x="38" y="166"/>
                  </a:lnTo>
                  <a:lnTo>
                    <a:pt x="40" y="166"/>
                  </a:lnTo>
                  <a:lnTo>
                    <a:pt x="41" y="166"/>
                  </a:lnTo>
                  <a:lnTo>
                    <a:pt x="44" y="166"/>
                  </a:lnTo>
                  <a:lnTo>
                    <a:pt x="44" y="161"/>
                  </a:lnTo>
                  <a:lnTo>
                    <a:pt x="41" y="161"/>
                  </a:lnTo>
                  <a:lnTo>
                    <a:pt x="40" y="161"/>
                  </a:lnTo>
                  <a:lnTo>
                    <a:pt x="40" y="159"/>
                  </a:lnTo>
                  <a:lnTo>
                    <a:pt x="40" y="158"/>
                  </a:lnTo>
                  <a:lnTo>
                    <a:pt x="42" y="156"/>
                  </a:lnTo>
                  <a:lnTo>
                    <a:pt x="42" y="155"/>
                  </a:lnTo>
                  <a:lnTo>
                    <a:pt x="44" y="153"/>
                  </a:lnTo>
                  <a:lnTo>
                    <a:pt x="45" y="154"/>
                  </a:lnTo>
                  <a:lnTo>
                    <a:pt x="45" y="155"/>
                  </a:lnTo>
                  <a:lnTo>
                    <a:pt x="47" y="154"/>
                  </a:lnTo>
                  <a:lnTo>
                    <a:pt x="48" y="153"/>
                  </a:lnTo>
                  <a:lnTo>
                    <a:pt x="48" y="150"/>
                  </a:lnTo>
                  <a:lnTo>
                    <a:pt x="50" y="152"/>
                  </a:lnTo>
                  <a:lnTo>
                    <a:pt x="51" y="153"/>
                  </a:lnTo>
                  <a:lnTo>
                    <a:pt x="52" y="153"/>
                  </a:lnTo>
                  <a:lnTo>
                    <a:pt x="52" y="150"/>
                  </a:lnTo>
                  <a:lnTo>
                    <a:pt x="52" y="149"/>
                  </a:lnTo>
                  <a:lnTo>
                    <a:pt x="51" y="149"/>
                  </a:lnTo>
                  <a:lnTo>
                    <a:pt x="50" y="147"/>
                  </a:lnTo>
                  <a:lnTo>
                    <a:pt x="54" y="147"/>
                  </a:lnTo>
                  <a:lnTo>
                    <a:pt x="56" y="148"/>
                  </a:lnTo>
                  <a:lnTo>
                    <a:pt x="59" y="147"/>
                  </a:lnTo>
                  <a:lnTo>
                    <a:pt x="60" y="144"/>
                  </a:lnTo>
                  <a:lnTo>
                    <a:pt x="59" y="139"/>
                  </a:lnTo>
                  <a:lnTo>
                    <a:pt x="61" y="139"/>
                  </a:lnTo>
                  <a:lnTo>
                    <a:pt x="64" y="142"/>
                  </a:lnTo>
                  <a:lnTo>
                    <a:pt x="67" y="141"/>
                  </a:lnTo>
                  <a:lnTo>
                    <a:pt x="68" y="139"/>
                  </a:lnTo>
                  <a:lnTo>
                    <a:pt x="69" y="135"/>
                  </a:lnTo>
                  <a:lnTo>
                    <a:pt x="68" y="132"/>
                  </a:lnTo>
                  <a:lnTo>
                    <a:pt x="69" y="128"/>
                  </a:lnTo>
                  <a:lnTo>
                    <a:pt x="69" y="126"/>
                  </a:lnTo>
                  <a:lnTo>
                    <a:pt x="68" y="123"/>
                  </a:lnTo>
                  <a:lnTo>
                    <a:pt x="68" y="121"/>
                  </a:lnTo>
                  <a:lnTo>
                    <a:pt x="69" y="118"/>
                  </a:lnTo>
                  <a:lnTo>
                    <a:pt x="69" y="116"/>
                  </a:lnTo>
                  <a:lnTo>
                    <a:pt x="73" y="120"/>
                  </a:lnTo>
                  <a:lnTo>
                    <a:pt x="74" y="122"/>
                  </a:lnTo>
                  <a:lnTo>
                    <a:pt x="79" y="122"/>
                  </a:lnTo>
                  <a:lnTo>
                    <a:pt x="79" y="120"/>
                  </a:lnTo>
                  <a:lnTo>
                    <a:pt x="79" y="116"/>
                  </a:lnTo>
                  <a:lnTo>
                    <a:pt x="81" y="115"/>
                  </a:lnTo>
                  <a:lnTo>
                    <a:pt x="84" y="116"/>
                  </a:lnTo>
                  <a:lnTo>
                    <a:pt x="84" y="118"/>
                  </a:lnTo>
                  <a:lnTo>
                    <a:pt x="84" y="122"/>
                  </a:lnTo>
                  <a:lnTo>
                    <a:pt x="87" y="121"/>
                  </a:lnTo>
                  <a:lnTo>
                    <a:pt x="90" y="118"/>
                  </a:lnTo>
                  <a:lnTo>
                    <a:pt x="88" y="116"/>
                  </a:lnTo>
                  <a:lnTo>
                    <a:pt x="86" y="114"/>
                  </a:lnTo>
                  <a:lnTo>
                    <a:pt x="86" y="112"/>
                  </a:lnTo>
                  <a:lnTo>
                    <a:pt x="87" y="111"/>
                  </a:lnTo>
                  <a:lnTo>
                    <a:pt x="90" y="114"/>
                  </a:lnTo>
                  <a:lnTo>
                    <a:pt x="93" y="116"/>
                  </a:lnTo>
                  <a:lnTo>
                    <a:pt x="95" y="115"/>
                  </a:lnTo>
                  <a:lnTo>
                    <a:pt x="94" y="111"/>
                  </a:lnTo>
                  <a:lnTo>
                    <a:pt x="95" y="111"/>
                  </a:lnTo>
                  <a:lnTo>
                    <a:pt x="97" y="111"/>
                  </a:lnTo>
                  <a:lnTo>
                    <a:pt x="97" y="105"/>
                  </a:lnTo>
                  <a:lnTo>
                    <a:pt x="101" y="105"/>
                  </a:lnTo>
                  <a:lnTo>
                    <a:pt x="103" y="105"/>
                  </a:lnTo>
                  <a:lnTo>
                    <a:pt x="104" y="104"/>
                  </a:lnTo>
                  <a:lnTo>
                    <a:pt x="104" y="101"/>
                  </a:lnTo>
                  <a:lnTo>
                    <a:pt x="106" y="101"/>
                  </a:lnTo>
                  <a:lnTo>
                    <a:pt x="107" y="100"/>
                  </a:lnTo>
                  <a:lnTo>
                    <a:pt x="110" y="97"/>
                  </a:lnTo>
                  <a:lnTo>
                    <a:pt x="114" y="97"/>
                  </a:lnTo>
                  <a:lnTo>
                    <a:pt x="116" y="95"/>
                  </a:lnTo>
                  <a:lnTo>
                    <a:pt x="117" y="89"/>
                  </a:lnTo>
                  <a:lnTo>
                    <a:pt x="116" y="88"/>
                  </a:lnTo>
                  <a:lnTo>
                    <a:pt x="115" y="88"/>
                  </a:lnTo>
                  <a:lnTo>
                    <a:pt x="113" y="88"/>
                  </a:lnTo>
                  <a:lnTo>
                    <a:pt x="112" y="86"/>
                  </a:lnTo>
                  <a:lnTo>
                    <a:pt x="114" y="84"/>
                  </a:lnTo>
                  <a:lnTo>
                    <a:pt x="114" y="83"/>
                  </a:lnTo>
                  <a:lnTo>
                    <a:pt x="112" y="82"/>
                  </a:lnTo>
                  <a:lnTo>
                    <a:pt x="110" y="77"/>
                  </a:lnTo>
                  <a:lnTo>
                    <a:pt x="106" y="77"/>
                  </a:lnTo>
                  <a:lnTo>
                    <a:pt x="104" y="77"/>
                  </a:lnTo>
                  <a:lnTo>
                    <a:pt x="102" y="73"/>
                  </a:lnTo>
                  <a:lnTo>
                    <a:pt x="101" y="68"/>
                  </a:lnTo>
                  <a:lnTo>
                    <a:pt x="101" y="64"/>
                  </a:lnTo>
                  <a:lnTo>
                    <a:pt x="100" y="61"/>
                  </a:lnTo>
                  <a:lnTo>
                    <a:pt x="97" y="62"/>
                  </a:lnTo>
                  <a:lnTo>
                    <a:pt x="95" y="63"/>
                  </a:lnTo>
                  <a:lnTo>
                    <a:pt x="91" y="63"/>
                  </a:lnTo>
                  <a:lnTo>
                    <a:pt x="87" y="61"/>
                  </a:lnTo>
                  <a:lnTo>
                    <a:pt x="84" y="56"/>
                  </a:lnTo>
                  <a:lnTo>
                    <a:pt x="83" y="49"/>
                  </a:lnTo>
                  <a:lnTo>
                    <a:pt x="79" y="40"/>
                  </a:lnTo>
                  <a:lnTo>
                    <a:pt x="77" y="31"/>
                  </a:lnTo>
                  <a:lnTo>
                    <a:pt x="75" y="26"/>
                  </a:lnTo>
                  <a:lnTo>
                    <a:pt x="73" y="18"/>
                  </a:lnTo>
                  <a:lnTo>
                    <a:pt x="71" y="11"/>
                  </a:lnTo>
                  <a:lnTo>
                    <a:pt x="69" y="8"/>
                  </a:lnTo>
                  <a:lnTo>
                    <a:pt x="56" y="0"/>
                  </a:lnTo>
                  <a:lnTo>
                    <a:pt x="53" y="3"/>
                  </a:lnTo>
                  <a:lnTo>
                    <a:pt x="50" y="7"/>
                  </a:lnTo>
                  <a:lnTo>
                    <a:pt x="45" y="11"/>
                  </a:lnTo>
                  <a:lnTo>
                    <a:pt x="42" y="11"/>
                  </a:lnTo>
                  <a:lnTo>
                    <a:pt x="39" y="9"/>
                  </a:lnTo>
                  <a:lnTo>
                    <a:pt x="34" y="6"/>
                  </a:lnTo>
                  <a:lnTo>
                    <a:pt x="30" y="5"/>
                  </a:lnTo>
                  <a:lnTo>
                    <a:pt x="29" y="5"/>
                  </a:lnTo>
                  <a:lnTo>
                    <a:pt x="27" y="7"/>
                  </a:lnTo>
                  <a:lnTo>
                    <a:pt x="22" y="22"/>
                  </a:lnTo>
                  <a:lnTo>
                    <a:pt x="20" y="33"/>
                  </a:lnTo>
                  <a:lnTo>
                    <a:pt x="15" y="45"/>
                  </a:lnTo>
                  <a:lnTo>
                    <a:pt x="13" y="54"/>
                  </a:lnTo>
                  <a:lnTo>
                    <a:pt x="12" y="64"/>
                  </a:lnTo>
                  <a:lnTo>
                    <a:pt x="13" y="69"/>
                  </a:lnTo>
                  <a:lnTo>
                    <a:pt x="15" y="71"/>
                  </a:lnTo>
                  <a:lnTo>
                    <a:pt x="14" y="73"/>
                  </a:lnTo>
                  <a:lnTo>
                    <a:pt x="12" y="76"/>
                  </a:lnTo>
                  <a:lnTo>
                    <a:pt x="12" y="82"/>
                  </a:lnTo>
                  <a:lnTo>
                    <a:pt x="10" y="87"/>
                  </a:lnTo>
                  <a:lnTo>
                    <a:pt x="10" y="94"/>
                  </a:lnTo>
                  <a:lnTo>
                    <a:pt x="7" y="95"/>
                  </a:lnTo>
                  <a:lnTo>
                    <a:pt x="7" y="100"/>
                  </a:lnTo>
                  <a:lnTo>
                    <a:pt x="1" y="100"/>
                  </a:lnTo>
                  <a:lnTo>
                    <a:pt x="0" y="103"/>
                  </a:lnTo>
                  <a:lnTo>
                    <a:pt x="23" y="178"/>
                  </a:lnTo>
                  <a:lnTo>
                    <a:pt x="33" y="187"/>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1" name="Freeform 23"/>
            <p:cNvSpPr>
              <a:spLocks/>
            </p:cNvSpPr>
            <p:nvPr/>
          </p:nvSpPr>
          <p:spPr bwMode="auto">
            <a:xfrm>
              <a:off x="7517596" y="2002918"/>
              <a:ext cx="408119" cy="300187"/>
            </a:xfrm>
            <a:custGeom>
              <a:avLst/>
              <a:gdLst>
                <a:gd name="T0" fmla="*/ 10 w 242"/>
                <a:gd name="T1" fmla="*/ 136 h 178"/>
                <a:gd name="T2" fmla="*/ 16 w 242"/>
                <a:gd name="T3" fmla="*/ 129 h 178"/>
                <a:gd name="T4" fmla="*/ 22 w 242"/>
                <a:gd name="T5" fmla="*/ 124 h 178"/>
                <a:gd name="T6" fmla="*/ 22 w 242"/>
                <a:gd name="T7" fmla="*/ 119 h 178"/>
                <a:gd name="T8" fmla="*/ 14 w 242"/>
                <a:gd name="T9" fmla="*/ 102 h 178"/>
                <a:gd name="T10" fmla="*/ 31 w 242"/>
                <a:gd name="T11" fmla="*/ 96 h 178"/>
                <a:gd name="T12" fmla="*/ 47 w 242"/>
                <a:gd name="T13" fmla="*/ 96 h 178"/>
                <a:gd name="T14" fmla="*/ 56 w 242"/>
                <a:gd name="T15" fmla="*/ 96 h 178"/>
                <a:gd name="T16" fmla="*/ 67 w 242"/>
                <a:gd name="T17" fmla="*/ 93 h 178"/>
                <a:gd name="T18" fmla="*/ 83 w 242"/>
                <a:gd name="T19" fmla="*/ 83 h 178"/>
                <a:gd name="T20" fmla="*/ 93 w 242"/>
                <a:gd name="T21" fmla="*/ 77 h 178"/>
                <a:gd name="T22" fmla="*/ 93 w 242"/>
                <a:gd name="T23" fmla="*/ 71 h 178"/>
                <a:gd name="T24" fmla="*/ 93 w 242"/>
                <a:gd name="T25" fmla="*/ 63 h 178"/>
                <a:gd name="T26" fmla="*/ 89 w 242"/>
                <a:gd name="T27" fmla="*/ 61 h 178"/>
                <a:gd name="T28" fmla="*/ 85 w 242"/>
                <a:gd name="T29" fmla="*/ 55 h 178"/>
                <a:gd name="T30" fmla="*/ 98 w 242"/>
                <a:gd name="T31" fmla="*/ 44 h 178"/>
                <a:gd name="T32" fmla="*/ 102 w 242"/>
                <a:gd name="T33" fmla="*/ 33 h 178"/>
                <a:gd name="T34" fmla="*/ 116 w 242"/>
                <a:gd name="T35" fmla="*/ 15 h 178"/>
                <a:gd name="T36" fmla="*/ 130 w 242"/>
                <a:gd name="T37" fmla="*/ 8 h 178"/>
                <a:gd name="T38" fmla="*/ 147 w 242"/>
                <a:gd name="T39" fmla="*/ 2 h 178"/>
                <a:gd name="T40" fmla="*/ 163 w 242"/>
                <a:gd name="T41" fmla="*/ 5 h 178"/>
                <a:gd name="T42" fmla="*/ 165 w 242"/>
                <a:gd name="T43" fmla="*/ 16 h 178"/>
                <a:gd name="T44" fmla="*/ 171 w 242"/>
                <a:gd name="T45" fmla="*/ 24 h 178"/>
                <a:gd name="T46" fmla="*/ 171 w 242"/>
                <a:gd name="T47" fmla="*/ 34 h 178"/>
                <a:gd name="T48" fmla="*/ 174 w 242"/>
                <a:gd name="T49" fmla="*/ 48 h 178"/>
                <a:gd name="T50" fmla="*/ 181 w 242"/>
                <a:gd name="T51" fmla="*/ 59 h 178"/>
                <a:gd name="T52" fmla="*/ 184 w 242"/>
                <a:gd name="T53" fmla="*/ 79 h 178"/>
                <a:gd name="T54" fmla="*/ 188 w 242"/>
                <a:gd name="T55" fmla="*/ 89 h 178"/>
                <a:gd name="T56" fmla="*/ 188 w 242"/>
                <a:gd name="T57" fmla="*/ 120 h 178"/>
                <a:gd name="T58" fmla="*/ 192 w 242"/>
                <a:gd name="T59" fmla="*/ 146 h 178"/>
                <a:gd name="T60" fmla="*/ 192 w 242"/>
                <a:gd name="T61" fmla="*/ 158 h 178"/>
                <a:gd name="T62" fmla="*/ 186 w 242"/>
                <a:gd name="T63" fmla="*/ 171 h 178"/>
                <a:gd name="T64" fmla="*/ 198 w 242"/>
                <a:gd name="T65" fmla="*/ 166 h 178"/>
                <a:gd name="T66" fmla="*/ 206 w 242"/>
                <a:gd name="T67" fmla="*/ 160 h 178"/>
                <a:gd name="T68" fmla="*/ 217 w 242"/>
                <a:gd name="T69" fmla="*/ 158 h 178"/>
                <a:gd name="T70" fmla="*/ 225 w 242"/>
                <a:gd name="T71" fmla="*/ 153 h 178"/>
                <a:gd name="T72" fmla="*/ 225 w 242"/>
                <a:gd name="T73" fmla="*/ 157 h 178"/>
                <a:gd name="T74" fmla="*/ 233 w 242"/>
                <a:gd name="T75" fmla="*/ 151 h 178"/>
                <a:gd name="T76" fmla="*/ 240 w 242"/>
                <a:gd name="T77" fmla="*/ 149 h 178"/>
                <a:gd name="T78" fmla="*/ 233 w 242"/>
                <a:gd name="T79" fmla="*/ 157 h 178"/>
                <a:gd name="T80" fmla="*/ 219 w 242"/>
                <a:gd name="T81" fmla="*/ 166 h 178"/>
                <a:gd name="T82" fmla="*/ 206 w 242"/>
                <a:gd name="T83" fmla="*/ 173 h 178"/>
                <a:gd name="T84" fmla="*/ 189 w 242"/>
                <a:gd name="T85" fmla="*/ 178 h 178"/>
                <a:gd name="T86" fmla="*/ 182 w 242"/>
                <a:gd name="T87" fmla="*/ 171 h 178"/>
                <a:gd name="T88" fmla="*/ 180 w 242"/>
                <a:gd name="T89" fmla="*/ 165 h 178"/>
                <a:gd name="T90" fmla="*/ 155 w 242"/>
                <a:gd name="T91" fmla="*/ 158 h 178"/>
                <a:gd name="T92" fmla="*/ 154 w 242"/>
                <a:gd name="T93" fmla="*/ 151 h 178"/>
                <a:gd name="T94" fmla="*/ 148 w 242"/>
                <a:gd name="T95" fmla="*/ 150 h 178"/>
                <a:gd name="T96" fmla="*/ 140 w 242"/>
                <a:gd name="T97" fmla="*/ 138 h 178"/>
                <a:gd name="T98" fmla="*/ 2 w 242"/>
                <a:gd name="T99"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178">
                  <a:moveTo>
                    <a:pt x="0" y="146"/>
                  </a:moveTo>
                  <a:lnTo>
                    <a:pt x="10" y="136"/>
                  </a:lnTo>
                  <a:lnTo>
                    <a:pt x="12" y="133"/>
                  </a:lnTo>
                  <a:lnTo>
                    <a:pt x="16" y="129"/>
                  </a:lnTo>
                  <a:lnTo>
                    <a:pt x="18" y="127"/>
                  </a:lnTo>
                  <a:lnTo>
                    <a:pt x="22" y="124"/>
                  </a:lnTo>
                  <a:lnTo>
                    <a:pt x="22" y="121"/>
                  </a:lnTo>
                  <a:lnTo>
                    <a:pt x="22" y="119"/>
                  </a:lnTo>
                  <a:lnTo>
                    <a:pt x="17" y="109"/>
                  </a:lnTo>
                  <a:lnTo>
                    <a:pt x="14" y="102"/>
                  </a:lnTo>
                  <a:lnTo>
                    <a:pt x="18" y="99"/>
                  </a:lnTo>
                  <a:lnTo>
                    <a:pt x="31" y="96"/>
                  </a:lnTo>
                  <a:lnTo>
                    <a:pt x="38" y="96"/>
                  </a:lnTo>
                  <a:lnTo>
                    <a:pt x="47" y="96"/>
                  </a:lnTo>
                  <a:lnTo>
                    <a:pt x="53" y="96"/>
                  </a:lnTo>
                  <a:lnTo>
                    <a:pt x="56" y="96"/>
                  </a:lnTo>
                  <a:lnTo>
                    <a:pt x="63" y="93"/>
                  </a:lnTo>
                  <a:lnTo>
                    <a:pt x="67" y="93"/>
                  </a:lnTo>
                  <a:lnTo>
                    <a:pt x="77" y="90"/>
                  </a:lnTo>
                  <a:lnTo>
                    <a:pt x="83" y="83"/>
                  </a:lnTo>
                  <a:lnTo>
                    <a:pt x="89" y="80"/>
                  </a:lnTo>
                  <a:lnTo>
                    <a:pt x="93" y="77"/>
                  </a:lnTo>
                  <a:lnTo>
                    <a:pt x="93" y="75"/>
                  </a:lnTo>
                  <a:lnTo>
                    <a:pt x="93" y="71"/>
                  </a:lnTo>
                  <a:lnTo>
                    <a:pt x="89" y="66"/>
                  </a:lnTo>
                  <a:lnTo>
                    <a:pt x="93" y="63"/>
                  </a:lnTo>
                  <a:lnTo>
                    <a:pt x="94" y="59"/>
                  </a:lnTo>
                  <a:lnTo>
                    <a:pt x="89" y="61"/>
                  </a:lnTo>
                  <a:lnTo>
                    <a:pt x="87" y="59"/>
                  </a:lnTo>
                  <a:lnTo>
                    <a:pt x="85" y="55"/>
                  </a:lnTo>
                  <a:lnTo>
                    <a:pt x="90" y="51"/>
                  </a:lnTo>
                  <a:lnTo>
                    <a:pt x="98" y="44"/>
                  </a:lnTo>
                  <a:lnTo>
                    <a:pt x="101" y="38"/>
                  </a:lnTo>
                  <a:lnTo>
                    <a:pt x="102" y="33"/>
                  </a:lnTo>
                  <a:lnTo>
                    <a:pt x="110" y="23"/>
                  </a:lnTo>
                  <a:lnTo>
                    <a:pt x="116" y="15"/>
                  </a:lnTo>
                  <a:lnTo>
                    <a:pt x="123" y="10"/>
                  </a:lnTo>
                  <a:lnTo>
                    <a:pt x="130" y="8"/>
                  </a:lnTo>
                  <a:lnTo>
                    <a:pt x="141" y="5"/>
                  </a:lnTo>
                  <a:lnTo>
                    <a:pt x="147" y="2"/>
                  </a:lnTo>
                  <a:lnTo>
                    <a:pt x="163" y="0"/>
                  </a:lnTo>
                  <a:lnTo>
                    <a:pt x="163" y="5"/>
                  </a:lnTo>
                  <a:lnTo>
                    <a:pt x="163" y="11"/>
                  </a:lnTo>
                  <a:lnTo>
                    <a:pt x="165" y="16"/>
                  </a:lnTo>
                  <a:lnTo>
                    <a:pt x="168" y="23"/>
                  </a:lnTo>
                  <a:lnTo>
                    <a:pt x="171" y="24"/>
                  </a:lnTo>
                  <a:lnTo>
                    <a:pt x="174" y="32"/>
                  </a:lnTo>
                  <a:lnTo>
                    <a:pt x="171" y="34"/>
                  </a:lnTo>
                  <a:lnTo>
                    <a:pt x="170" y="41"/>
                  </a:lnTo>
                  <a:lnTo>
                    <a:pt x="174" y="48"/>
                  </a:lnTo>
                  <a:lnTo>
                    <a:pt x="177" y="56"/>
                  </a:lnTo>
                  <a:lnTo>
                    <a:pt x="181" y="59"/>
                  </a:lnTo>
                  <a:lnTo>
                    <a:pt x="182" y="70"/>
                  </a:lnTo>
                  <a:lnTo>
                    <a:pt x="184" y="79"/>
                  </a:lnTo>
                  <a:lnTo>
                    <a:pt x="188" y="88"/>
                  </a:lnTo>
                  <a:lnTo>
                    <a:pt x="188" y="89"/>
                  </a:lnTo>
                  <a:lnTo>
                    <a:pt x="188" y="102"/>
                  </a:lnTo>
                  <a:lnTo>
                    <a:pt x="188" y="120"/>
                  </a:lnTo>
                  <a:lnTo>
                    <a:pt x="192" y="139"/>
                  </a:lnTo>
                  <a:lnTo>
                    <a:pt x="192" y="146"/>
                  </a:lnTo>
                  <a:lnTo>
                    <a:pt x="196" y="152"/>
                  </a:lnTo>
                  <a:lnTo>
                    <a:pt x="192" y="158"/>
                  </a:lnTo>
                  <a:lnTo>
                    <a:pt x="193" y="161"/>
                  </a:lnTo>
                  <a:lnTo>
                    <a:pt x="186" y="171"/>
                  </a:lnTo>
                  <a:lnTo>
                    <a:pt x="193" y="168"/>
                  </a:lnTo>
                  <a:lnTo>
                    <a:pt x="198" y="166"/>
                  </a:lnTo>
                  <a:lnTo>
                    <a:pt x="204" y="162"/>
                  </a:lnTo>
                  <a:lnTo>
                    <a:pt x="206" y="160"/>
                  </a:lnTo>
                  <a:lnTo>
                    <a:pt x="212" y="159"/>
                  </a:lnTo>
                  <a:lnTo>
                    <a:pt x="217" y="158"/>
                  </a:lnTo>
                  <a:lnTo>
                    <a:pt x="219" y="156"/>
                  </a:lnTo>
                  <a:lnTo>
                    <a:pt x="225" y="153"/>
                  </a:lnTo>
                  <a:lnTo>
                    <a:pt x="230" y="147"/>
                  </a:lnTo>
                  <a:lnTo>
                    <a:pt x="225" y="157"/>
                  </a:lnTo>
                  <a:lnTo>
                    <a:pt x="230" y="155"/>
                  </a:lnTo>
                  <a:lnTo>
                    <a:pt x="233" y="151"/>
                  </a:lnTo>
                  <a:lnTo>
                    <a:pt x="236" y="150"/>
                  </a:lnTo>
                  <a:lnTo>
                    <a:pt x="240" y="149"/>
                  </a:lnTo>
                  <a:lnTo>
                    <a:pt x="242" y="149"/>
                  </a:lnTo>
                  <a:lnTo>
                    <a:pt x="233" y="157"/>
                  </a:lnTo>
                  <a:lnTo>
                    <a:pt x="225" y="163"/>
                  </a:lnTo>
                  <a:lnTo>
                    <a:pt x="219" y="166"/>
                  </a:lnTo>
                  <a:lnTo>
                    <a:pt x="214" y="171"/>
                  </a:lnTo>
                  <a:lnTo>
                    <a:pt x="206" y="173"/>
                  </a:lnTo>
                  <a:lnTo>
                    <a:pt x="197" y="176"/>
                  </a:lnTo>
                  <a:lnTo>
                    <a:pt x="189" y="178"/>
                  </a:lnTo>
                  <a:lnTo>
                    <a:pt x="184" y="175"/>
                  </a:lnTo>
                  <a:lnTo>
                    <a:pt x="182" y="171"/>
                  </a:lnTo>
                  <a:lnTo>
                    <a:pt x="182" y="167"/>
                  </a:lnTo>
                  <a:lnTo>
                    <a:pt x="180" y="165"/>
                  </a:lnTo>
                  <a:lnTo>
                    <a:pt x="167" y="161"/>
                  </a:lnTo>
                  <a:lnTo>
                    <a:pt x="155" y="158"/>
                  </a:lnTo>
                  <a:lnTo>
                    <a:pt x="157" y="153"/>
                  </a:lnTo>
                  <a:lnTo>
                    <a:pt x="154" y="151"/>
                  </a:lnTo>
                  <a:lnTo>
                    <a:pt x="151" y="151"/>
                  </a:lnTo>
                  <a:lnTo>
                    <a:pt x="148" y="150"/>
                  </a:lnTo>
                  <a:lnTo>
                    <a:pt x="144" y="143"/>
                  </a:lnTo>
                  <a:lnTo>
                    <a:pt x="140" y="138"/>
                  </a:lnTo>
                  <a:lnTo>
                    <a:pt x="132" y="133"/>
                  </a:lnTo>
                  <a:lnTo>
                    <a:pt x="2" y="156"/>
                  </a:lnTo>
                  <a:lnTo>
                    <a:pt x="0" y="146"/>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2" name="Freeform 24"/>
            <p:cNvSpPr>
              <a:spLocks/>
            </p:cNvSpPr>
            <p:nvPr/>
          </p:nvSpPr>
          <p:spPr bwMode="auto">
            <a:xfrm>
              <a:off x="7792486" y="1982680"/>
              <a:ext cx="94441" cy="170331"/>
            </a:xfrm>
            <a:custGeom>
              <a:avLst/>
              <a:gdLst>
                <a:gd name="T0" fmla="*/ 0 w 56"/>
                <a:gd name="T1" fmla="*/ 23 h 101"/>
                <a:gd name="T2" fmla="*/ 2 w 56"/>
                <a:gd name="T3" fmla="*/ 28 h 101"/>
                <a:gd name="T4" fmla="*/ 5 w 56"/>
                <a:gd name="T5" fmla="*/ 35 h 101"/>
                <a:gd name="T6" fmla="*/ 8 w 56"/>
                <a:gd name="T7" fmla="*/ 36 h 101"/>
                <a:gd name="T8" fmla="*/ 11 w 56"/>
                <a:gd name="T9" fmla="*/ 44 h 101"/>
                <a:gd name="T10" fmla="*/ 8 w 56"/>
                <a:gd name="T11" fmla="*/ 46 h 101"/>
                <a:gd name="T12" fmla="*/ 7 w 56"/>
                <a:gd name="T13" fmla="*/ 53 h 101"/>
                <a:gd name="T14" fmla="*/ 11 w 56"/>
                <a:gd name="T15" fmla="*/ 60 h 101"/>
                <a:gd name="T16" fmla="*/ 14 w 56"/>
                <a:gd name="T17" fmla="*/ 68 h 101"/>
                <a:gd name="T18" fmla="*/ 18 w 56"/>
                <a:gd name="T19" fmla="*/ 71 h 101"/>
                <a:gd name="T20" fmla="*/ 19 w 56"/>
                <a:gd name="T21" fmla="*/ 82 h 101"/>
                <a:gd name="T22" fmla="*/ 21 w 56"/>
                <a:gd name="T23" fmla="*/ 91 h 101"/>
                <a:gd name="T24" fmla="*/ 25 w 56"/>
                <a:gd name="T25" fmla="*/ 100 h 101"/>
                <a:gd name="T26" fmla="*/ 25 w 56"/>
                <a:gd name="T27" fmla="*/ 101 h 101"/>
                <a:gd name="T28" fmla="*/ 47 w 56"/>
                <a:gd name="T29" fmla="*/ 98 h 101"/>
                <a:gd name="T30" fmla="*/ 45 w 56"/>
                <a:gd name="T31" fmla="*/ 91 h 101"/>
                <a:gd name="T32" fmla="*/ 46 w 56"/>
                <a:gd name="T33" fmla="*/ 82 h 101"/>
                <a:gd name="T34" fmla="*/ 45 w 56"/>
                <a:gd name="T35" fmla="*/ 71 h 101"/>
                <a:gd name="T36" fmla="*/ 44 w 56"/>
                <a:gd name="T37" fmla="*/ 60 h 101"/>
                <a:gd name="T38" fmla="*/ 47 w 56"/>
                <a:gd name="T39" fmla="*/ 45 h 101"/>
                <a:gd name="T40" fmla="*/ 47 w 56"/>
                <a:gd name="T41" fmla="*/ 32 h 101"/>
                <a:gd name="T42" fmla="*/ 56 w 56"/>
                <a:gd name="T43" fmla="*/ 25 h 101"/>
                <a:gd name="T44" fmla="*/ 56 w 56"/>
                <a:gd name="T45" fmla="*/ 21 h 101"/>
                <a:gd name="T46" fmla="*/ 53 w 56"/>
                <a:gd name="T47" fmla="*/ 17 h 101"/>
                <a:gd name="T48" fmla="*/ 53 w 56"/>
                <a:gd name="T49" fmla="*/ 12 h 101"/>
                <a:gd name="T50" fmla="*/ 53 w 56"/>
                <a:gd name="T51" fmla="*/ 4 h 101"/>
                <a:gd name="T52" fmla="*/ 50 w 56"/>
                <a:gd name="T53" fmla="*/ 0 h 101"/>
                <a:gd name="T54" fmla="*/ 43 w 56"/>
                <a:gd name="T55" fmla="*/ 2 h 101"/>
                <a:gd name="T56" fmla="*/ 36 w 56"/>
                <a:gd name="T57" fmla="*/ 4 h 101"/>
                <a:gd name="T58" fmla="*/ 22 w 56"/>
                <a:gd name="T59" fmla="*/ 6 h 101"/>
                <a:gd name="T60" fmla="*/ 15 w 56"/>
                <a:gd name="T61" fmla="*/ 8 h 101"/>
                <a:gd name="T62" fmla="*/ 5 w 56"/>
                <a:gd name="T63" fmla="*/ 12 h 101"/>
                <a:gd name="T64" fmla="*/ 0 w 56"/>
                <a:gd name="T65" fmla="*/ 12 h 101"/>
                <a:gd name="T66" fmla="*/ 0 w 56"/>
                <a:gd name="T67" fmla="*/ 17 h 101"/>
                <a:gd name="T68" fmla="*/ 0 w 56"/>
                <a:gd name="T6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101">
                  <a:moveTo>
                    <a:pt x="0" y="23"/>
                  </a:moveTo>
                  <a:lnTo>
                    <a:pt x="2" y="28"/>
                  </a:lnTo>
                  <a:lnTo>
                    <a:pt x="5" y="35"/>
                  </a:lnTo>
                  <a:lnTo>
                    <a:pt x="8" y="36"/>
                  </a:lnTo>
                  <a:lnTo>
                    <a:pt x="11" y="44"/>
                  </a:lnTo>
                  <a:lnTo>
                    <a:pt x="8" y="46"/>
                  </a:lnTo>
                  <a:lnTo>
                    <a:pt x="7" y="53"/>
                  </a:lnTo>
                  <a:lnTo>
                    <a:pt x="11" y="60"/>
                  </a:lnTo>
                  <a:lnTo>
                    <a:pt x="14" y="68"/>
                  </a:lnTo>
                  <a:lnTo>
                    <a:pt x="18" y="71"/>
                  </a:lnTo>
                  <a:lnTo>
                    <a:pt x="19" y="82"/>
                  </a:lnTo>
                  <a:lnTo>
                    <a:pt x="21" y="91"/>
                  </a:lnTo>
                  <a:lnTo>
                    <a:pt x="25" y="100"/>
                  </a:lnTo>
                  <a:lnTo>
                    <a:pt x="25" y="101"/>
                  </a:lnTo>
                  <a:lnTo>
                    <a:pt x="47" y="98"/>
                  </a:lnTo>
                  <a:lnTo>
                    <a:pt x="45" y="91"/>
                  </a:lnTo>
                  <a:lnTo>
                    <a:pt x="46" y="82"/>
                  </a:lnTo>
                  <a:lnTo>
                    <a:pt x="45" y="71"/>
                  </a:lnTo>
                  <a:lnTo>
                    <a:pt x="44" y="60"/>
                  </a:lnTo>
                  <a:lnTo>
                    <a:pt x="47" y="45"/>
                  </a:lnTo>
                  <a:lnTo>
                    <a:pt x="47" y="32"/>
                  </a:lnTo>
                  <a:lnTo>
                    <a:pt x="56" y="25"/>
                  </a:lnTo>
                  <a:lnTo>
                    <a:pt x="56" y="21"/>
                  </a:lnTo>
                  <a:lnTo>
                    <a:pt x="53" y="17"/>
                  </a:lnTo>
                  <a:lnTo>
                    <a:pt x="53" y="12"/>
                  </a:lnTo>
                  <a:lnTo>
                    <a:pt x="53" y="4"/>
                  </a:lnTo>
                  <a:lnTo>
                    <a:pt x="50" y="0"/>
                  </a:lnTo>
                  <a:lnTo>
                    <a:pt x="43" y="2"/>
                  </a:lnTo>
                  <a:lnTo>
                    <a:pt x="36" y="4"/>
                  </a:lnTo>
                  <a:lnTo>
                    <a:pt x="22" y="6"/>
                  </a:lnTo>
                  <a:lnTo>
                    <a:pt x="15" y="8"/>
                  </a:lnTo>
                  <a:lnTo>
                    <a:pt x="5" y="12"/>
                  </a:lnTo>
                  <a:lnTo>
                    <a:pt x="0" y="12"/>
                  </a:lnTo>
                  <a:lnTo>
                    <a:pt x="0" y="17"/>
                  </a:lnTo>
                  <a:lnTo>
                    <a:pt x="0" y="23"/>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3" name="Freeform 25"/>
            <p:cNvSpPr>
              <a:spLocks/>
            </p:cNvSpPr>
            <p:nvPr/>
          </p:nvSpPr>
          <p:spPr bwMode="auto">
            <a:xfrm>
              <a:off x="7866689" y="1960756"/>
              <a:ext cx="84322" cy="187195"/>
            </a:xfrm>
            <a:custGeom>
              <a:avLst/>
              <a:gdLst>
                <a:gd name="T0" fmla="*/ 18 w 50"/>
                <a:gd name="T1" fmla="*/ 0 h 111"/>
                <a:gd name="T2" fmla="*/ 14 w 50"/>
                <a:gd name="T3" fmla="*/ 1 h 111"/>
                <a:gd name="T4" fmla="*/ 9 w 50"/>
                <a:gd name="T5" fmla="*/ 1 h 111"/>
                <a:gd name="T6" fmla="*/ 9 w 50"/>
                <a:gd name="T7" fmla="*/ 6 h 111"/>
                <a:gd name="T8" fmla="*/ 8 w 50"/>
                <a:gd name="T9" fmla="*/ 9 h 111"/>
                <a:gd name="T10" fmla="*/ 6 w 50"/>
                <a:gd name="T11" fmla="*/ 13 h 111"/>
                <a:gd name="T12" fmla="*/ 9 w 50"/>
                <a:gd name="T13" fmla="*/ 17 h 111"/>
                <a:gd name="T14" fmla="*/ 9 w 50"/>
                <a:gd name="T15" fmla="*/ 25 h 111"/>
                <a:gd name="T16" fmla="*/ 9 w 50"/>
                <a:gd name="T17" fmla="*/ 30 h 111"/>
                <a:gd name="T18" fmla="*/ 12 w 50"/>
                <a:gd name="T19" fmla="*/ 34 h 111"/>
                <a:gd name="T20" fmla="*/ 12 w 50"/>
                <a:gd name="T21" fmla="*/ 38 h 111"/>
                <a:gd name="T22" fmla="*/ 3 w 50"/>
                <a:gd name="T23" fmla="*/ 45 h 111"/>
                <a:gd name="T24" fmla="*/ 3 w 50"/>
                <a:gd name="T25" fmla="*/ 58 h 111"/>
                <a:gd name="T26" fmla="*/ 0 w 50"/>
                <a:gd name="T27" fmla="*/ 73 h 111"/>
                <a:gd name="T28" fmla="*/ 1 w 50"/>
                <a:gd name="T29" fmla="*/ 84 h 111"/>
                <a:gd name="T30" fmla="*/ 2 w 50"/>
                <a:gd name="T31" fmla="*/ 95 h 111"/>
                <a:gd name="T32" fmla="*/ 1 w 50"/>
                <a:gd name="T33" fmla="*/ 104 h 111"/>
                <a:gd name="T34" fmla="*/ 3 w 50"/>
                <a:gd name="T35" fmla="*/ 111 h 111"/>
                <a:gd name="T36" fmla="*/ 40 w 50"/>
                <a:gd name="T37" fmla="*/ 102 h 111"/>
                <a:gd name="T38" fmla="*/ 41 w 50"/>
                <a:gd name="T39" fmla="*/ 97 h 111"/>
                <a:gd name="T40" fmla="*/ 49 w 50"/>
                <a:gd name="T41" fmla="*/ 94 h 111"/>
                <a:gd name="T42" fmla="*/ 48 w 50"/>
                <a:gd name="T43" fmla="*/ 91 h 111"/>
                <a:gd name="T44" fmla="*/ 50 w 50"/>
                <a:gd name="T45" fmla="*/ 83 h 111"/>
                <a:gd name="T46" fmla="*/ 50 w 50"/>
                <a:gd name="T47" fmla="*/ 83 h 111"/>
                <a:gd name="T48" fmla="*/ 41 w 50"/>
                <a:gd name="T49" fmla="*/ 75 h 111"/>
                <a:gd name="T50" fmla="*/ 18 w 50"/>
                <a:gd name="T5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11">
                  <a:moveTo>
                    <a:pt x="18" y="0"/>
                  </a:moveTo>
                  <a:lnTo>
                    <a:pt x="14" y="1"/>
                  </a:lnTo>
                  <a:lnTo>
                    <a:pt x="9" y="1"/>
                  </a:lnTo>
                  <a:lnTo>
                    <a:pt x="9" y="6"/>
                  </a:lnTo>
                  <a:lnTo>
                    <a:pt x="8" y="9"/>
                  </a:lnTo>
                  <a:lnTo>
                    <a:pt x="6" y="13"/>
                  </a:lnTo>
                  <a:lnTo>
                    <a:pt x="9" y="17"/>
                  </a:lnTo>
                  <a:lnTo>
                    <a:pt x="9" y="25"/>
                  </a:lnTo>
                  <a:lnTo>
                    <a:pt x="9" y="30"/>
                  </a:lnTo>
                  <a:lnTo>
                    <a:pt x="12" y="34"/>
                  </a:lnTo>
                  <a:lnTo>
                    <a:pt x="12" y="38"/>
                  </a:lnTo>
                  <a:lnTo>
                    <a:pt x="3" y="45"/>
                  </a:lnTo>
                  <a:lnTo>
                    <a:pt x="3" y="58"/>
                  </a:lnTo>
                  <a:lnTo>
                    <a:pt x="0" y="73"/>
                  </a:lnTo>
                  <a:lnTo>
                    <a:pt x="1" y="84"/>
                  </a:lnTo>
                  <a:lnTo>
                    <a:pt x="2" y="95"/>
                  </a:lnTo>
                  <a:lnTo>
                    <a:pt x="1" y="104"/>
                  </a:lnTo>
                  <a:lnTo>
                    <a:pt x="3" y="111"/>
                  </a:lnTo>
                  <a:lnTo>
                    <a:pt x="40" y="102"/>
                  </a:lnTo>
                  <a:lnTo>
                    <a:pt x="41" y="97"/>
                  </a:lnTo>
                  <a:lnTo>
                    <a:pt x="49" y="94"/>
                  </a:lnTo>
                  <a:lnTo>
                    <a:pt x="48" y="91"/>
                  </a:lnTo>
                  <a:lnTo>
                    <a:pt x="50" y="83"/>
                  </a:lnTo>
                  <a:lnTo>
                    <a:pt x="50" y="83"/>
                  </a:lnTo>
                  <a:lnTo>
                    <a:pt x="41" y="75"/>
                  </a:lnTo>
                  <a:lnTo>
                    <a:pt x="18"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4" name="Freeform 26"/>
            <p:cNvSpPr>
              <a:spLocks/>
            </p:cNvSpPr>
            <p:nvPr/>
          </p:nvSpPr>
          <p:spPr bwMode="auto">
            <a:xfrm>
              <a:off x="7834648" y="2188426"/>
              <a:ext cx="94441" cy="86009"/>
            </a:xfrm>
            <a:custGeom>
              <a:avLst/>
              <a:gdLst>
                <a:gd name="T0" fmla="*/ 4 w 56"/>
                <a:gd name="T1" fmla="*/ 29 h 51"/>
                <a:gd name="T2" fmla="*/ 4 w 56"/>
                <a:gd name="T3" fmla="*/ 36 h 51"/>
                <a:gd name="T4" fmla="*/ 8 w 56"/>
                <a:gd name="T5" fmla="*/ 42 h 51"/>
                <a:gd name="T6" fmla="*/ 4 w 56"/>
                <a:gd name="T7" fmla="*/ 48 h 51"/>
                <a:gd name="T8" fmla="*/ 5 w 56"/>
                <a:gd name="T9" fmla="*/ 51 h 51"/>
                <a:gd name="T10" fmla="*/ 9 w 56"/>
                <a:gd name="T11" fmla="*/ 50 h 51"/>
                <a:gd name="T12" fmla="*/ 13 w 56"/>
                <a:gd name="T13" fmla="*/ 45 h 51"/>
                <a:gd name="T14" fmla="*/ 15 w 56"/>
                <a:gd name="T15" fmla="*/ 44 h 51"/>
                <a:gd name="T16" fmla="*/ 20 w 56"/>
                <a:gd name="T17" fmla="*/ 39 h 51"/>
                <a:gd name="T18" fmla="*/ 25 w 56"/>
                <a:gd name="T19" fmla="*/ 36 h 51"/>
                <a:gd name="T20" fmla="*/ 33 w 56"/>
                <a:gd name="T21" fmla="*/ 36 h 51"/>
                <a:gd name="T22" fmla="*/ 37 w 56"/>
                <a:gd name="T23" fmla="*/ 34 h 51"/>
                <a:gd name="T24" fmla="*/ 39 w 56"/>
                <a:gd name="T25" fmla="*/ 32 h 51"/>
                <a:gd name="T26" fmla="*/ 44 w 56"/>
                <a:gd name="T27" fmla="*/ 30 h 51"/>
                <a:gd name="T28" fmla="*/ 49 w 56"/>
                <a:gd name="T29" fmla="*/ 28 h 51"/>
                <a:gd name="T30" fmla="*/ 55 w 56"/>
                <a:gd name="T31" fmla="*/ 28 h 51"/>
                <a:gd name="T32" fmla="*/ 56 w 56"/>
                <a:gd name="T33" fmla="*/ 26 h 51"/>
                <a:gd name="T34" fmla="*/ 50 w 56"/>
                <a:gd name="T35" fmla="*/ 0 h 51"/>
                <a:gd name="T36" fmla="*/ 24 w 56"/>
                <a:gd name="T37" fmla="*/ 5 h 51"/>
                <a:gd name="T38" fmla="*/ 0 w 56"/>
                <a:gd name="T39" fmla="*/ 9 h 51"/>
                <a:gd name="T40" fmla="*/ 0 w 56"/>
                <a:gd name="T41" fmla="*/ 10 h 51"/>
                <a:gd name="T42" fmla="*/ 4 w 56"/>
                <a:gd name="T43"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1">
                  <a:moveTo>
                    <a:pt x="4" y="29"/>
                  </a:moveTo>
                  <a:lnTo>
                    <a:pt x="4" y="36"/>
                  </a:lnTo>
                  <a:lnTo>
                    <a:pt x="8" y="42"/>
                  </a:lnTo>
                  <a:lnTo>
                    <a:pt x="4" y="48"/>
                  </a:lnTo>
                  <a:lnTo>
                    <a:pt x="5" y="51"/>
                  </a:lnTo>
                  <a:lnTo>
                    <a:pt x="9" y="50"/>
                  </a:lnTo>
                  <a:lnTo>
                    <a:pt x="13" y="45"/>
                  </a:lnTo>
                  <a:lnTo>
                    <a:pt x="15" y="44"/>
                  </a:lnTo>
                  <a:lnTo>
                    <a:pt x="20" y="39"/>
                  </a:lnTo>
                  <a:lnTo>
                    <a:pt x="25" y="36"/>
                  </a:lnTo>
                  <a:lnTo>
                    <a:pt x="33" y="36"/>
                  </a:lnTo>
                  <a:lnTo>
                    <a:pt x="37" y="34"/>
                  </a:lnTo>
                  <a:lnTo>
                    <a:pt x="39" y="32"/>
                  </a:lnTo>
                  <a:lnTo>
                    <a:pt x="44" y="30"/>
                  </a:lnTo>
                  <a:lnTo>
                    <a:pt x="49" y="28"/>
                  </a:lnTo>
                  <a:lnTo>
                    <a:pt x="55" y="28"/>
                  </a:lnTo>
                  <a:lnTo>
                    <a:pt x="56" y="26"/>
                  </a:lnTo>
                  <a:lnTo>
                    <a:pt x="50" y="0"/>
                  </a:lnTo>
                  <a:lnTo>
                    <a:pt x="24" y="5"/>
                  </a:lnTo>
                  <a:lnTo>
                    <a:pt x="0" y="9"/>
                  </a:lnTo>
                  <a:lnTo>
                    <a:pt x="0" y="10"/>
                  </a:lnTo>
                  <a:lnTo>
                    <a:pt x="4" y="29"/>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5" name="Freeform 27"/>
            <p:cNvSpPr>
              <a:spLocks/>
            </p:cNvSpPr>
            <p:nvPr/>
          </p:nvSpPr>
          <p:spPr bwMode="auto">
            <a:xfrm>
              <a:off x="7918970" y="2179993"/>
              <a:ext cx="40475" cy="52280"/>
            </a:xfrm>
            <a:custGeom>
              <a:avLst/>
              <a:gdLst>
                <a:gd name="T0" fmla="*/ 23 w 24"/>
                <a:gd name="T1" fmla="*/ 15 h 31"/>
                <a:gd name="T2" fmla="*/ 21 w 24"/>
                <a:gd name="T3" fmla="*/ 13 h 31"/>
                <a:gd name="T4" fmla="*/ 21 w 24"/>
                <a:gd name="T5" fmla="*/ 12 h 31"/>
                <a:gd name="T6" fmla="*/ 18 w 24"/>
                <a:gd name="T7" fmla="*/ 11 h 31"/>
                <a:gd name="T8" fmla="*/ 16 w 24"/>
                <a:gd name="T9" fmla="*/ 10 h 31"/>
                <a:gd name="T10" fmla="*/ 16 w 24"/>
                <a:gd name="T11" fmla="*/ 7 h 31"/>
                <a:gd name="T12" fmla="*/ 13 w 24"/>
                <a:gd name="T13" fmla="*/ 5 h 31"/>
                <a:gd name="T14" fmla="*/ 10 w 24"/>
                <a:gd name="T15" fmla="*/ 0 h 31"/>
                <a:gd name="T16" fmla="*/ 0 w 24"/>
                <a:gd name="T17" fmla="*/ 5 h 31"/>
                <a:gd name="T18" fmla="*/ 6 w 24"/>
                <a:gd name="T19" fmla="*/ 31 h 31"/>
                <a:gd name="T20" fmla="*/ 8 w 24"/>
                <a:gd name="T21" fmla="*/ 29 h 31"/>
                <a:gd name="T22" fmla="*/ 10 w 24"/>
                <a:gd name="T23" fmla="*/ 28 h 31"/>
                <a:gd name="T24" fmla="*/ 14 w 24"/>
                <a:gd name="T25" fmla="*/ 26 h 31"/>
                <a:gd name="T26" fmla="*/ 14 w 24"/>
                <a:gd name="T27" fmla="*/ 23 h 31"/>
                <a:gd name="T28" fmla="*/ 14 w 24"/>
                <a:gd name="T29" fmla="*/ 22 h 31"/>
                <a:gd name="T30" fmla="*/ 14 w 24"/>
                <a:gd name="T31" fmla="*/ 20 h 31"/>
                <a:gd name="T32" fmla="*/ 14 w 24"/>
                <a:gd name="T33" fmla="*/ 17 h 31"/>
                <a:gd name="T34" fmla="*/ 14 w 24"/>
                <a:gd name="T35" fmla="*/ 15 h 31"/>
                <a:gd name="T36" fmla="*/ 14 w 24"/>
                <a:gd name="T37" fmla="*/ 14 h 31"/>
                <a:gd name="T38" fmla="*/ 15 w 24"/>
                <a:gd name="T39" fmla="*/ 13 h 31"/>
                <a:gd name="T40" fmla="*/ 16 w 24"/>
                <a:gd name="T41" fmla="*/ 13 h 31"/>
                <a:gd name="T42" fmla="*/ 19 w 24"/>
                <a:gd name="T43" fmla="*/ 14 h 31"/>
                <a:gd name="T44" fmla="*/ 19 w 24"/>
                <a:gd name="T45" fmla="*/ 16 h 31"/>
                <a:gd name="T46" fmla="*/ 21 w 24"/>
                <a:gd name="T47" fmla="*/ 20 h 31"/>
                <a:gd name="T48" fmla="*/ 21 w 24"/>
                <a:gd name="T49" fmla="*/ 21 h 31"/>
                <a:gd name="T50" fmla="*/ 22 w 24"/>
                <a:gd name="T51" fmla="*/ 22 h 31"/>
                <a:gd name="T52" fmla="*/ 24 w 24"/>
                <a:gd name="T53" fmla="*/ 21 h 31"/>
                <a:gd name="T54" fmla="*/ 24 w 24"/>
                <a:gd name="T55" fmla="*/ 20 h 31"/>
                <a:gd name="T56" fmla="*/ 24 w 24"/>
                <a:gd name="T57" fmla="*/ 19 h 31"/>
                <a:gd name="T58" fmla="*/ 23 w 24"/>
                <a:gd name="T5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31">
                  <a:moveTo>
                    <a:pt x="23" y="15"/>
                  </a:moveTo>
                  <a:lnTo>
                    <a:pt x="21" y="13"/>
                  </a:lnTo>
                  <a:lnTo>
                    <a:pt x="21" y="12"/>
                  </a:lnTo>
                  <a:lnTo>
                    <a:pt x="18" y="11"/>
                  </a:lnTo>
                  <a:lnTo>
                    <a:pt x="16" y="10"/>
                  </a:lnTo>
                  <a:lnTo>
                    <a:pt x="16" y="7"/>
                  </a:lnTo>
                  <a:lnTo>
                    <a:pt x="13" y="5"/>
                  </a:lnTo>
                  <a:lnTo>
                    <a:pt x="10" y="0"/>
                  </a:lnTo>
                  <a:lnTo>
                    <a:pt x="0" y="5"/>
                  </a:lnTo>
                  <a:lnTo>
                    <a:pt x="6" y="31"/>
                  </a:lnTo>
                  <a:lnTo>
                    <a:pt x="8" y="29"/>
                  </a:lnTo>
                  <a:lnTo>
                    <a:pt x="10" y="28"/>
                  </a:lnTo>
                  <a:lnTo>
                    <a:pt x="14" y="26"/>
                  </a:lnTo>
                  <a:lnTo>
                    <a:pt x="14" y="23"/>
                  </a:lnTo>
                  <a:lnTo>
                    <a:pt x="14" y="22"/>
                  </a:lnTo>
                  <a:lnTo>
                    <a:pt x="14" y="20"/>
                  </a:lnTo>
                  <a:lnTo>
                    <a:pt x="14" y="17"/>
                  </a:lnTo>
                  <a:lnTo>
                    <a:pt x="14" y="15"/>
                  </a:lnTo>
                  <a:lnTo>
                    <a:pt x="14" y="14"/>
                  </a:lnTo>
                  <a:lnTo>
                    <a:pt x="15" y="13"/>
                  </a:lnTo>
                  <a:lnTo>
                    <a:pt x="16" y="13"/>
                  </a:lnTo>
                  <a:lnTo>
                    <a:pt x="19" y="14"/>
                  </a:lnTo>
                  <a:lnTo>
                    <a:pt x="19" y="16"/>
                  </a:lnTo>
                  <a:lnTo>
                    <a:pt x="21" y="20"/>
                  </a:lnTo>
                  <a:lnTo>
                    <a:pt x="21" y="21"/>
                  </a:lnTo>
                  <a:lnTo>
                    <a:pt x="22" y="22"/>
                  </a:lnTo>
                  <a:lnTo>
                    <a:pt x="24" y="21"/>
                  </a:lnTo>
                  <a:lnTo>
                    <a:pt x="24" y="20"/>
                  </a:lnTo>
                  <a:lnTo>
                    <a:pt x="24" y="19"/>
                  </a:lnTo>
                  <a:lnTo>
                    <a:pt x="23" y="15"/>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6" name="Freeform 28"/>
            <p:cNvSpPr>
              <a:spLocks/>
            </p:cNvSpPr>
            <p:nvPr/>
          </p:nvSpPr>
          <p:spPr bwMode="auto">
            <a:xfrm>
              <a:off x="7834648" y="2119281"/>
              <a:ext cx="183822" cy="92755"/>
            </a:xfrm>
            <a:custGeom>
              <a:avLst/>
              <a:gdLst>
                <a:gd name="T0" fmla="*/ 105 w 109"/>
                <a:gd name="T1" fmla="*/ 32 h 55"/>
                <a:gd name="T2" fmla="*/ 101 w 109"/>
                <a:gd name="T3" fmla="*/ 29 h 55"/>
                <a:gd name="T4" fmla="*/ 97 w 109"/>
                <a:gd name="T5" fmla="*/ 25 h 55"/>
                <a:gd name="T6" fmla="*/ 97 w 109"/>
                <a:gd name="T7" fmla="*/ 29 h 55"/>
                <a:gd name="T8" fmla="*/ 102 w 109"/>
                <a:gd name="T9" fmla="*/ 35 h 55"/>
                <a:gd name="T10" fmla="*/ 95 w 109"/>
                <a:gd name="T11" fmla="*/ 36 h 55"/>
                <a:gd name="T12" fmla="*/ 88 w 109"/>
                <a:gd name="T13" fmla="*/ 37 h 55"/>
                <a:gd name="T14" fmla="*/ 85 w 109"/>
                <a:gd name="T15" fmla="*/ 35 h 55"/>
                <a:gd name="T16" fmla="*/ 81 w 109"/>
                <a:gd name="T17" fmla="*/ 32 h 55"/>
                <a:gd name="T18" fmla="*/ 81 w 109"/>
                <a:gd name="T19" fmla="*/ 27 h 55"/>
                <a:gd name="T20" fmla="*/ 73 w 109"/>
                <a:gd name="T21" fmla="*/ 22 h 55"/>
                <a:gd name="T22" fmla="*/ 69 w 109"/>
                <a:gd name="T23" fmla="*/ 22 h 55"/>
                <a:gd name="T24" fmla="*/ 68 w 109"/>
                <a:gd name="T25" fmla="*/ 16 h 55"/>
                <a:gd name="T26" fmla="*/ 71 w 109"/>
                <a:gd name="T27" fmla="*/ 13 h 55"/>
                <a:gd name="T28" fmla="*/ 77 w 109"/>
                <a:gd name="T29" fmla="*/ 9 h 55"/>
                <a:gd name="T30" fmla="*/ 76 w 109"/>
                <a:gd name="T31" fmla="*/ 6 h 55"/>
                <a:gd name="T32" fmla="*/ 71 w 109"/>
                <a:gd name="T33" fmla="*/ 6 h 55"/>
                <a:gd name="T34" fmla="*/ 68 w 109"/>
                <a:gd name="T35" fmla="*/ 0 h 55"/>
                <a:gd name="T36" fmla="*/ 59 w 109"/>
                <a:gd name="T37" fmla="*/ 8 h 55"/>
                <a:gd name="T38" fmla="*/ 0 w 109"/>
                <a:gd name="T39" fmla="*/ 20 h 55"/>
                <a:gd name="T40" fmla="*/ 0 w 109"/>
                <a:gd name="T41" fmla="*/ 50 h 55"/>
                <a:gd name="T42" fmla="*/ 50 w 109"/>
                <a:gd name="T43" fmla="*/ 41 h 55"/>
                <a:gd name="T44" fmla="*/ 63 w 109"/>
                <a:gd name="T45" fmla="*/ 41 h 55"/>
                <a:gd name="T46" fmla="*/ 66 w 109"/>
                <a:gd name="T47" fmla="*/ 46 h 55"/>
                <a:gd name="T48" fmla="*/ 71 w 109"/>
                <a:gd name="T49" fmla="*/ 48 h 55"/>
                <a:gd name="T50" fmla="*/ 73 w 109"/>
                <a:gd name="T51" fmla="*/ 51 h 55"/>
                <a:gd name="T52" fmla="*/ 74 w 109"/>
                <a:gd name="T53" fmla="*/ 55 h 55"/>
                <a:gd name="T54" fmla="*/ 77 w 109"/>
                <a:gd name="T55" fmla="*/ 55 h 55"/>
                <a:gd name="T56" fmla="*/ 79 w 109"/>
                <a:gd name="T57" fmla="*/ 49 h 55"/>
                <a:gd name="T58" fmla="*/ 82 w 109"/>
                <a:gd name="T59" fmla="*/ 45 h 55"/>
                <a:gd name="T60" fmla="*/ 86 w 109"/>
                <a:gd name="T61" fmla="*/ 46 h 55"/>
                <a:gd name="T62" fmla="*/ 87 w 109"/>
                <a:gd name="T63" fmla="*/ 51 h 55"/>
                <a:gd name="T64" fmla="*/ 92 w 109"/>
                <a:gd name="T65" fmla="*/ 47 h 55"/>
                <a:gd name="T66" fmla="*/ 94 w 109"/>
                <a:gd name="T67" fmla="*/ 45 h 55"/>
                <a:gd name="T68" fmla="*/ 101 w 109"/>
                <a:gd name="T69" fmla="*/ 43 h 55"/>
                <a:gd name="T70" fmla="*/ 106 w 109"/>
                <a:gd name="T71" fmla="*/ 40 h 55"/>
                <a:gd name="T72" fmla="*/ 109 w 109"/>
                <a:gd name="T73"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55">
                  <a:moveTo>
                    <a:pt x="107" y="35"/>
                  </a:moveTo>
                  <a:lnTo>
                    <a:pt x="105" y="32"/>
                  </a:lnTo>
                  <a:lnTo>
                    <a:pt x="104" y="31"/>
                  </a:lnTo>
                  <a:lnTo>
                    <a:pt x="101" y="29"/>
                  </a:lnTo>
                  <a:lnTo>
                    <a:pt x="98" y="27"/>
                  </a:lnTo>
                  <a:lnTo>
                    <a:pt x="97" y="25"/>
                  </a:lnTo>
                  <a:lnTo>
                    <a:pt x="96" y="27"/>
                  </a:lnTo>
                  <a:lnTo>
                    <a:pt x="97" y="29"/>
                  </a:lnTo>
                  <a:lnTo>
                    <a:pt x="100" y="32"/>
                  </a:lnTo>
                  <a:lnTo>
                    <a:pt x="102" y="35"/>
                  </a:lnTo>
                  <a:lnTo>
                    <a:pt x="99" y="36"/>
                  </a:lnTo>
                  <a:lnTo>
                    <a:pt x="95" y="36"/>
                  </a:lnTo>
                  <a:lnTo>
                    <a:pt x="89" y="39"/>
                  </a:lnTo>
                  <a:lnTo>
                    <a:pt x="88" y="37"/>
                  </a:lnTo>
                  <a:lnTo>
                    <a:pt x="87" y="36"/>
                  </a:lnTo>
                  <a:lnTo>
                    <a:pt x="85" y="35"/>
                  </a:lnTo>
                  <a:lnTo>
                    <a:pt x="82" y="33"/>
                  </a:lnTo>
                  <a:lnTo>
                    <a:pt x="81" y="32"/>
                  </a:lnTo>
                  <a:lnTo>
                    <a:pt x="82" y="30"/>
                  </a:lnTo>
                  <a:lnTo>
                    <a:pt x="81" y="27"/>
                  </a:lnTo>
                  <a:lnTo>
                    <a:pt x="77" y="24"/>
                  </a:lnTo>
                  <a:lnTo>
                    <a:pt x="73" y="22"/>
                  </a:lnTo>
                  <a:lnTo>
                    <a:pt x="71" y="22"/>
                  </a:lnTo>
                  <a:lnTo>
                    <a:pt x="69" y="22"/>
                  </a:lnTo>
                  <a:lnTo>
                    <a:pt x="68" y="20"/>
                  </a:lnTo>
                  <a:lnTo>
                    <a:pt x="68" y="16"/>
                  </a:lnTo>
                  <a:lnTo>
                    <a:pt x="70" y="14"/>
                  </a:lnTo>
                  <a:lnTo>
                    <a:pt x="71" y="13"/>
                  </a:lnTo>
                  <a:lnTo>
                    <a:pt x="73" y="11"/>
                  </a:lnTo>
                  <a:lnTo>
                    <a:pt x="77" y="9"/>
                  </a:lnTo>
                  <a:lnTo>
                    <a:pt x="77" y="8"/>
                  </a:lnTo>
                  <a:lnTo>
                    <a:pt x="76" y="6"/>
                  </a:lnTo>
                  <a:lnTo>
                    <a:pt x="73" y="6"/>
                  </a:lnTo>
                  <a:lnTo>
                    <a:pt x="71" y="6"/>
                  </a:lnTo>
                  <a:lnTo>
                    <a:pt x="70" y="3"/>
                  </a:lnTo>
                  <a:lnTo>
                    <a:pt x="68" y="0"/>
                  </a:lnTo>
                  <a:lnTo>
                    <a:pt x="60" y="3"/>
                  </a:lnTo>
                  <a:lnTo>
                    <a:pt x="59" y="8"/>
                  </a:lnTo>
                  <a:lnTo>
                    <a:pt x="22" y="17"/>
                  </a:lnTo>
                  <a:lnTo>
                    <a:pt x="0" y="20"/>
                  </a:lnTo>
                  <a:lnTo>
                    <a:pt x="0" y="33"/>
                  </a:lnTo>
                  <a:lnTo>
                    <a:pt x="0" y="50"/>
                  </a:lnTo>
                  <a:lnTo>
                    <a:pt x="24" y="46"/>
                  </a:lnTo>
                  <a:lnTo>
                    <a:pt x="50" y="41"/>
                  </a:lnTo>
                  <a:lnTo>
                    <a:pt x="60" y="36"/>
                  </a:lnTo>
                  <a:lnTo>
                    <a:pt x="63" y="41"/>
                  </a:lnTo>
                  <a:lnTo>
                    <a:pt x="66" y="43"/>
                  </a:lnTo>
                  <a:lnTo>
                    <a:pt x="66" y="46"/>
                  </a:lnTo>
                  <a:lnTo>
                    <a:pt x="68" y="47"/>
                  </a:lnTo>
                  <a:lnTo>
                    <a:pt x="71" y="48"/>
                  </a:lnTo>
                  <a:lnTo>
                    <a:pt x="71" y="49"/>
                  </a:lnTo>
                  <a:lnTo>
                    <a:pt x="73" y="51"/>
                  </a:lnTo>
                  <a:lnTo>
                    <a:pt x="74" y="55"/>
                  </a:lnTo>
                  <a:lnTo>
                    <a:pt x="74" y="55"/>
                  </a:lnTo>
                  <a:lnTo>
                    <a:pt x="76" y="55"/>
                  </a:lnTo>
                  <a:lnTo>
                    <a:pt x="77" y="55"/>
                  </a:lnTo>
                  <a:lnTo>
                    <a:pt x="79" y="53"/>
                  </a:lnTo>
                  <a:lnTo>
                    <a:pt x="79" y="49"/>
                  </a:lnTo>
                  <a:lnTo>
                    <a:pt x="82" y="47"/>
                  </a:lnTo>
                  <a:lnTo>
                    <a:pt x="82" y="45"/>
                  </a:lnTo>
                  <a:lnTo>
                    <a:pt x="85" y="43"/>
                  </a:lnTo>
                  <a:lnTo>
                    <a:pt x="86" y="46"/>
                  </a:lnTo>
                  <a:lnTo>
                    <a:pt x="87" y="49"/>
                  </a:lnTo>
                  <a:lnTo>
                    <a:pt x="87" y="51"/>
                  </a:lnTo>
                  <a:lnTo>
                    <a:pt x="90" y="49"/>
                  </a:lnTo>
                  <a:lnTo>
                    <a:pt x="92" y="47"/>
                  </a:lnTo>
                  <a:lnTo>
                    <a:pt x="92" y="45"/>
                  </a:lnTo>
                  <a:lnTo>
                    <a:pt x="94" y="45"/>
                  </a:lnTo>
                  <a:lnTo>
                    <a:pt x="97" y="43"/>
                  </a:lnTo>
                  <a:lnTo>
                    <a:pt x="101" y="43"/>
                  </a:lnTo>
                  <a:lnTo>
                    <a:pt x="103" y="41"/>
                  </a:lnTo>
                  <a:lnTo>
                    <a:pt x="106" y="40"/>
                  </a:lnTo>
                  <a:lnTo>
                    <a:pt x="108" y="38"/>
                  </a:lnTo>
                  <a:lnTo>
                    <a:pt x="109" y="36"/>
                  </a:lnTo>
                  <a:lnTo>
                    <a:pt x="107" y="35"/>
                  </a:lnTo>
                  <a:close/>
                </a:path>
              </a:pathLst>
            </a:custGeom>
            <a:ln>
              <a:headEnd/>
              <a:tailEn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7" name="Freeform 29"/>
            <p:cNvSpPr>
              <a:spLocks/>
            </p:cNvSpPr>
            <p:nvPr/>
          </p:nvSpPr>
          <p:spPr bwMode="auto">
            <a:xfrm>
              <a:off x="7976309" y="2205290"/>
              <a:ext cx="16864" cy="11806"/>
            </a:xfrm>
            <a:custGeom>
              <a:avLst/>
              <a:gdLst>
                <a:gd name="T0" fmla="*/ 3 w 12"/>
                <a:gd name="T1" fmla="*/ 9 h 9"/>
                <a:gd name="T2" fmla="*/ 7 w 12"/>
                <a:gd name="T3" fmla="*/ 9 h 9"/>
                <a:gd name="T4" fmla="*/ 10 w 12"/>
                <a:gd name="T5" fmla="*/ 6 h 9"/>
                <a:gd name="T6" fmla="*/ 12 w 12"/>
                <a:gd name="T7" fmla="*/ 4 h 9"/>
                <a:gd name="T8" fmla="*/ 8 w 12"/>
                <a:gd name="T9" fmla="*/ 2 h 9"/>
                <a:gd name="T10" fmla="*/ 4 w 12"/>
                <a:gd name="T11" fmla="*/ 1 h 9"/>
                <a:gd name="T12" fmla="*/ 0 w 12"/>
                <a:gd name="T13" fmla="*/ 7 h 9"/>
                <a:gd name="T14" fmla="*/ 3 w 1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3" y="9"/>
                  </a:moveTo>
                  <a:cubicBezTo>
                    <a:pt x="7" y="9"/>
                    <a:pt x="7" y="9"/>
                    <a:pt x="7" y="9"/>
                  </a:cubicBezTo>
                  <a:cubicBezTo>
                    <a:pt x="10" y="6"/>
                    <a:pt x="10" y="6"/>
                    <a:pt x="10" y="6"/>
                  </a:cubicBezTo>
                  <a:cubicBezTo>
                    <a:pt x="12" y="4"/>
                    <a:pt x="12" y="4"/>
                    <a:pt x="12" y="4"/>
                  </a:cubicBezTo>
                  <a:cubicBezTo>
                    <a:pt x="8" y="2"/>
                    <a:pt x="8" y="2"/>
                    <a:pt x="8" y="2"/>
                  </a:cubicBezTo>
                  <a:cubicBezTo>
                    <a:pt x="8" y="2"/>
                    <a:pt x="5" y="0"/>
                    <a:pt x="4" y="1"/>
                  </a:cubicBezTo>
                  <a:cubicBezTo>
                    <a:pt x="4" y="2"/>
                    <a:pt x="0" y="7"/>
                    <a:pt x="0" y="7"/>
                  </a:cubicBezTo>
                  <a:lnTo>
                    <a:pt x="3" y="9"/>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8" name="Freeform 30"/>
            <p:cNvSpPr>
              <a:spLocks/>
            </p:cNvSpPr>
            <p:nvPr/>
          </p:nvSpPr>
          <p:spPr bwMode="auto">
            <a:xfrm>
              <a:off x="7763817" y="2269376"/>
              <a:ext cx="70830" cy="158525"/>
            </a:xfrm>
            <a:custGeom>
              <a:avLst/>
              <a:gdLst>
                <a:gd name="T0" fmla="*/ 36 w 42"/>
                <a:gd name="T1" fmla="*/ 13 h 94"/>
                <a:gd name="T2" fmla="*/ 36 w 42"/>
                <a:gd name="T3" fmla="*/ 9 h 94"/>
                <a:gd name="T4" fmla="*/ 34 w 42"/>
                <a:gd name="T5" fmla="*/ 7 h 94"/>
                <a:gd name="T6" fmla="*/ 21 w 42"/>
                <a:gd name="T7" fmla="*/ 3 h 94"/>
                <a:gd name="T8" fmla="*/ 9 w 42"/>
                <a:gd name="T9" fmla="*/ 0 h 94"/>
                <a:gd name="T10" fmla="*/ 8 w 42"/>
                <a:gd name="T11" fmla="*/ 3 h 94"/>
                <a:gd name="T12" fmla="*/ 6 w 42"/>
                <a:gd name="T13" fmla="*/ 7 h 94"/>
                <a:gd name="T14" fmla="*/ 3 w 42"/>
                <a:gd name="T15" fmla="*/ 9 h 94"/>
                <a:gd name="T16" fmla="*/ 2 w 42"/>
                <a:gd name="T17" fmla="*/ 14 h 94"/>
                <a:gd name="T18" fmla="*/ 3 w 42"/>
                <a:gd name="T19" fmla="*/ 20 h 94"/>
                <a:gd name="T20" fmla="*/ 3 w 42"/>
                <a:gd name="T21" fmla="*/ 25 h 94"/>
                <a:gd name="T22" fmla="*/ 2 w 42"/>
                <a:gd name="T23" fmla="*/ 30 h 94"/>
                <a:gd name="T24" fmla="*/ 5 w 42"/>
                <a:gd name="T25" fmla="*/ 32 h 94"/>
                <a:gd name="T26" fmla="*/ 9 w 42"/>
                <a:gd name="T27" fmla="*/ 34 h 94"/>
                <a:gd name="T28" fmla="*/ 11 w 42"/>
                <a:gd name="T29" fmla="*/ 38 h 94"/>
                <a:gd name="T30" fmla="*/ 15 w 42"/>
                <a:gd name="T31" fmla="*/ 42 h 94"/>
                <a:gd name="T32" fmla="*/ 20 w 42"/>
                <a:gd name="T33" fmla="*/ 46 h 94"/>
                <a:gd name="T34" fmla="*/ 20 w 42"/>
                <a:gd name="T35" fmla="*/ 47 h 94"/>
                <a:gd name="T36" fmla="*/ 18 w 42"/>
                <a:gd name="T37" fmla="*/ 53 h 94"/>
                <a:gd name="T38" fmla="*/ 10 w 42"/>
                <a:gd name="T39" fmla="*/ 58 h 94"/>
                <a:gd name="T40" fmla="*/ 3 w 42"/>
                <a:gd name="T41" fmla="*/ 64 h 94"/>
                <a:gd name="T42" fmla="*/ 2 w 42"/>
                <a:gd name="T43" fmla="*/ 67 h 94"/>
                <a:gd name="T44" fmla="*/ 0 w 42"/>
                <a:gd name="T45" fmla="*/ 72 h 94"/>
                <a:gd name="T46" fmla="*/ 1 w 42"/>
                <a:gd name="T47" fmla="*/ 75 h 94"/>
                <a:gd name="T48" fmla="*/ 3 w 42"/>
                <a:gd name="T49" fmla="*/ 79 h 94"/>
                <a:gd name="T50" fmla="*/ 8 w 42"/>
                <a:gd name="T51" fmla="*/ 83 h 94"/>
                <a:gd name="T52" fmla="*/ 12 w 42"/>
                <a:gd name="T53" fmla="*/ 85 h 94"/>
                <a:gd name="T54" fmla="*/ 15 w 42"/>
                <a:gd name="T55" fmla="*/ 86 h 94"/>
                <a:gd name="T56" fmla="*/ 20 w 42"/>
                <a:gd name="T57" fmla="*/ 86 h 94"/>
                <a:gd name="T58" fmla="*/ 24 w 42"/>
                <a:gd name="T59" fmla="*/ 86 h 94"/>
                <a:gd name="T60" fmla="*/ 25 w 42"/>
                <a:gd name="T61" fmla="*/ 86 h 94"/>
                <a:gd name="T62" fmla="*/ 24 w 42"/>
                <a:gd name="T63" fmla="*/ 90 h 94"/>
                <a:gd name="T64" fmla="*/ 24 w 42"/>
                <a:gd name="T65" fmla="*/ 93 h 94"/>
                <a:gd name="T66" fmla="*/ 25 w 42"/>
                <a:gd name="T67" fmla="*/ 94 h 94"/>
                <a:gd name="T68" fmla="*/ 26 w 42"/>
                <a:gd name="T69" fmla="*/ 94 h 94"/>
                <a:gd name="T70" fmla="*/ 27 w 42"/>
                <a:gd name="T71" fmla="*/ 87 h 94"/>
                <a:gd name="T72" fmla="*/ 28 w 42"/>
                <a:gd name="T73" fmla="*/ 86 h 94"/>
                <a:gd name="T74" fmla="*/ 31 w 42"/>
                <a:gd name="T75" fmla="*/ 82 h 94"/>
                <a:gd name="T76" fmla="*/ 36 w 42"/>
                <a:gd name="T77" fmla="*/ 78 h 94"/>
                <a:gd name="T78" fmla="*/ 36 w 42"/>
                <a:gd name="T79" fmla="*/ 69 h 94"/>
                <a:gd name="T80" fmla="*/ 36 w 42"/>
                <a:gd name="T81" fmla="*/ 65 h 94"/>
                <a:gd name="T82" fmla="*/ 40 w 42"/>
                <a:gd name="T83" fmla="*/ 61 h 94"/>
                <a:gd name="T84" fmla="*/ 41 w 42"/>
                <a:gd name="T85" fmla="*/ 53 h 94"/>
                <a:gd name="T86" fmla="*/ 42 w 42"/>
                <a:gd name="T87" fmla="*/ 48 h 94"/>
                <a:gd name="T88" fmla="*/ 42 w 42"/>
                <a:gd name="T89" fmla="*/ 40 h 94"/>
                <a:gd name="T90" fmla="*/ 42 w 42"/>
                <a:gd name="T91" fmla="*/ 36 h 94"/>
                <a:gd name="T92" fmla="*/ 40 w 42"/>
                <a:gd name="T93" fmla="*/ 30 h 94"/>
                <a:gd name="T94" fmla="*/ 36 w 42"/>
                <a:gd name="T95" fmla="*/ 30 h 94"/>
                <a:gd name="T96" fmla="*/ 34 w 42"/>
                <a:gd name="T97" fmla="*/ 30 h 94"/>
                <a:gd name="T98" fmla="*/ 35 w 42"/>
                <a:gd name="T99" fmla="*/ 25 h 94"/>
                <a:gd name="T100" fmla="*/ 37 w 42"/>
                <a:gd name="T101" fmla="*/ 20 h 94"/>
                <a:gd name="T102" fmla="*/ 39 w 42"/>
                <a:gd name="T103" fmla="*/ 18 h 94"/>
                <a:gd name="T104" fmla="*/ 38 w 42"/>
                <a:gd name="T105" fmla="*/ 17 h 94"/>
                <a:gd name="T106" fmla="*/ 36 w 42"/>
                <a:gd name="T107"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94">
                  <a:moveTo>
                    <a:pt x="36" y="13"/>
                  </a:moveTo>
                  <a:lnTo>
                    <a:pt x="36" y="9"/>
                  </a:lnTo>
                  <a:lnTo>
                    <a:pt x="34" y="7"/>
                  </a:lnTo>
                  <a:lnTo>
                    <a:pt x="21" y="3"/>
                  </a:lnTo>
                  <a:lnTo>
                    <a:pt x="9" y="0"/>
                  </a:lnTo>
                  <a:lnTo>
                    <a:pt x="8" y="3"/>
                  </a:lnTo>
                  <a:lnTo>
                    <a:pt x="6" y="7"/>
                  </a:lnTo>
                  <a:lnTo>
                    <a:pt x="3" y="9"/>
                  </a:lnTo>
                  <a:lnTo>
                    <a:pt x="2" y="14"/>
                  </a:lnTo>
                  <a:lnTo>
                    <a:pt x="3" y="20"/>
                  </a:lnTo>
                  <a:lnTo>
                    <a:pt x="3" y="25"/>
                  </a:lnTo>
                  <a:lnTo>
                    <a:pt x="2" y="30"/>
                  </a:lnTo>
                  <a:lnTo>
                    <a:pt x="5" y="32"/>
                  </a:lnTo>
                  <a:lnTo>
                    <a:pt x="9" y="34"/>
                  </a:lnTo>
                  <a:lnTo>
                    <a:pt x="11" y="38"/>
                  </a:lnTo>
                  <a:lnTo>
                    <a:pt x="15" y="42"/>
                  </a:lnTo>
                  <a:lnTo>
                    <a:pt x="20" y="46"/>
                  </a:lnTo>
                  <a:lnTo>
                    <a:pt x="20" y="47"/>
                  </a:lnTo>
                  <a:lnTo>
                    <a:pt x="18" y="53"/>
                  </a:lnTo>
                  <a:lnTo>
                    <a:pt x="10" y="58"/>
                  </a:lnTo>
                  <a:lnTo>
                    <a:pt x="3" y="64"/>
                  </a:lnTo>
                  <a:lnTo>
                    <a:pt x="2" y="67"/>
                  </a:lnTo>
                  <a:lnTo>
                    <a:pt x="0" y="72"/>
                  </a:lnTo>
                  <a:lnTo>
                    <a:pt x="1" y="75"/>
                  </a:lnTo>
                  <a:lnTo>
                    <a:pt x="3" y="79"/>
                  </a:lnTo>
                  <a:lnTo>
                    <a:pt x="8" y="83"/>
                  </a:lnTo>
                  <a:lnTo>
                    <a:pt x="12" y="85"/>
                  </a:lnTo>
                  <a:lnTo>
                    <a:pt x="15" y="86"/>
                  </a:lnTo>
                  <a:lnTo>
                    <a:pt x="20" y="86"/>
                  </a:lnTo>
                  <a:lnTo>
                    <a:pt x="24" y="86"/>
                  </a:lnTo>
                  <a:lnTo>
                    <a:pt x="25" y="86"/>
                  </a:lnTo>
                  <a:lnTo>
                    <a:pt x="24" y="90"/>
                  </a:lnTo>
                  <a:lnTo>
                    <a:pt x="24" y="93"/>
                  </a:lnTo>
                  <a:lnTo>
                    <a:pt x="25" y="94"/>
                  </a:lnTo>
                  <a:lnTo>
                    <a:pt x="26" y="94"/>
                  </a:lnTo>
                  <a:lnTo>
                    <a:pt x="27" y="87"/>
                  </a:lnTo>
                  <a:lnTo>
                    <a:pt x="28" y="86"/>
                  </a:lnTo>
                  <a:lnTo>
                    <a:pt x="31" y="82"/>
                  </a:lnTo>
                  <a:lnTo>
                    <a:pt x="36" y="78"/>
                  </a:lnTo>
                  <a:lnTo>
                    <a:pt x="36" y="69"/>
                  </a:lnTo>
                  <a:lnTo>
                    <a:pt x="36" y="65"/>
                  </a:lnTo>
                  <a:lnTo>
                    <a:pt x="40" y="61"/>
                  </a:lnTo>
                  <a:lnTo>
                    <a:pt x="41" y="53"/>
                  </a:lnTo>
                  <a:lnTo>
                    <a:pt x="42" y="48"/>
                  </a:lnTo>
                  <a:lnTo>
                    <a:pt x="42" y="40"/>
                  </a:lnTo>
                  <a:lnTo>
                    <a:pt x="42" y="36"/>
                  </a:lnTo>
                  <a:lnTo>
                    <a:pt x="40" y="30"/>
                  </a:lnTo>
                  <a:lnTo>
                    <a:pt x="36" y="30"/>
                  </a:lnTo>
                  <a:lnTo>
                    <a:pt x="34" y="30"/>
                  </a:lnTo>
                  <a:lnTo>
                    <a:pt x="35" y="25"/>
                  </a:lnTo>
                  <a:lnTo>
                    <a:pt x="37" y="20"/>
                  </a:lnTo>
                  <a:lnTo>
                    <a:pt x="39" y="18"/>
                  </a:lnTo>
                  <a:lnTo>
                    <a:pt x="38" y="17"/>
                  </a:lnTo>
                  <a:lnTo>
                    <a:pt x="36" y="13"/>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29" name="Freeform 31"/>
            <p:cNvSpPr>
              <a:spLocks/>
            </p:cNvSpPr>
            <p:nvPr/>
          </p:nvSpPr>
          <p:spPr bwMode="auto">
            <a:xfrm>
              <a:off x="7750326" y="2378994"/>
              <a:ext cx="55652" cy="91068"/>
            </a:xfrm>
            <a:custGeom>
              <a:avLst/>
              <a:gdLst>
                <a:gd name="T0" fmla="*/ 9 w 33"/>
                <a:gd name="T1" fmla="*/ 10 h 54"/>
                <a:gd name="T2" fmla="*/ 8 w 33"/>
                <a:gd name="T3" fmla="*/ 7 h 54"/>
                <a:gd name="T4" fmla="*/ 10 w 33"/>
                <a:gd name="T5" fmla="*/ 2 h 54"/>
                <a:gd name="T6" fmla="*/ 11 w 33"/>
                <a:gd name="T7" fmla="*/ 1 h 54"/>
                <a:gd name="T8" fmla="*/ 9 w 33"/>
                <a:gd name="T9" fmla="*/ 0 h 54"/>
                <a:gd name="T10" fmla="*/ 6 w 33"/>
                <a:gd name="T11" fmla="*/ 0 h 54"/>
                <a:gd name="T12" fmla="*/ 5 w 33"/>
                <a:gd name="T13" fmla="*/ 0 h 54"/>
                <a:gd name="T14" fmla="*/ 2 w 33"/>
                <a:gd name="T15" fmla="*/ 2 h 54"/>
                <a:gd name="T16" fmla="*/ 0 w 33"/>
                <a:gd name="T17" fmla="*/ 5 h 54"/>
                <a:gd name="T18" fmla="*/ 12 w 33"/>
                <a:gd name="T19" fmla="*/ 54 h 54"/>
                <a:gd name="T20" fmla="*/ 33 w 33"/>
                <a:gd name="T21" fmla="*/ 51 h 54"/>
                <a:gd name="T22" fmla="*/ 32 w 33"/>
                <a:gd name="T23" fmla="*/ 43 h 54"/>
                <a:gd name="T24" fmla="*/ 29 w 33"/>
                <a:gd name="T25" fmla="*/ 40 h 54"/>
                <a:gd name="T26" fmla="*/ 28 w 33"/>
                <a:gd name="T27" fmla="*/ 38 h 54"/>
                <a:gd name="T28" fmla="*/ 26 w 33"/>
                <a:gd name="T29" fmla="*/ 37 h 54"/>
                <a:gd name="T30" fmla="*/ 23 w 33"/>
                <a:gd name="T31" fmla="*/ 34 h 54"/>
                <a:gd name="T32" fmla="*/ 20 w 33"/>
                <a:gd name="T33" fmla="*/ 32 h 54"/>
                <a:gd name="T34" fmla="*/ 18 w 33"/>
                <a:gd name="T35" fmla="*/ 28 h 54"/>
                <a:gd name="T36" fmla="*/ 16 w 33"/>
                <a:gd name="T37" fmla="*/ 24 h 54"/>
                <a:gd name="T38" fmla="*/ 14 w 33"/>
                <a:gd name="T39" fmla="*/ 20 h 54"/>
                <a:gd name="T40" fmla="*/ 16 w 33"/>
                <a:gd name="T41" fmla="*/ 17 h 54"/>
                <a:gd name="T42" fmla="*/ 11 w 33"/>
                <a:gd name="T43" fmla="*/ 14 h 54"/>
                <a:gd name="T44" fmla="*/ 9 w 33"/>
                <a:gd name="T45"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54">
                  <a:moveTo>
                    <a:pt x="9" y="10"/>
                  </a:moveTo>
                  <a:lnTo>
                    <a:pt x="8" y="7"/>
                  </a:lnTo>
                  <a:lnTo>
                    <a:pt x="10" y="2"/>
                  </a:lnTo>
                  <a:lnTo>
                    <a:pt x="11" y="1"/>
                  </a:lnTo>
                  <a:lnTo>
                    <a:pt x="9" y="0"/>
                  </a:lnTo>
                  <a:lnTo>
                    <a:pt x="6" y="0"/>
                  </a:lnTo>
                  <a:lnTo>
                    <a:pt x="5" y="0"/>
                  </a:lnTo>
                  <a:lnTo>
                    <a:pt x="2" y="2"/>
                  </a:lnTo>
                  <a:lnTo>
                    <a:pt x="0" y="5"/>
                  </a:lnTo>
                  <a:lnTo>
                    <a:pt x="12" y="54"/>
                  </a:lnTo>
                  <a:lnTo>
                    <a:pt x="33" y="51"/>
                  </a:lnTo>
                  <a:lnTo>
                    <a:pt x="32" y="43"/>
                  </a:lnTo>
                  <a:lnTo>
                    <a:pt x="29" y="40"/>
                  </a:lnTo>
                  <a:lnTo>
                    <a:pt x="28" y="38"/>
                  </a:lnTo>
                  <a:lnTo>
                    <a:pt x="26" y="37"/>
                  </a:lnTo>
                  <a:lnTo>
                    <a:pt x="23" y="34"/>
                  </a:lnTo>
                  <a:lnTo>
                    <a:pt x="20" y="32"/>
                  </a:lnTo>
                  <a:lnTo>
                    <a:pt x="18" y="28"/>
                  </a:lnTo>
                  <a:lnTo>
                    <a:pt x="16" y="24"/>
                  </a:lnTo>
                  <a:lnTo>
                    <a:pt x="14" y="20"/>
                  </a:lnTo>
                  <a:lnTo>
                    <a:pt x="16" y="17"/>
                  </a:lnTo>
                  <a:lnTo>
                    <a:pt x="11" y="14"/>
                  </a:lnTo>
                  <a:lnTo>
                    <a:pt x="9" y="1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0" name="Freeform 32"/>
            <p:cNvSpPr>
              <a:spLocks/>
            </p:cNvSpPr>
            <p:nvPr/>
          </p:nvSpPr>
          <p:spPr bwMode="auto">
            <a:xfrm>
              <a:off x="7480495" y="2227213"/>
              <a:ext cx="317051" cy="205746"/>
            </a:xfrm>
            <a:custGeom>
              <a:avLst/>
              <a:gdLst>
                <a:gd name="T0" fmla="*/ 165 w 188"/>
                <a:gd name="T1" fmla="*/ 90 h 122"/>
                <a:gd name="T2" fmla="*/ 166 w 188"/>
                <a:gd name="T3" fmla="*/ 90 h 122"/>
                <a:gd name="T4" fmla="*/ 169 w 188"/>
                <a:gd name="T5" fmla="*/ 90 h 122"/>
                <a:gd name="T6" fmla="*/ 171 w 188"/>
                <a:gd name="T7" fmla="*/ 91 h 122"/>
                <a:gd name="T8" fmla="*/ 171 w 188"/>
                <a:gd name="T9" fmla="*/ 89 h 122"/>
                <a:gd name="T10" fmla="*/ 178 w 188"/>
                <a:gd name="T11" fmla="*/ 83 h 122"/>
                <a:gd name="T12" fmla="*/ 186 w 188"/>
                <a:gd name="T13" fmla="*/ 78 h 122"/>
                <a:gd name="T14" fmla="*/ 188 w 188"/>
                <a:gd name="T15" fmla="*/ 72 h 122"/>
                <a:gd name="T16" fmla="*/ 188 w 188"/>
                <a:gd name="T17" fmla="*/ 71 h 122"/>
                <a:gd name="T18" fmla="*/ 183 w 188"/>
                <a:gd name="T19" fmla="*/ 67 h 122"/>
                <a:gd name="T20" fmla="*/ 179 w 188"/>
                <a:gd name="T21" fmla="*/ 63 h 122"/>
                <a:gd name="T22" fmla="*/ 177 w 188"/>
                <a:gd name="T23" fmla="*/ 59 h 122"/>
                <a:gd name="T24" fmla="*/ 173 w 188"/>
                <a:gd name="T25" fmla="*/ 57 h 122"/>
                <a:gd name="T26" fmla="*/ 170 w 188"/>
                <a:gd name="T27" fmla="*/ 55 h 122"/>
                <a:gd name="T28" fmla="*/ 171 w 188"/>
                <a:gd name="T29" fmla="*/ 50 h 122"/>
                <a:gd name="T30" fmla="*/ 171 w 188"/>
                <a:gd name="T31" fmla="*/ 45 h 122"/>
                <a:gd name="T32" fmla="*/ 170 w 188"/>
                <a:gd name="T33" fmla="*/ 39 h 122"/>
                <a:gd name="T34" fmla="*/ 171 w 188"/>
                <a:gd name="T35" fmla="*/ 34 h 122"/>
                <a:gd name="T36" fmla="*/ 174 w 188"/>
                <a:gd name="T37" fmla="*/ 32 h 122"/>
                <a:gd name="T38" fmla="*/ 176 w 188"/>
                <a:gd name="T39" fmla="*/ 28 h 122"/>
                <a:gd name="T40" fmla="*/ 177 w 188"/>
                <a:gd name="T41" fmla="*/ 25 h 122"/>
                <a:gd name="T42" fmla="*/ 179 w 188"/>
                <a:gd name="T43" fmla="*/ 20 h 122"/>
                <a:gd name="T44" fmla="*/ 176 w 188"/>
                <a:gd name="T45" fmla="*/ 18 h 122"/>
                <a:gd name="T46" fmla="*/ 173 w 188"/>
                <a:gd name="T47" fmla="*/ 18 h 122"/>
                <a:gd name="T48" fmla="*/ 170 w 188"/>
                <a:gd name="T49" fmla="*/ 17 h 122"/>
                <a:gd name="T50" fmla="*/ 166 w 188"/>
                <a:gd name="T51" fmla="*/ 10 h 122"/>
                <a:gd name="T52" fmla="*/ 162 w 188"/>
                <a:gd name="T53" fmla="*/ 5 h 122"/>
                <a:gd name="T54" fmla="*/ 154 w 188"/>
                <a:gd name="T55" fmla="*/ 0 h 122"/>
                <a:gd name="T56" fmla="*/ 24 w 188"/>
                <a:gd name="T57" fmla="*/ 23 h 122"/>
                <a:gd name="T58" fmla="*/ 22 w 188"/>
                <a:gd name="T59" fmla="*/ 13 h 122"/>
                <a:gd name="T60" fmla="*/ 16 w 188"/>
                <a:gd name="T61" fmla="*/ 17 h 122"/>
                <a:gd name="T62" fmla="*/ 11 w 188"/>
                <a:gd name="T63" fmla="*/ 21 h 122"/>
                <a:gd name="T64" fmla="*/ 6 w 188"/>
                <a:gd name="T65" fmla="*/ 24 h 122"/>
                <a:gd name="T66" fmla="*/ 0 w 188"/>
                <a:gd name="T67" fmla="*/ 28 h 122"/>
                <a:gd name="T68" fmla="*/ 16 w 188"/>
                <a:gd name="T69" fmla="*/ 122 h 122"/>
                <a:gd name="T70" fmla="*/ 160 w 188"/>
                <a:gd name="T71" fmla="*/ 95 h 122"/>
                <a:gd name="T72" fmla="*/ 162 w 188"/>
                <a:gd name="T73" fmla="*/ 92 h 122"/>
                <a:gd name="T74" fmla="*/ 165 w 188"/>
                <a:gd name="T75"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22">
                  <a:moveTo>
                    <a:pt x="165" y="90"/>
                  </a:moveTo>
                  <a:lnTo>
                    <a:pt x="166" y="90"/>
                  </a:lnTo>
                  <a:lnTo>
                    <a:pt x="169" y="90"/>
                  </a:lnTo>
                  <a:lnTo>
                    <a:pt x="171" y="91"/>
                  </a:lnTo>
                  <a:lnTo>
                    <a:pt x="171" y="89"/>
                  </a:lnTo>
                  <a:lnTo>
                    <a:pt x="178" y="83"/>
                  </a:lnTo>
                  <a:lnTo>
                    <a:pt x="186" y="78"/>
                  </a:lnTo>
                  <a:lnTo>
                    <a:pt x="188" y="72"/>
                  </a:lnTo>
                  <a:lnTo>
                    <a:pt x="188" y="71"/>
                  </a:lnTo>
                  <a:lnTo>
                    <a:pt x="183" y="67"/>
                  </a:lnTo>
                  <a:lnTo>
                    <a:pt x="179" y="63"/>
                  </a:lnTo>
                  <a:lnTo>
                    <a:pt x="177" y="59"/>
                  </a:lnTo>
                  <a:lnTo>
                    <a:pt x="173" y="57"/>
                  </a:lnTo>
                  <a:lnTo>
                    <a:pt x="170" y="55"/>
                  </a:lnTo>
                  <a:lnTo>
                    <a:pt x="171" y="50"/>
                  </a:lnTo>
                  <a:lnTo>
                    <a:pt x="171" y="45"/>
                  </a:lnTo>
                  <a:lnTo>
                    <a:pt x="170" y="39"/>
                  </a:lnTo>
                  <a:lnTo>
                    <a:pt x="171" y="34"/>
                  </a:lnTo>
                  <a:lnTo>
                    <a:pt x="174" y="32"/>
                  </a:lnTo>
                  <a:lnTo>
                    <a:pt x="176" y="28"/>
                  </a:lnTo>
                  <a:lnTo>
                    <a:pt x="177" y="25"/>
                  </a:lnTo>
                  <a:lnTo>
                    <a:pt x="179" y="20"/>
                  </a:lnTo>
                  <a:lnTo>
                    <a:pt x="176" y="18"/>
                  </a:lnTo>
                  <a:lnTo>
                    <a:pt x="173" y="18"/>
                  </a:lnTo>
                  <a:lnTo>
                    <a:pt x="170" y="17"/>
                  </a:lnTo>
                  <a:lnTo>
                    <a:pt x="166" y="10"/>
                  </a:lnTo>
                  <a:lnTo>
                    <a:pt x="162" y="5"/>
                  </a:lnTo>
                  <a:lnTo>
                    <a:pt x="154" y="0"/>
                  </a:lnTo>
                  <a:lnTo>
                    <a:pt x="24" y="23"/>
                  </a:lnTo>
                  <a:lnTo>
                    <a:pt x="22" y="13"/>
                  </a:lnTo>
                  <a:lnTo>
                    <a:pt x="16" y="17"/>
                  </a:lnTo>
                  <a:lnTo>
                    <a:pt x="11" y="21"/>
                  </a:lnTo>
                  <a:lnTo>
                    <a:pt x="6" y="24"/>
                  </a:lnTo>
                  <a:lnTo>
                    <a:pt x="0" y="28"/>
                  </a:lnTo>
                  <a:lnTo>
                    <a:pt x="16" y="122"/>
                  </a:lnTo>
                  <a:lnTo>
                    <a:pt x="160" y="95"/>
                  </a:lnTo>
                  <a:lnTo>
                    <a:pt x="162" y="92"/>
                  </a:lnTo>
                  <a:lnTo>
                    <a:pt x="165" y="9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1" name="Freeform 33"/>
            <p:cNvSpPr>
              <a:spLocks/>
            </p:cNvSpPr>
            <p:nvPr/>
          </p:nvSpPr>
          <p:spPr bwMode="auto">
            <a:xfrm>
              <a:off x="7183681" y="3051885"/>
              <a:ext cx="490754" cy="384509"/>
            </a:xfrm>
            <a:custGeom>
              <a:avLst/>
              <a:gdLst>
                <a:gd name="T0" fmla="*/ 200 w 291"/>
                <a:gd name="T1" fmla="*/ 0 h 228"/>
                <a:gd name="T2" fmla="*/ 211 w 291"/>
                <a:gd name="T3" fmla="*/ 10 h 228"/>
                <a:gd name="T4" fmla="*/ 223 w 291"/>
                <a:gd name="T5" fmla="*/ 30 h 228"/>
                <a:gd name="T6" fmla="*/ 241 w 291"/>
                <a:gd name="T7" fmla="*/ 62 h 228"/>
                <a:gd name="T8" fmla="*/ 259 w 291"/>
                <a:gd name="T9" fmla="*/ 84 h 228"/>
                <a:gd name="T10" fmla="*/ 256 w 291"/>
                <a:gd name="T11" fmla="*/ 86 h 228"/>
                <a:gd name="T12" fmla="*/ 268 w 291"/>
                <a:gd name="T13" fmla="*/ 116 h 228"/>
                <a:gd name="T14" fmla="*/ 286 w 291"/>
                <a:gd name="T15" fmla="*/ 144 h 228"/>
                <a:gd name="T16" fmla="*/ 291 w 291"/>
                <a:gd name="T17" fmla="*/ 176 h 228"/>
                <a:gd name="T18" fmla="*/ 288 w 291"/>
                <a:gd name="T19" fmla="*/ 196 h 228"/>
                <a:gd name="T20" fmla="*/ 287 w 291"/>
                <a:gd name="T21" fmla="*/ 211 h 228"/>
                <a:gd name="T22" fmla="*/ 280 w 291"/>
                <a:gd name="T23" fmla="*/ 227 h 228"/>
                <a:gd name="T24" fmla="*/ 281 w 291"/>
                <a:gd name="T25" fmla="*/ 222 h 228"/>
                <a:gd name="T26" fmla="*/ 274 w 291"/>
                <a:gd name="T27" fmla="*/ 221 h 228"/>
                <a:gd name="T28" fmla="*/ 264 w 291"/>
                <a:gd name="T29" fmla="*/ 222 h 228"/>
                <a:gd name="T30" fmla="*/ 255 w 291"/>
                <a:gd name="T31" fmla="*/ 222 h 228"/>
                <a:gd name="T32" fmla="*/ 255 w 291"/>
                <a:gd name="T33" fmla="*/ 217 h 228"/>
                <a:gd name="T34" fmla="*/ 263 w 291"/>
                <a:gd name="T35" fmla="*/ 216 h 228"/>
                <a:gd name="T36" fmla="*/ 253 w 291"/>
                <a:gd name="T37" fmla="*/ 212 h 228"/>
                <a:gd name="T38" fmla="*/ 245 w 291"/>
                <a:gd name="T39" fmla="*/ 200 h 228"/>
                <a:gd name="T40" fmla="*/ 233 w 291"/>
                <a:gd name="T41" fmla="*/ 193 h 228"/>
                <a:gd name="T42" fmla="*/ 223 w 291"/>
                <a:gd name="T43" fmla="*/ 177 h 228"/>
                <a:gd name="T44" fmla="*/ 216 w 291"/>
                <a:gd name="T45" fmla="*/ 169 h 228"/>
                <a:gd name="T46" fmla="*/ 215 w 291"/>
                <a:gd name="T47" fmla="*/ 161 h 228"/>
                <a:gd name="T48" fmla="*/ 209 w 291"/>
                <a:gd name="T49" fmla="*/ 158 h 228"/>
                <a:gd name="T50" fmla="*/ 205 w 291"/>
                <a:gd name="T51" fmla="*/ 161 h 228"/>
                <a:gd name="T52" fmla="*/ 194 w 291"/>
                <a:gd name="T53" fmla="*/ 147 h 228"/>
                <a:gd name="T54" fmla="*/ 192 w 291"/>
                <a:gd name="T55" fmla="*/ 140 h 228"/>
                <a:gd name="T56" fmla="*/ 194 w 291"/>
                <a:gd name="T57" fmla="*/ 130 h 228"/>
                <a:gd name="T58" fmla="*/ 194 w 291"/>
                <a:gd name="T59" fmla="*/ 121 h 228"/>
                <a:gd name="T60" fmla="*/ 191 w 291"/>
                <a:gd name="T61" fmla="*/ 122 h 228"/>
                <a:gd name="T62" fmla="*/ 187 w 291"/>
                <a:gd name="T63" fmla="*/ 119 h 228"/>
                <a:gd name="T64" fmla="*/ 189 w 291"/>
                <a:gd name="T65" fmla="*/ 127 h 228"/>
                <a:gd name="T66" fmla="*/ 186 w 291"/>
                <a:gd name="T67" fmla="*/ 129 h 228"/>
                <a:gd name="T68" fmla="*/ 180 w 291"/>
                <a:gd name="T69" fmla="*/ 120 h 228"/>
                <a:gd name="T70" fmla="*/ 182 w 291"/>
                <a:gd name="T71" fmla="*/ 106 h 228"/>
                <a:gd name="T72" fmla="*/ 182 w 291"/>
                <a:gd name="T73" fmla="*/ 86 h 228"/>
                <a:gd name="T74" fmla="*/ 174 w 291"/>
                <a:gd name="T75" fmla="*/ 72 h 228"/>
                <a:gd name="T76" fmla="*/ 163 w 291"/>
                <a:gd name="T77" fmla="*/ 67 h 228"/>
                <a:gd name="T78" fmla="*/ 152 w 291"/>
                <a:gd name="T79" fmla="*/ 60 h 228"/>
                <a:gd name="T80" fmla="*/ 143 w 291"/>
                <a:gd name="T81" fmla="*/ 48 h 228"/>
                <a:gd name="T82" fmla="*/ 130 w 291"/>
                <a:gd name="T83" fmla="*/ 39 h 228"/>
                <a:gd name="T84" fmla="*/ 117 w 291"/>
                <a:gd name="T85" fmla="*/ 39 h 228"/>
                <a:gd name="T86" fmla="*/ 116 w 291"/>
                <a:gd name="T87" fmla="*/ 47 h 228"/>
                <a:gd name="T88" fmla="*/ 107 w 291"/>
                <a:gd name="T89" fmla="*/ 49 h 228"/>
                <a:gd name="T90" fmla="*/ 83 w 291"/>
                <a:gd name="T91" fmla="*/ 59 h 228"/>
                <a:gd name="T92" fmla="*/ 77 w 291"/>
                <a:gd name="T93" fmla="*/ 49 h 228"/>
                <a:gd name="T94" fmla="*/ 77 w 291"/>
                <a:gd name="T95" fmla="*/ 43 h 228"/>
                <a:gd name="T96" fmla="*/ 72 w 291"/>
                <a:gd name="T97" fmla="*/ 39 h 228"/>
                <a:gd name="T98" fmla="*/ 72 w 291"/>
                <a:gd name="T99" fmla="*/ 35 h 228"/>
                <a:gd name="T100" fmla="*/ 69 w 291"/>
                <a:gd name="T101" fmla="*/ 38 h 228"/>
                <a:gd name="T102" fmla="*/ 64 w 291"/>
                <a:gd name="T103" fmla="*/ 39 h 228"/>
                <a:gd name="T104" fmla="*/ 65 w 291"/>
                <a:gd name="T105" fmla="*/ 43 h 228"/>
                <a:gd name="T106" fmla="*/ 53 w 291"/>
                <a:gd name="T107" fmla="*/ 37 h 228"/>
                <a:gd name="T108" fmla="*/ 39 w 291"/>
                <a:gd name="T109" fmla="*/ 33 h 228"/>
                <a:gd name="T110" fmla="*/ 19 w 291"/>
                <a:gd name="T111" fmla="*/ 35 h 228"/>
                <a:gd name="T112" fmla="*/ 7 w 291"/>
                <a:gd name="T113" fmla="*/ 32 h 228"/>
                <a:gd name="T114" fmla="*/ 0 w 291"/>
                <a:gd name="T115" fmla="*/ 20 h 228"/>
                <a:gd name="T116" fmla="*/ 10 w 291"/>
                <a:gd name="T117" fmla="*/ 14 h 228"/>
                <a:gd name="T118" fmla="*/ 98 w 291"/>
                <a:gd name="T119" fmla="*/ 16 h 228"/>
                <a:gd name="T120" fmla="*/ 197 w 291"/>
                <a:gd name="T121" fmla="*/ 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228">
                  <a:moveTo>
                    <a:pt x="194" y="0"/>
                  </a:moveTo>
                  <a:lnTo>
                    <a:pt x="194" y="0"/>
                  </a:lnTo>
                  <a:lnTo>
                    <a:pt x="200" y="0"/>
                  </a:lnTo>
                  <a:lnTo>
                    <a:pt x="209" y="2"/>
                  </a:lnTo>
                  <a:lnTo>
                    <a:pt x="210" y="7"/>
                  </a:lnTo>
                  <a:lnTo>
                    <a:pt x="211" y="10"/>
                  </a:lnTo>
                  <a:lnTo>
                    <a:pt x="215" y="12"/>
                  </a:lnTo>
                  <a:lnTo>
                    <a:pt x="218" y="17"/>
                  </a:lnTo>
                  <a:lnTo>
                    <a:pt x="223" y="30"/>
                  </a:lnTo>
                  <a:lnTo>
                    <a:pt x="229" y="40"/>
                  </a:lnTo>
                  <a:lnTo>
                    <a:pt x="237" y="55"/>
                  </a:lnTo>
                  <a:lnTo>
                    <a:pt x="241" y="62"/>
                  </a:lnTo>
                  <a:lnTo>
                    <a:pt x="251" y="77"/>
                  </a:lnTo>
                  <a:lnTo>
                    <a:pt x="256" y="81"/>
                  </a:lnTo>
                  <a:lnTo>
                    <a:pt x="259" y="84"/>
                  </a:lnTo>
                  <a:lnTo>
                    <a:pt x="259" y="87"/>
                  </a:lnTo>
                  <a:lnTo>
                    <a:pt x="259" y="96"/>
                  </a:lnTo>
                  <a:lnTo>
                    <a:pt x="256" y="86"/>
                  </a:lnTo>
                  <a:lnTo>
                    <a:pt x="255" y="96"/>
                  </a:lnTo>
                  <a:lnTo>
                    <a:pt x="261" y="106"/>
                  </a:lnTo>
                  <a:lnTo>
                    <a:pt x="268" y="116"/>
                  </a:lnTo>
                  <a:lnTo>
                    <a:pt x="275" y="129"/>
                  </a:lnTo>
                  <a:lnTo>
                    <a:pt x="280" y="137"/>
                  </a:lnTo>
                  <a:lnTo>
                    <a:pt x="286" y="144"/>
                  </a:lnTo>
                  <a:lnTo>
                    <a:pt x="289" y="153"/>
                  </a:lnTo>
                  <a:lnTo>
                    <a:pt x="291" y="168"/>
                  </a:lnTo>
                  <a:lnTo>
                    <a:pt x="291" y="176"/>
                  </a:lnTo>
                  <a:lnTo>
                    <a:pt x="291" y="185"/>
                  </a:lnTo>
                  <a:lnTo>
                    <a:pt x="291" y="193"/>
                  </a:lnTo>
                  <a:lnTo>
                    <a:pt x="288" y="196"/>
                  </a:lnTo>
                  <a:lnTo>
                    <a:pt x="286" y="200"/>
                  </a:lnTo>
                  <a:lnTo>
                    <a:pt x="286" y="205"/>
                  </a:lnTo>
                  <a:lnTo>
                    <a:pt x="287" y="211"/>
                  </a:lnTo>
                  <a:lnTo>
                    <a:pt x="286" y="218"/>
                  </a:lnTo>
                  <a:lnTo>
                    <a:pt x="283" y="225"/>
                  </a:lnTo>
                  <a:lnTo>
                    <a:pt x="280" y="227"/>
                  </a:lnTo>
                  <a:lnTo>
                    <a:pt x="277" y="228"/>
                  </a:lnTo>
                  <a:lnTo>
                    <a:pt x="279" y="224"/>
                  </a:lnTo>
                  <a:lnTo>
                    <a:pt x="281" y="222"/>
                  </a:lnTo>
                  <a:lnTo>
                    <a:pt x="281" y="217"/>
                  </a:lnTo>
                  <a:lnTo>
                    <a:pt x="280" y="217"/>
                  </a:lnTo>
                  <a:lnTo>
                    <a:pt x="274" y="221"/>
                  </a:lnTo>
                  <a:lnTo>
                    <a:pt x="270" y="222"/>
                  </a:lnTo>
                  <a:lnTo>
                    <a:pt x="267" y="221"/>
                  </a:lnTo>
                  <a:lnTo>
                    <a:pt x="264" y="222"/>
                  </a:lnTo>
                  <a:lnTo>
                    <a:pt x="261" y="224"/>
                  </a:lnTo>
                  <a:lnTo>
                    <a:pt x="259" y="223"/>
                  </a:lnTo>
                  <a:lnTo>
                    <a:pt x="255" y="222"/>
                  </a:lnTo>
                  <a:lnTo>
                    <a:pt x="253" y="219"/>
                  </a:lnTo>
                  <a:lnTo>
                    <a:pt x="254" y="217"/>
                  </a:lnTo>
                  <a:lnTo>
                    <a:pt x="255" y="217"/>
                  </a:lnTo>
                  <a:lnTo>
                    <a:pt x="262" y="218"/>
                  </a:lnTo>
                  <a:lnTo>
                    <a:pt x="264" y="217"/>
                  </a:lnTo>
                  <a:lnTo>
                    <a:pt x="263" y="216"/>
                  </a:lnTo>
                  <a:lnTo>
                    <a:pt x="260" y="214"/>
                  </a:lnTo>
                  <a:lnTo>
                    <a:pt x="256" y="215"/>
                  </a:lnTo>
                  <a:lnTo>
                    <a:pt x="253" y="212"/>
                  </a:lnTo>
                  <a:lnTo>
                    <a:pt x="250" y="207"/>
                  </a:lnTo>
                  <a:lnTo>
                    <a:pt x="246" y="203"/>
                  </a:lnTo>
                  <a:lnTo>
                    <a:pt x="245" y="200"/>
                  </a:lnTo>
                  <a:lnTo>
                    <a:pt x="242" y="196"/>
                  </a:lnTo>
                  <a:lnTo>
                    <a:pt x="237" y="195"/>
                  </a:lnTo>
                  <a:lnTo>
                    <a:pt x="233" y="193"/>
                  </a:lnTo>
                  <a:lnTo>
                    <a:pt x="229" y="192"/>
                  </a:lnTo>
                  <a:lnTo>
                    <a:pt x="225" y="181"/>
                  </a:lnTo>
                  <a:lnTo>
                    <a:pt x="223" y="177"/>
                  </a:lnTo>
                  <a:lnTo>
                    <a:pt x="220" y="174"/>
                  </a:lnTo>
                  <a:lnTo>
                    <a:pt x="219" y="172"/>
                  </a:lnTo>
                  <a:lnTo>
                    <a:pt x="216" y="169"/>
                  </a:lnTo>
                  <a:lnTo>
                    <a:pt x="213" y="167"/>
                  </a:lnTo>
                  <a:lnTo>
                    <a:pt x="214" y="163"/>
                  </a:lnTo>
                  <a:lnTo>
                    <a:pt x="215" y="161"/>
                  </a:lnTo>
                  <a:lnTo>
                    <a:pt x="212" y="155"/>
                  </a:lnTo>
                  <a:lnTo>
                    <a:pt x="209" y="156"/>
                  </a:lnTo>
                  <a:lnTo>
                    <a:pt x="209" y="158"/>
                  </a:lnTo>
                  <a:lnTo>
                    <a:pt x="209" y="163"/>
                  </a:lnTo>
                  <a:lnTo>
                    <a:pt x="207" y="163"/>
                  </a:lnTo>
                  <a:lnTo>
                    <a:pt x="205" y="161"/>
                  </a:lnTo>
                  <a:lnTo>
                    <a:pt x="202" y="158"/>
                  </a:lnTo>
                  <a:lnTo>
                    <a:pt x="197" y="150"/>
                  </a:lnTo>
                  <a:lnTo>
                    <a:pt x="194" y="147"/>
                  </a:lnTo>
                  <a:lnTo>
                    <a:pt x="193" y="146"/>
                  </a:lnTo>
                  <a:lnTo>
                    <a:pt x="194" y="144"/>
                  </a:lnTo>
                  <a:lnTo>
                    <a:pt x="192" y="140"/>
                  </a:lnTo>
                  <a:lnTo>
                    <a:pt x="189" y="139"/>
                  </a:lnTo>
                  <a:lnTo>
                    <a:pt x="192" y="133"/>
                  </a:lnTo>
                  <a:lnTo>
                    <a:pt x="194" y="130"/>
                  </a:lnTo>
                  <a:lnTo>
                    <a:pt x="195" y="127"/>
                  </a:lnTo>
                  <a:lnTo>
                    <a:pt x="196" y="124"/>
                  </a:lnTo>
                  <a:lnTo>
                    <a:pt x="194" y="121"/>
                  </a:lnTo>
                  <a:lnTo>
                    <a:pt x="193" y="125"/>
                  </a:lnTo>
                  <a:lnTo>
                    <a:pt x="191" y="124"/>
                  </a:lnTo>
                  <a:lnTo>
                    <a:pt x="191" y="122"/>
                  </a:lnTo>
                  <a:lnTo>
                    <a:pt x="188" y="118"/>
                  </a:lnTo>
                  <a:lnTo>
                    <a:pt x="187" y="118"/>
                  </a:lnTo>
                  <a:lnTo>
                    <a:pt x="187" y="119"/>
                  </a:lnTo>
                  <a:lnTo>
                    <a:pt x="188" y="121"/>
                  </a:lnTo>
                  <a:lnTo>
                    <a:pt x="189" y="124"/>
                  </a:lnTo>
                  <a:lnTo>
                    <a:pt x="189" y="127"/>
                  </a:lnTo>
                  <a:lnTo>
                    <a:pt x="189" y="128"/>
                  </a:lnTo>
                  <a:lnTo>
                    <a:pt x="187" y="130"/>
                  </a:lnTo>
                  <a:lnTo>
                    <a:pt x="186" y="129"/>
                  </a:lnTo>
                  <a:lnTo>
                    <a:pt x="184" y="127"/>
                  </a:lnTo>
                  <a:lnTo>
                    <a:pt x="181" y="122"/>
                  </a:lnTo>
                  <a:lnTo>
                    <a:pt x="180" y="120"/>
                  </a:lnTo>
                  <a:lnTo>
                    <a:pt x="180" y="116"/>
                  </a:lnTo>
                  <a:lnTo>
                    <a:pt x="180" y="110"/>
                  </a:lnTo>
                  <a:lnTo>
                    <a:pt x="182" y="106"/>
                  </a:lnTo>
                  <a:lnTo>
                    <a:pt x="183" y="98"/>
                  </a:lnTo>
                  <a:lnTo>
                    <a:pt x="183" y="93"/>
                  </a:lnTo>
                  <a:lnTo>
                    <a:pt x="182" y="86"/>
                  </a:lnTo>
                  <a:lnTo>
                    <a:pt x="180" y="79"/>
                  </a:lnTo>
                  <a:lnTo>
                    <a:pt x="177" y="77"/>
                  </a:lnTo>
                  <a:lnTo>
                    <a:pt x="174" y="72"/>
                  </a:lnTo>
                  <a:lnTo>
                    <a:pt x="168" y="71"/>
                  </a:lnTo>
                  <a:lnTo>
                    <a:pt x="165" y="71"/>
                  </a:lnTo>
                  <a:lnTo>
                    <a:pt x="163" y="67"/>
                  </a:lnTo>
                  <a:lnTo>
                    <a:pt x="160" y="66"/>
                  </a:lnTo>
                  <a:lnTo>
                    <a:pt x="156" y="61"/>
                  </a:lnTo>
                  <a:lnTo>
                    <a:pt x="152" y="60"/>
                  </a:lnTo>
                  <a:lnTo>
                    <a:pt x="151" y="55"/>
                  </a:lnTo>
                  <a:lnTo>
                    <a:pt x="149" y="53"/>
                  </a:lnTo>
                  <a:lnTo>
                    <a:pt x="143" y="48"/>
                  </a:lnTo>
                  <a:lnTo>
                    <a:pt x="138" y="44"/>
                  </a:lnTo>
                  <a:lnTo>
                    <a:pt x="134" y="42"/>
                  </a:lnTo>
                  <a:lnTo>
                    <a:pt x="130" y="39"/>
                  </a:lnTo>
                  <a:lnTo>
                    <a:pt x="127" y="38"/>
                  </a:lnTo>
                  <a:lnTo>
                    <a:pt x="122" y="38"/>
                  </a:lnTo>
                  <a:lnTo>
                    <a:pt x="117" y="39"/>
                  </a:lnTo>
                  <a:lnTo>
                    <a:pt x="116" y="42"/>
                  </a:lnTo>
                  <a:lnTo>
                    <a:pt x="117" y="45"/>
                  </a:lnTo>
                  <a:lnTo>
                    <a:pt x="116" y="47"/>
                  </a:lnTo>
                  <a:lnTo>
                    <a:pt x="114" y="47"/>
                  </a:lnTo>
                  <a:lnTo>
                    <a:pt x="112" y="45"/>
                  </a:lnTo>
                  <a:lnTo>
                    <a:pt x="107" y="49"/>
                  </a:lnTo>
                  <a:lnTo>
                    <a:pt x="101" y="54"/>
                  </a:lnTo>
                  <a:lnTo>
                    <a:pt x="94" y="56"/>
                  </a:lnTo>
                  <a:lnTo>
                    <a:pt x="83" y="59"/>
                  </a:lnTo>
                  <a:lnTo>
                    <a:pt x="83" y="53"/>
                  </a:lnTo>
                  <a:lnTo>
                    <a:pt x="80" y="50"/>
                  </a:lnTo>
                  <a:lnTo>
                    <a:pt x="77" y="49"/>
                  </a:lnTo>
                  <a:lnTo>
                    <a:pt x="72" y="46"/>
                  </a:lnTo>
                  <a:lnTo>
                    <a:pt x="76" y="44"/>
                  </a:lnTo>
                  <a:lnTo>
                    <a:pt x="77" y="43"/>
                  </a:lnTo>
                  <a:lnTo>
                    <a:pt x="70" y="42"/>
                  </a:lnTo>
                  <a:lnTo>
                    <a:pt x="70" y="39"/>
                  </a:lnTo>
                  <a:lnTo>
                    <a:pt x="72" y="39"/>
                  </a:lnTo>
                  <a:lnTo>
                    <a:pt x="73" y="37"/>
                  </a:lnTo>
                  <a:lnTo>
                    <a:pt x="73" y="35"/>
                  </a:lnTo>
                  <a:lnTo>
                    <a:pt x="72" y="35"/>
                  </a:lnTo>
                  <a:lnTo>
                    <a:pt x="70" y="36"/>
                  </a:lnTo>
                  <a:lnTo>
                    <a:pt x="70" y="37"/>
                  </a:lnTo>
                  <a:lnTo>
                    <a:pt x="69" y="38"/>
                  </a:lnTo>
                  <a:lnTo>
                    <a:pt x="67" y="36"/>
                  </a:lnTo>
                  <a:lnTo>
                    <a:pt x="62" y="36"/>
                  </a:lnTo>
                  <a:lnTo>
                    <a:pt x="64" y="39"/>
                  </a:lnTo>
                  <a:lnTo>
                    <a:pt x="65" y="39"/>
                  </a:lnTo>
                  <a:lnTo>
                    <a:pt x="66" y="43"/>
                  </a:lnTo>
                  <a:lnTo>
                    <a:pt x="65" y="43"/>
                  </a:lnTo>
                  <a:lnTo>
                    <a:pt x="61" y="41"/>
                  </a:lnTo>
                  <a:lnTo>
                    <a:pt x="57" y="38"/>
                  </a:lnTo>
                  <a:lnTo>
                    <a:pt x="53" y="37"/>
                  </a:lnTo>
                  <a:lnTo>
                    <a:pt x="44" y="37"/>
                  </a:lnTo>
                  <a:lnTo>
                    <a:pt x="41" y="35"/>
                  </a:lnTo>
                  <a:lnTo>
                    <a:pt x="39" y="33"/>
                  </a:lnTo>
                  <a:lnTo>
                    <a:pt x="36" y="33"/>
                  </a:lnTo>
                  <a:lnTo>
                    <a:pt x="26" y="35"/>
                  </a:lnTo>
                  <a:lnTo>
                    <a:pt x="19" y="35"/>
                  </a:lnTo>
                  <a:lnTo>
                    <a:pt x="14" y="38"/>
                  </a:lnTo>
                  <a:lnTo>
                    <a:pt x="11" y="39"/>
                  </a:lnTo>
                  <a:lnTo>
                    <a:pt x="7" y="32"/>
                  </a:lnTo>
                  <a:lnTo>
                    <a:pt x="6" y="27"/>
                  </a:lnTo>
                  <a:lnTo>
                    <a:pt x="2" y="22"/>
                  </a:lnTo>
                  <a:lnTo>
                    <a:pt x="0" y="20"/>
                  </a:lnTo>
                  <a:lnTo>
                    <a:pt x="0" y="17"/>
                  </a:lnTo>
                  <a:lnTo>
                    <a:pt x="3" y="16"/>
                  </a:lnTo>
                  <a:lnTo>
                    <a:pt x="10" y="14"/>
                  </a:lnTo>
                  <a:lnTo>
                    <a:pt x="18" y="12"/>
                  </a:lnTo>
                  <a:lnTo>
                    <a:pt x="93" y="6"/>
                  </a:lnTo>
                  <a:lnTo>
                    <a:pt x="98" y="16"/>
                  </a:lnTo>
                  <a:lnTo>
                    <a:pt x="189" y="11"/>
                  </a:lnTo>
                  <a:lnTo>
                    <a:pt x="190" y="19"/>
                  </a:lnTo>
                  <a:lnTo>
                    <a:pt x="197" y="19"/>
                  </a:lnTo>
                  <a:lnTo>
                    <a:pt x="194"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2" name="Freeform 34"/>
            <p:cNvSpPr>
              <a:spLocks/>
            </p:cNvSpPr>
            <p:nvPr/>
          </p:nvSpPr>
          <p:spPr bwMode="auto">
            <a:xfrm>
              <a:off x="6802545" y="2950697"/>
              <a:ext cx="306933" cy="271518"/>
            </a:xfrm>
            <a:custGeom>
              <a:avLst/>
              <a:gdLst>
                <a:gd name="T0" fmla="*/ 176 w 182"/>
                <a:gd name="T1" fmla="*/ 147 h 161"/>
                <a:gd name="T2" fmla="*/ 171 w 182"/>
                <a:gd name="T3" fmla="*/ 146 h 161"/>
                <a:gd name="T4" fmla="*/ 160 w 182"/>
                <a:gd name="T5" fmla="*/ 139 h 161"/>
                <a:gd name="T6" fmla="*/ 152 w 182"/>
                <a:gd name="T7" fmla="*/ 134 h 161"/>
                <a:gd name="T8" fmla="*/ 155 w 182"/>
                <a:gd name="T9" fmla="*/ 130 h 161"/>
                <a:gd name="T10" fmla="*/ 166 w 182"/>
                <a:gd name="T11" fmla="*/ 128 h 161"/>
                <a:gd name="T12" fmla="*/ 162 w 182"/>
                <a:gd name="T13" fmla="*/ 118 h 161"/>
                <a:gd name="T14" fmla="*/ 148 w 182"/>
                <a:gd name="T15" fmla="*/ 122 h 161"/>
                <a:gd name="T16" fmla="*/ 148 w 182"/>
                <a:gd name="T17" fmla="*/ 119 h 161"/>
                <a:gd name="T18" fmla="*/ 154 w 182"/>
                <a:gd name="T19" fmla="*/ 114 h 161"/>
                <a:gd name="T20" fmla="*/ 150 w 182"/>
                <a:gd name="T21" fmla="*/ 99 h 161"/>
                <a:gd name="T22" fmla="*/ 84 w 182"/>
                <a:gd name="T23" fmla="*/ 82 h 161"/>
                <a:gd name="T24" fmla="*/ 84 w 182"/>
                <a:gd name="T25" fmla="*/ 73 h 161"/>
                <a:gd name="T26" fmla="*/ 87 w 182"/>
                <a:gd name="T27" fmla="*/ 64 h 161"/>
                <a:gd name="T28" fmla="*/ 90 w 182"/>
                <a:gd name="T29" fmla="*/ 58 h 161"/>
                <a:gd name="T30" fmla="*/ 97 w 182"/>
                <a:gd name="T31" fmla="*/ 43 h 161"/>
                <a:gd name="T32" fmla="*/ 99 w 182"/>
                <a:gd name="T33" fmla="*/ 37 h 161"/>
                <a:gd name="T34" fmla="*/ 102 w 182"/>
                <a:gd name="T35" fmla="*/ 23 h 161"/>
                <a:gd name="T36" fmla="*/ 98 w 182"/>
                <a:gd name="T37" fmla="*/ 14 h 161"/>
                <a:gd name="T38" fmla="*/ 94 w 182"/>
                <a:gd name="T39" fmla="*/ 9 h 161"/>
                <a:gd name="T40" fmla="*/ 97 w 182"/>
                <a:gd name="T41" fmla="*/ 2 h 161"/>
                <a:gd name="T42" fmla="*/ 0 w 182"/>
                <a:gd name="T43" fmla="*/ 47 h 161"/>
                <a:gd name="T44" fmla="*/ 11 w 182"/>
                <a:gd name="T45" fmla="*/ 64 h 161"/>
                <a:gd name="T46" fmla="*/ 13 w 182"/>
                <a:gd name="T47" fmla="*/ 75 h 161"/>
                <a:gd name="T48" fmla="*/ 13 w 182"/>
                <a:gd name="T49" fmla="*/ 94 h 161"/>
                <a:gd name="T50" fmla="*/ 9 w 182"/>
                <a:gd name="T51" fmla="*/ 110 h 161"/>
                <a:gd name="T52" fmla="*/ 9 w 182"/>
                <a:gd name="T53" fmla="*/ 131 h 161"/>
                <a:gd name="T54" fmla="*/ 15 w 182"/>
                <a:gd name="T55" fmla="*/ 136 h 161"/>
                <a:gd name="T56" fmla="*/ 25 w 182"/>
                <a:gd name="T57" fmla="*/ 134 h 161"/>
                <a:gd name="T58" fmla="*/ 44 w 182"/>
                <a:gd name="T59" fmla="*/ 139 h 161"/>
                <a:gd name="T60" fmla="*/ 72 w 182"/>
                <a:gd name="T61" fmla="*/ 142 h 161"/>
                <a:gd name="T62" fmla="*/ 78 w 182"/>
                <a:gd name="T63" fmla="*/ 138 h 161"/>
                <a:gd name="T64" fmla="*/ 70 w 182"/>
                <a:gd name="T65" fmla="*/ 137 h 161"/>
                <a:gd name="T66" fmla="*/ 77 w 182"/>
                <a:gd name="T67" fmla="*/ 132 h 161"/>
                <a:gd name="T68" fmla="*/ 97 w 182"/>
                <a:gd name="T69" fmla="*/ 142 h 161"/>
                <a:gd name="T70" fmla="*/ 98 w 182"/>
                <a:gd name="T71" fmla="*/ 150 h 161"/>
                <a:gd name="T72" fmla="*/ 111 w 182"/>
                <a:gd name="T73" fmla="*/ 155 h 161"/>
                <a:gd name="T74" fmla="*/ 121 w 182"/>
                <a:gd name="T75" fmla="*/ 154 h 161"/>
                <a:gd name="T76" fmla="*/ 132 w 182"/>
                <a:gd name="T77" fmla="*/ 150 h 161"/>
                <a:gd name="T78" fmla="*/ 142 w 182"/>
                <a:gd name="T79" fmla="*/ 153 h 161"/>
                <a:gd name="T80" fmla="*/ 142 w 182"/>
                <a:gd name="T81" fmla="*/ 141 h 161"/>
                <a:gd name="T82" fmla="*/ 150 w 182"/>
                <a:gd name="T83" fmla="*/ 147 h 161"/>
                <a:gd name="T84" fmla="*/ 168 w 182"/>
                <a:gd name="T85" fmla="*/ 154 h 161"/>
                <a:gd name="T86" fmla="*/ 169 w 182"/>
                <a:gd name="T87" fmla="*/ 161 h 161"/>
                <a:gd name="T88" fmla="*/ 176 w 182"/>
                <a:gd name="T89" fmla="*/ 158 h 161"/>
                <a:gd name="T90" fmla="*/ 181 w 182"/>
                <a:gd name="T91" fmla="*/ 15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61">
                  <a:moveTo>
                    <a:pt x="181" y="149"/>
                  </a:moveTo>
                  <a:lnTo>
                    <a:pt x="179" y="149"/>
                  </a:lnTo>
                  <a:lnTo>
                    <a:pt x="176" y="147"/>
                  </a:lnTo>
                  <a:lnTo>
                    <a:pt x="175" y="147"/>
                  </a:lnTo>
                  <a:lnTo>
                    <a:pt x="173" y="147"/>
                  </a:lnTo>
                  <a:lnTo>
                    <a:pt x="171" y="146"/>
                  </a:lnTo>
                  <a:lnTo>
                    <a:pt x="166" y="143"/>
                  </a:lnTo>
                  <a:lnTo>
                    <a:pt x="165" y="143"/>
                  </a:lnTo>
                  <a:lnTo>
                    <a:pt x="160" y="139"/>
                  </a:lnTo>
                  <a:lnTo>
                    <a:pt x="158" y="137"/>
                  </a:lnTo>
                  <a:lnTo>
                    <a:pt x="155" y="136"/>
                  </a:lnTo>
                  <a:lnTo>
                    <a:pt x="152" y="134"/>
                  </a:lnTo>
                  <a:lnTo>
                    <a:pt x="150" y="132"/>
                  </a:lnTo>
                  <a:lnTo>
                    <a:pt x="153" y="132"/>
                  </a:lnTo>
                  <a:lnTo>
                    <a:pt x="155" y="130"/>
                  </a:lnTo>
                  <a:lnTo>
                    <a:pt x="160" y="130"/>
                  </a:lnTo>
                  <a:lnTo>
                    <a:pt x="161" y="128"/>
                  </a:lnTo>
                  <a:lnTo>
                    <a:pt x="166" y="128"/>
                  </a:lnTo>
                  <a:lnTo>
                    <a:pt x="168" y="126"/>
                  </a:lnTo>
                  <a:lnTo>
                    <a:pt x="165" y="121"/>
                  </a:lnTo>
                  <a:lnTo>
                    <a:pt x="162" y="118"/>
                  </a:lnTo>
                  <a:lnTo>
                    <a:pt x="161" y="118"/>
                  </a:lnTo>
                  <a:lnTo>
                    <a:pt x="151" y="121"/>
                  </a:lnTo>
                  <a:lnTo>
                    <a:pt x="148" y="122"/>
                  </a:lnTo>
                  <a:lnTo>
                    <a:pt x="145" y="122"/>
                  </a:lnTo>
                  <a:lnTo>
                    <a:pt x="145" y="121"/>
                  </a:lnTo>
                  <a:lnTo>
                    <a:pt x="148" y="119"/>
                  </a:lnTo>
                  <a:lnTo>
                    <a:pt x="151" y="118"/>
                  </a:lnTo>
                  <a:lnTo>
                    <a:pt x="154" y="116"/>
                  </a:lnTo>
                  <a:lnTo>
                    <a:pt x="154" y="114"/>
                  </a:lnTo>
                  <a:lnTo>
                    <a:pt x="154" y="110"/>
                  </a:lnTo>
                  <a:lnTo>
                    <a:pt x="153" y="103"/>
                  </a:lnTo>
                  <a:lnTo>
                    <a:pt x="150" y="99"/>
                  </a:lnTo>
                  <a:lnTo>
                    <a:pt x="148" y="95"/>
                  </a:lnTo>
                  <a:lnTo>
                    <a:pt x="149" y="79"/>
                  </a:lnTo>
                  <a:lnTo>
                    <a:pt x="84" y="82"/>
                  </a:lnTo>
                  <a:lnTo>
                    <a:pt x="83" y="78"/>
                  </a:lnTo>
                  <a:lnTo>
                    <a:pt x="83" y="75"/>
                  </a:lnTo>
                  <a:lnTo>
                    <a:pt x="84" y="73"/>
                  </a:lnTo>
                  <a:lnTo>
                    <a:pt x="87" y="71"/>
                  </a:lnTo>
                  <a:lnTo>
                    <a:pt x="87" y="66"/>
                  </a:lnTo>
                  <a:lnTo>
                    <a:pt x="87" y="64"/>
                  </a:lnTo>
                  <a:lnTo>
                    <a:pt x="88" y="61"/>
                  </a:lnTo>
                  <a:lnTo>
                    <a:pt x="89" y="60"/>
                  </a:lnTo>
                  <a:lnTo>
                    <a:pt x="90" y="58"/>
                  </a:lnTo>
                  <a:lnTo>
                    <a:pt x="91" y="51"/>
                  </a:lnTo>
                  <a:lnTo>
                    <a:pt x="93" y="49"/>
                  </a:lnTo>
                  <a:lnTo>
                    <a:pt x="97" y="43"/>
                  </a:lnTo>
                  <a:lnTo>
                    <a:pt x="98" y="41"/>
                  </a:lnTo>
                  <a:lnTo>
                    <a:pt x="98" y="37"/>
                  </a:lnTo>
                  <a:lnTo>
                    <a:pt x="99" y="37"/>
                  </a:lnTo>
                  <a:lnTo>
                    <a:pt x="102" y="34"/>
                  </a:lnTo>
                  <a:lnTo>
                    <a:pt x="103" y="26"/>
                  </a:lnTo>
                  <a:lnTo>
                    <a:pt x="102" y="23"/>
                  </a:lnTo>
                  <a:lnTo>
                    <a:pt x="99" y="21"/>
                  </a:lnTo>
                  <a:lnTo>
                    <a:pt x="99" y="19"/>
                  </a:lnTo>
                  <a:lnTo>
                    <a:pt x="98" y="14"/>
                  </a:lnTo>
                  <a:lnTo>
                    <a:pt x="98" y="13"/>
                  </a:lnTo>
                  <a:lnTo>
                    <a:pt x="97" y="11"/>
                  </a:lnTo>
                  <a:lnTo>
                    <a:pt x="94" y="9"/>
                  </a:lnTo>
                  <a:lnTo>
                    <a:pt x="98" y="7"/>
                  </a:lnTo>
                  <a:lnTo>
                    <a:pt x="98" y="5"/>
                  </a:lnTo>
                  <a:lnTo>
                    <a:pt x="97" y="2"/>
                  </a:lnTo>
                  <a:lnTo>
                    <a:pt x="94" y="0"/>
                  </a:lnTo>
                  <a:lnTo>
                    <a:pt x="0" y="3"/>
                  </a:lnTo>
                  <a:lnTo>
                    <a:pt x="0" y="47"/>
                  </a:lnTo>
                  <a:lnTo>
                    <a:pt x="7" y="53"/>
                  </a:lnTo>
                  <a:lnTo>
                    <a:pt x="7" y="55"/>
                  </a:lnTo>
                  <a:lnTo>
                    <a:pt x="11" y="64"/>
                  </a:lnTo>
                  <a:lnTo>
                    <a:pt x="12" y="66"/>
                  </a:lnTo>
                  <a:lnTo>
                    <a:pt x="12" y="72"/>
                  </a:lnTo>
                  <a:lnTo>
                    <a:pt x="13" y="75"/>
                  </a:lnTo>
                  <a:lnTo>
                    <a:pt x="15" y="83"/>
                  </a:lnTo>
                  <a:lnTo>
                    <a:pt x="17" y="89"/>
                  </a:lnTo>
                  <a:lnTo>
                    <a:pt x="13" y="94"/>
                  </a:lnTo>
                  <a:lnTo>
                    <a:pt x="11" y="102"/>
                  </a:lnTo>
                  <a:lnTo>
                    <a:pt x="11" y="105"/>
                  </a:lnTo>
                  <a:lnTo>
                    <a:pt x="9" y="110"/>
                  </a:lnTo>
                  <a:lnTo>
                    <a:pt x="12" y="117"/>
                  </a:lnTo>
                  <a:lnTo>
                    <a:pt x="12" y="121"/>
                  </a:lnTo>
                  <a:lnTo>
                    <a:pt x="9" y="131"/>
                  </a:lnTo>
                  <a:lnTo>
                    <a:pt x="6" y="136"/>
                  </a:lnTo>
                  <a:lnTo>
                    <a:pt x="10" y="136"/>
                  </a:lnTo>
                  <a:lnTo>
                    <a:pt x="15" y="136"/>
                  </a:lnTo>
                  <a:lnTo>
                    <a:pt x="18" y="134"/>
                  </a:lnTo>
                  <a:lnTo>
                    <a:pt x="22" y="134"/>
                  </a:lnTo>
                  <a:lnTo>
                    <a:pt x="25" y="134"/>
                  </a:lnTo>
                  <a:lnTo>
                    <a:pt x="34" y="136"/>
                  </a:lnTo>
                  <a:lnTo>
                    <a:pt x="39" y="137"/>
                  </a:lnTo>
                  <a:lnTo>
                    <a:pt x="44" y="139"/>
                  </a:lnTo>
                  <a:lnTo>
                    <a:pt x="51" y="142"/>
                  </a:lnTo>
                  <a:lnTo>
                    <a:pt x="64" y="142"/>
                  </a:lnTo>
                  <a:lnTo>
                    <a:pt x="72" y="142"/>
                  </a:lnTo>
                  <a:lnTo>
                    <a:pt x="79" y="142"/>
                  </a:lnTo>
                  <a:lnTo>
                    <a:pt x="80" y="141"/>
                  </a:lnTo>
                  <a:lnTo>
                    <a:pt x="78" y="138"/>
                  </a:lnTo>
                  <a:lnTo>
                    <a:pt x="73" y="138"/>
                  </a:lnTo>
                  <a:lnTo>
                    <a:pt x="72" y="138"/>
                  </a:lnTo>
                  <a:lnTo>
                    <a:pt x="70" y="137"/>
                  </a:lnTo>
                  <a:lnTo>
                    <a:pt x="71" y="134"/>
                  </a:lnTo>
                  <a:lnTo>
                    <a:pt x="72" y="132"/>
                  </a:lnTo>
                  <a:lnTo>
                    <a:pt x="77" y="132"/>
                  </a:lnTo>
                  <a:lnTo>
                    <a:pt x="84" y="135"/>
                  </a:lnTo>
                  <a:lnTo>
                    <a:pt x="91" y="141"/>
                  </a:lnTo>
                  <a:lnTo>
                    <a:pt x="97" y="142"/>
                  </a:lnTo>
                  <a:lnTo>
                    <a:pt x="101" y="140"/>
                  </a:lnTo>
                  <a:lnTo>
                    <a:pt x="100" y="144"/>
                  </a:lnTo>
                  <a:lnTo>
                    <a:pt x="98" y="150"/>
                  </a:lnTo>
                  <a:lnTo>
                    <a:pt x="100" y="153"/>
                  </a:lnTo>
                  <a:lnTo>
                    <a:pt x="106" y="155"/>
                  </a:lnTo>
                  <a:lnTo>
                    <a:pt x="111" y="155"/>
                  </a:lnTo>
                  <a:lnTo>
                    <a:pt x="115" y="158"/>
                  </a:lnTo>
                  <a:lnTo>
                    <a:pt x="119" y="158"/>
                  </a:lnTo>
                  <a:lnTo>
                    <a:pt x="121" y="154"/>
                  </a:lnTo>
                  <a:lnTo>
                    <a:pt x="125" y="150"/>
                  </a:lnTo>
                  <a:lnTo>
                    <a:pt x="128" y="149"/>
                  </a:lnTo>
                  <a:lnTo>
                    <a:pt x="132" y="150"/>
                  </a:lnTo>
                  <a:lnTo>
                    <a:pt x="136" y="155"/>
                  </a:lnTo>
                  <a:lnTo>
                    <a:pt x="140" y="155"/>
                  </a:lnTo>
                  <a:lnTo>
                    <a:pt x="142" y="153"/>
                  </a:lnTo>
                  <a:lnTo>
                    <a:pt x="140" y="145"/>
                  </a:lnTo>
                  <a:lnTo>
                    <a:pt x="140" y="143"/>
                  </a:lnTo>
                  <a:lnTo>
                    <a:pt x="142" y="141"/>
                  </a:lnTo>
                  <a:lnTo>
                    <a:pt x="146" y="141"/>
                  </a:lnTo>
                  <a:lnTo>
                    <a:pt x="150" y="143"/>
                  </a:lnTo>
                  <a:lnTo>
                    <a:pt x="150" y="147"/>
                  </a:lnTo>
                  <a:lnTo>
                    <a:pt x="158" y="148"/>
                  </a:lnTo>
                  <a:lnTo>
                    <a:pt x="165" y="151"/>
                  </a:lnTo>
                  <a:lnTo>
                    <a:pt x="168" y="154"/>
                  </a:lnTo>
                  <a:lnTo>
                    <a:pt x="166" y="157"/>
                  </a:lnTo>
                  <a:lnTo>
                    <a:pt x="165" y="161"/>
                  </a:lnTo>
                  <a:lnTo>
                    <a:pt x="169" y="161"/>
                  </a:lnTo>
                  <a:lnTo>
                    <a:pt x="171" y="158"/>
                  </a:lnTo>
                  <a:lnTo>
                    <a:pt x="173" y="156"/>
                  </a:lnTo>
                  <a:lnTo>
                    <a:pt x="176" y="158"/>
                  </a:lnTo>
                  <a:lnTo>
                    <a:pt x="176" y="160"/>
                  </a:lnTo>
                  <a:lnTo>
                    <a:pt x="178" y="157"/>
                  </a:lnTo>
                  <a:lnTo>
                    <a:pt x="181" y="154"/>
                  </a:lnTo>
                  <a:lnTo>
                    <a:pt x="182" y="153"/>
                  </a:lnTo>
                  <a:lnTo>
                    <a:pt x="181" y="149"/>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3" name="Freeform 35"/>
            <p:cNvSpPr>
              <a:spLocks/>
            </p:cNvSpPr>
            <p:nvPr/>
          </p:nvSpPr>
          <p:spPr bwMode="auto">
            <a:xfrm>
              <a:off x="6765443" y="2707850"/>
              <a:ext cx="274890" cy="247908"/>
            </a:xfrm>
            <a:custGeom>
              <a:avLst/>
              <a:gdLst>
                <a:gd name="T0" fmla="*/ 6 w 163"/>
                <a:gd name="T1" fmla="*/ 123 h 147"/>
                <a:gd name="T2" fmla="*/ 4 w 163"/>
                <a:gd name="T3" fmla="*/ 121 h 147"/>
                <a:gd name="T4" fmla="*/ 7 w 163"/>
                <a:gd name="T5" fmla="*/ 124 h 147"/>
                <a:gd name="T6" fmla="*/ 10 w 163"/>
                <a:gd name="T7" fmla="*/ 125 h 147"/>
                <a:gd name="T8" fmla="*/ 12 w 163"/>
                <a:gd name="T9" fmla="*/ 123 h 147"/>
                <a:gd name="T10" fmla="*/ 22 w 163"/>
                <a:gd name="T11" fmla="*/ 124 h 147"/>
                <a:gd name="T12" fmla="*/ 22 w 163"/>
                <a:gd name="T13" fmla="*/ 147 h 147"/>
                <a:gd name="T14" fmla="*/ 116 w 163"/>
                <a:gd name="T15" fmla="*/ 144 h 147"/>
                <a:gd name="T16" fmla="*/ 117 w 163"/>
                <a:gd name="T17" fmla="*/ 144 h 147"/>
                <a:gd name="T18" fmla="*/ 119 w 163"/>
                <a:gd name="T19" fmla="*/ 139 h 147"/>
                <a:gd name="T20" fmla="*/ 120 w 163"/>
                <a:gd name="T21" fmla="*/ 136 h 147"/>
                <a:gd name="T22" fmla="*/ 119 w 163"/>
                <a:gd name="T23" fmla="*/ 133 h 147"/>
                <a:gd name="T24" fmla="*/ 119 w 163"/>
                <a:gd name="T25" fmla="*/ 127 h 147"/>
                <a:gd name="T26" fmla="*/ 119 w 163"/>
                <a:gd name="T27" fmla="*/ 125 h 147"/>
                <a:gd name="T28" fmla="*/ 117 w 163"/>
                <a:gd name="T29" fmla="*/ 122 h 147"/>
                <a:gd name="T30" fmla="*/ 116 w 163"/>
                <a:gd name="T31" fmla="*/ 121 h 147"/>
                <a:gd name="T32" fmla="*/ 116 w 163"/>
                <a:gd name="T33" fmla="*/ 119 h 147"/>
                <a:gd name="T34" fmla="*/ 117 w 163"/>
                <a:gd name="T35" fmla="*/ 117 h 147"/>
                <a:gd name="T36" fmla="*/ 116 w 163"/>
                <a:gd name="T37" fmla="*/ 116 h 147"/>
                <a:gd name="T38" fmla="*/ 118 w 163"/>
                <a:gd name="T39" fmla="*/ 113 h 147"/>
                <a:gd name="T40" fmla="*/ 121 w 163"/>
                <a:gd name="T41" fmla="*/ 109 h 147"/>
                <a:gd name="T42" fmla="*/ 122 w 163"/>
                <a:gd name="T43" fmla="*/ 109 h 147"/>
                <a:gd name="T44" fmla="*/ 121 w 163"/>
                <a:gd name="T45" fmla="*/ 107 h 147"/>
                <a:gd name="T46" fmla="*/ 123 w 163"/>
                <a:gd name="T47" fmla="*/ 103 h 147"/>
                <a:gd name="T48" fmla="*/ 125 w 163"/>
                <a:gd name="T49" fmla="*/ 100 h 147"/>
                <a:gd name="T50" fmla="*/ 123 w 163"/>
                <a:gd name="T51" fmla="*/ 99 h 147"/>
                <a:gd name="T52" fmla="*/ 124 w 163"/>
                <a:gd name="T53" fmla="*/ 95 h 147"/>
                <a:gd name="T54" fmla="*/ 127 w 163"/>
                <a:gd name="T55" fmla="*/ 92 h 147"/>
                <a:gd name="T56" fmla="*/ 132 w 163"/>
                <a:gd name="T57" fmla="*/ 86 h 147"/>
                <a:gd name="T58" fmla="*/ 135 w 163"/>
                <a:gd name="T59" fmla="*/ 81 h 147"/>
                <a:gd name="T60" fmla="*/ 135 w 163"/>
                <a:gd name="T61" fmla="*/ 77 h 147"/>
                <a:gd name="T62" fmla="*/ 137 w 163"/>
                <a:gd name="T63" fmla="*/ 72 h 147"/>
                <a:gd name="T64" fmla="*/ 138 w 163"/>
                <a:gd name="T65" fmla="*/ 72 h 147"/>
                <a:gd name="T66" fmla="*/ 140 w 163"/>
                <a:gd name="T67" fmla="*/ 70 h 147"/>
                <a:gd name="T68" fmla="*/ 141 w 163"/>
                <a:gd name="T69" fmla="*/ 67 h 147"/>
                <a:gd name="T70" fmla="*/ 143 w 163"/>
                <a:gd name="T71" fmla="*/ 65 h 147"/>
                <a:gd name="T72" fmla="*/ 147 w 163"/>
                <a:gd name="T73" fmla="*/ 63 h 147"/>
                <a:gd name="T74" fmla="*/ 146 w 163"/>
                <a:gd name="T75" fmla="*/ 60 h 147"/>
                <a:gd name="T76" fmla="*/ 148 w 163"/>
                <a:gd name="T77" fmla="*/ 58 h 147"/>
                <a:gd name="T78" fmla="*/ 150 w 163"/>
                <a:gd name="T79" fmla="*/ 54 h 147"/>
                <a:gd name="T80" fmla="*/ 150 w 163"/>
                <a:gd name="T81" fmla="*/ 48 h 147"/>
                <a:gd name="T82" fmla="*/ 150 w 163"/>
                <a:gd name="T83" fmla="*/ 43 h 147"/>
                <a:gd name="T84" fmla="*/ 153 w 163"/>
                <a:gd name="T85" fmla="*/ 39 h 147"/>
                <a:gd name="T86" fmla="*/ 156 w 163"/>
                <a:gd name="T87" fmla="*/ 37 h 147"/>
                <a:gd name="T88" fmla="*/ 156 w 163"/>
                <a:gd name="T89" fmla="*/ 35 h 147"/>
                <a:gd name="T90" fmla="*/ 157 w 163"/>
                <a:gd name="T91" fmla="*/ 33 h 147"/>
                <a:gd name="T92" fmla="*/ 157 w 163"/>
                <a:gd name="T93" fmla="*/ 29 h 147"/>
                <a:gd name="T94" fmla="*/ 160 w 163"/>
                <a:gd name="T95" fmla="*/ 28 h 147"/>
                <a:gd name="T96" fmla="*/ 161 w 163"/>
                <a:gd name="T97" fmla="*/ 26 h 147"/>
                <a:gd name="T98" fmla="*/ 162 w 163"/>
                <a:gd name="T99" fmla="*/ 24 h 147"/>
                <a:gd name="T100" fmla="*/ 163 w 163"/>
                <a:gd name="T101" fmla="*/ 22 h 147"/>
                <a:gd name="T102" fmla="*/ 163 w 163"/>
                <a:gd name="T103" fmla="*/ 19 h 147"/>
                <a:gd name="T104" fmla="*/ 138 w 163"/>
                <a:gd name="T105" fmla="*/ 20 h 147"/>
                <a:gd name="T106" fmla="*/ 148 w 163"/>
                <a:gd name="T107" fmla="*/ 5 h 147"/>
                <a:gd name="T108" fmla="*/ 147 w 163"/>
                <a:gd name="T109" fmla="*/ 0 h 147"/>
                <a:gd name="T110" fmla="*/ 0 w 163"/>
                <a:gd name="T111" fmla="*/ 4 h 147"/>
                <a:gd name="T112" fmla="*/ 7 w 163"/>
                <a:gd name="T113" fmla="*/ 47 h 147"/>
                <a:gd name="T114" fmla="*/ 6 w 163"/>
                <a:gd name="T115"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147">
                  <a:moveTo>
                    <a:pt x="6" y="123"/>
                  </a:moveTo>
                  <a:lnTo>
                    <a:pt x="4" y="121"/>
                  </a:lnTo>
                  <a:lnTo>
                    <a:pt x="7" y="124"/>
                  </a:lnTo>
                  <a:lnTo>
                    <a:pt x="10" y="125"/>
                  </a:lnTo>
                  <a:lnTo>
                    <a:pt x="12" y="123"/>
                  </a:lnTo>
                  <a:lnTo>
                    <a:pt x="22" y="124"/>
                  </a:lnTo>
                  <a:lnTo>
                    <a:pt x="22" y="147"/>
                  </a:lnTo>
                  <a:lnTo>
                    <a:pt x="116" y="144"/>
                  </a:lnTo>
                  <a:lnTo>
                    <a:pt x="117" y="144"/>
                  </a:lnTo>
                  <a:lnTo>
                    <a:pt x="119" y="139"/>
                  </a:lnTo>
                  <a:lnTo>
                    <a:pt x="120" y="136"/>
                  </a:lnTo>
                  <a:lnTo>
                    <a:pt x="119" y="133"/>
                  </a:lnTo>
                  <a:lnTo>
                    <a:pt x="119" y="127"/>
                  </a:lnTo>
                  <a:lnTo>
                    <a:pt x="119" y="125"/>
                  </a:lnTo>
                  <a:lnTo>
                    <a:pt x="117" y="122"/>
                  </a:lnTo>
                  <a:lnTo>
                    <a:pt x="116" y="121"/>
                  </a:lnTo>
                  <a:lnTo>
                    <a:pt x="116" y="119"/>
                  </a:lnTo>
                  <a:lnTo>
                    <a:pt x="117" y="117"/>
                  </a:lnTo>
                  <a:lnTo>
                    <a:pt x="116" y="116"/>
                  </a:lnTo>
                  <a:lnTo>
                    <a:pt x="118" y="113"/>
                  </a:lnTo>
                  <a:lnTo>
                    <a:pt x="121" y="109"/>
                  </a:lnTo>
                  <a:lnTo>
                    <a:pt x="122" y="109"/>
                  </a:lnTo>
                  <a:lnTo>
                    <a:pt x="121" y="107"/>
                  </a:lnTo>
                  <a:lnTo>
                    <a:pt x="123" y="103"/>
                  </a:lnTo>
                  <a:lnTo>
                    <a:pt x="125" y="100"/>
                  </a:lnTo>
                  <a:lnTo>
                    <a:pt x="123" y="99"/>
                  </a:lnTo>
                  <a:lnTo>
                    <a:pt x="124" y="95"/>
                  </a:lnTo>
                  <a:lnTo>
                    <a:pt x="127" y="92"/>
                  </a:lnTo>
                  <a:lnTo>
                    <a:pt x="132" y="86"/>
                  </a:lnTo>
                  <a:lnTo>
                    <a:pt x="135" y="81"/>
                  </a:lnTo>
                  <a:lnTo>
                    <a:pt x="135" y="77"/>
                  </a:lnTo>
                  <a:lnTo>
                    <a:pt x="137" y="72"/>
                  </a:lnTo>
                  <a:lnTo>
                    <a:pt x="138" y="72"/>
                  </a:lnTo>
                  <a:lnTo>
                    <a:pt x="140" y="70"/>
                  </a:lnTo>
                  <a:lnTo>
                    <a:pt x="141" y="67"/>
                  </a:lnTo>
                  <a:lnTo>
                    <a:pt x="143" y="65"/>
                  </a:lnTo>
                  <a:lnTo>
                    <a:pt x="147" y="63"/>
                  </a:lnTo>
                  <a:lnTo>
                    <a:pt x="146" y="60"/>
                  </a:lnTo>
                  <a:lnTo>
                    <a:pt x="148" y="58"/>
                  </a:lnTo>
                  <a:lnTo>
                    <a:pt x="150" y="54"/>
                  </a:lnTo>
                  <a:lnTo>
                    <a:pt x="150" y="48"/>
                  </a:lnTo>
                  <a:lnTo>
                    <a:pt x="150" y="43"/>
                  </a:lnTo>
                  <a:lnTo>
                    <a:pt x="153" y="39"/>
                  </a:lnTo>
                  <a:lnTo>
                    <a:pt x="156" y="37"/>
                  </a:lnTo>
                  <a:lnTo>
                    <a:pt x="156" y="35"/>
                  </a:lnTo>
                  <a:lnTo>
                    <a:pt x="157" y="33"/>
                  </a:lnTo>
                  <a:lnTo>
                    <a:pt x="157" y="29"/>
                  </a:lnTo>
                  <a:lnTo>
                    <a:pt x="160" y="28"/>
                  </a:lnTo>
                  <a:lnTo>
                    <a:pt x="161" y="26"/>
                  </a:lnTo>
                  <a:lnTo>
                    <a:pt x="162" y="24"/>
                  </a:lnTo>
                  <a:lnTo>
                    <a:pt x="163" y="22"/>
                  </a:lnTo>
                  <a:lnTo>
                    <a:pt x="163" y="19"/>
                  </a:lnTo>
                  <a:lnTo>
                    <a:pt x="138" y="20"/>
                  </a:lnTo>
                  <a:lnTo>
                    <a:pt x="148" y="5"/>
                  </a:lnTo>
                  <a:lnTo>
                    <a:pt x="147" y="0"/>
                  </a:lnTo>
                  <a:lnTo>
                    <a:pt x="0" y="4"/>
                  </a:lnTo>
                  <a:lnTo>
                    <a:pt x="7" y="47"/>
                  </a:lnTo>
                  <a:lnTo>
                    <a:pt x="6" y="123"/>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4" name="Freeform 36"/>
            <p:cNvSpPr>
              <a:spLocks/>
            </p:cNvSpPr>
            <p:nvPr/>
          </p:nvSpPr>
          <p:spPr bwMode="auto">
            <a:xfrm>
              <a:off x="7011664" y="2657257"/>
              <a:ext cx="465458" cy="151779"/>
            </a:xfrm>
            <a:custGeom>
              <a:avLst/>
              <a:gdLst>
                <a:gd name="T0" fmla="*/ 193 w 326"/>
                <a:gd name="T1" fmla="*/ 14 h 107"/>
                <a:gd name="T2" fmla="*/ 83 w 326"/>
                <a:gd name="T3" fmla="*/ 21 h 107"/>
                <a:gd name="T4" fmla="*/ 85 w 326"/>
                <a:gd name="T5" fmla="*/ 31 h 107"/>
                <a:gd name="T6" fmla="*/ 26 w 326"/>
                <a:gd name="T7" fmla="*/ 32 h 107"/>
                <a:gd name="T8" fmla="*/ 24 w 326"/>
                <a:gd name="T9" fmla="*/ 33 h 107"/>
                <a:gd name="T10" fmla="*/ 24 w 326"/>
                <a:gd name="T11" fmla="*/ 36 h 107"/>
                <a:gd name="T12" fmla="*/ 24 w 326"/>
                <a:gd name="T13" fmla="*/ 39 h 107"/>
                <a:gd name="T14" fmla="*/ 23 w 326"/>
                <a:gd name="T15" fmla="*/ 42 h 107"/>
                <a:gd name="T16" fmla="*/ 21 w 326"/>
                <a:gd name="T17" fmla="*/ 43 h 107"/>
                <a:gd name="T18" fmla="*/ 20 w 326"/>
                <a:gd name="T19" fmla="*/ 45 h 107"/>
                <a:gd name="T20" fmla="*/ 21 w 326"/>
                <a:gd name="T21" fmla="*/ 46 h 107"/>
                <a:gd name="T22" fmla="*/ 23 w 326"/>
                <a:gd name="T23" fmla="*/ 50 h 107"/>
                <a:gd name="T24" fmla="*/ 22 w 326"/>
                <a:gd name="T25" fmla="*/ 52 h 107"/>
                <a:gd name="T26" fmla="*/ 20 w 326"/>
                <a:gd name="T27" fmla="*/ 55 h 107"/>
                <a:gd name="T28" fmla="*/ 19 w 326"/>
                <a:gd name="T29" fmla="*/ 58 h 107"/>
                <a:gd name="T30" fmla="*/ 20 w 326"/>
                <a:gd name="T31" fmla="*/ 58 h 107"/>
                <a:gd name="T32" fmla="*/ 20 w 326"/>
                <a:gd name="T33" fmla="*/ 62 h 107"/>
                <a:gd name="T34" fmla="*/ 19 w 326"/>
                <a:gd name="T35" fmla="*/ 64 h 107"/>
                <a:gd name="T36" fmla="*/ 18 w 326"/>
                <a:gd name="T37" fmla="*/ 66 h 107"/>
                <a:gd name="T38" fmla="*/ 16 w 326"/>
                <a:gd name="T39" fmla="*/ 69 h 107"/>
                <a:gd name="T40" fmla="*/ 13 w 326"/>
                <a:gd name="T41" fmla="*/ 70 h 107"/>
                <a:gd name="T42" fmla="*/ 13 w 326"/>
                <a:gd name="T43" fmla="*/ 75 h 107"/>
                <a:gd name="T44" fmla="*/ 12 w 326"/>
                <a:gd name="T45" fmla="*/ 77 h 107"/>
                <a:gd name="T46" fmla="*/ 12 w 326"/>
                <a:gd name="T47" fmla="*/ 79 h 107"/>
                <a:gd name="T48" fmla="*/ 8 w 326"/>
                <a:gd name="T49" fmla="*/ 82 h 107"/>
                <a:gd name="T50" fmla="*/ 5 w 326"/>
                <a:gd name="T51" fmla="*/ 87 h 107"/>
                <a:gd name="T52" fmla="*/ 5 w 326"/>
                <a:gd name="T53" fmla="*/ 92 h 107"/>
                <a:gd name="T54" fmla="*/ 5 w 326"/>
                <a:gd name="T55" fmla="*/ 99 h 107"/>
                <a:gd name="T56" fmla="*/ 2 w 326"/>
                <a:gd name="T57" fmla="*/ 104 h 107"/>
                <a:gd name="T58" fmla="*/ 0 w 326"/>
                <a:gd name="T59" fmla="*/ 107 h 107"/>
                <a:gd name="T60" fmla="*/ 0 w 326"/>
                <a:gd name="T61" fmla="*/ 107 h 107"/>
                <a:gd name="T62" fmla="*/ 232 w 326"/>
                <a:gd name="T63" fmla="*/ 89 h 107"/>
                <a:gd name="T64" fmla="*/ 232 w 326"/>
                <a:gd name="T65" fmla="*/ 89 h 107"/>
                <a:gd name="T66" fmla="*/ 232 w 326"/>
                <a:gd name="T67" fmla="*/ 88 h 107"/>
                <a:gd name="T68" fmla="*/ 233 w 326"/>
                <a:gd name="T69" fmla="*/ 82 h 107"/>
                <a:gd name="T70" fmla="*/ 233 w 326"/>
                <a:gd name="T71" fmla="*/ 79 h 107"/>
                <a:gd name="T72" fmla="*/ 237 w 326"/>
                <a:gd name="T73" fmla="*/ 75 h 107"/>
                <a:gd name="T74" fmla="*/ 240 w 326"/>
                <a:gd name="T75" fmla="*/ 75 h 107"/>
                <a:gd name="T76" fmla="*/ 244 w 326"/>
                <a:gd name="T77" fmla="*/ 72 h 107"/>
                <a:gd name="T78" fmla="*/ 243 w 326"/>
                <a:gd name="T79" fmla="*/ 68 h 107"/>
                <a:gd name="T80" fmla="*/ 246 w 326"/>
                <a:gd name="T81" fmla="*/ 64 h 107"/>
                <a:gd name="T82" fmla="*/ 280 w 326"/>
                <a:gd name="T83" fmla="*/ 44 h 107"/>
                <a:gd name="T84" fmla="*/ 285 w 326"/>
                <a:gd name="T85" fmla="*/ 41 h 107"/>
                <a:gd name="T86" fmla="*/ 287 w 326"/>
                <a:gd name="T87" fmla="*/ 37 h 107"/>
                <a:gd name="T88" fmla="*/ 291 w 326"/>
                <a:gd name="T89" fmla="*/ 31 h 107"/>
                <a:gd name="T90" fmla="*/ 294 w 326"/>
                <a:gd name="T91" fmla="*/ 31 h 107"/>
                <a:gd name="T92" fmla="*/ 297 w 326"/>
                <a:gd name="T93" fmla="*/ 35 h 107"/>
                <a:gd name="T94" fmla="*/ 301 w 326"/>
                <a:gd name="T95" fmla="*/ 31 h 107"/>
                <a:gd name="T96" fmla="*/ 306 w 326"/>
                <a:gd name="T97" fmla="*/ 25 h 107"/>
                <a:gd name="T98" fmla="*/ 317 w 326"/>
                <a:gd name="T99" fmla="*/ 23 h 107"/>
                <a:gd name="T100" fmla="*/ 318 w 326"/>
                <a:gd name="T101" fmla="*/ 19 h 107"/>
                <a:gd name="T102" fmla="*/ 321 w 326"/>
                <a:gd name="T103" fmla="*/ 14 h 107"/>
                <a:gd name="T104" fmla="*/ 325 w 326"/>
                <a:gd name="T105" fmla="*/ 12 h 107"/>
                <a:gd name="T106" fmla="*/ 326 w 326"/>
                <a:gd name="T107" fmla="*/ 12 h 107"/>
                <a:gd name="T108" fmla="*/ 326 w 326"/>
                <a:gd name="T109" fmla="*/ 0 h 107"/>
                <a:gd name="T110" fmla="*/ 193 w 326"/>
                <a:gd name="T111"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6" h="107">
                  <a:moveTo>
                    <a:pt x="193" y="14"/>
                  </a:moveTo>
                  <a:cubicBezTo>
                    <a:pt x="83" y="21"/>
                    <a:pt x="83" y="21"/>
                    <a:pt x="83" y="21"/>
                  </a:cubicBezTo>
                  <a:cubicBezTo>
                    <a:pt x="85" y="31"/>
                    <a:pt x="85" y="31"/>
                    <a:pt x="85" y="31"/>
                  </a:cubicBezTo>
                  <a:cubicBezTo>
                    <a:pt x="26" y="32"/>
                    <a:pt x="26" y="32"/>
                    <a:pt x="26" y="32"/>
                  </a:cubicBezTo>
                  <a:cubicBezTo>
                    <a:pt x="24" y="33"/>
                    <a:pt x="24" y="33"/>
                    <a:pt x="24" y="33"/>
                  </a:cubicBezTo>
                  <a:cubicBezTo>
                    <a:pt x="24" y="36"/>
                    <a:pt x="24" y="36"/>
                    <a:pt x="24" y="36"/>
                  </a:cubicBezTo>
                  <a:cubicBezTo>
                    <a:pt x="24" y="39"/>
                    <a:pt x="24" y="39"/>
                    <a:pt x="24" y="39"/>
                  </a:cubicBezTo>
                  <a:cubicBezTo>
                    <a:pt x="23" y="42"/>
                    <a:pt x="23" y="42"/>
                    <a:pt x="23" y="42"/>
                  </a:cubicBezTo>
                  <a:cubicBezTo>
                    <a:pt x="21" y="43"/>
                    <a:pt x="21" y="43"/>
                    <a:pt x="21" y="43"/>
                  </a:cubicBezTo>
                  <a:cubicBezTo>
                    <a:pt x="20" y="45"/>
                    <a:pt x="20" y="45"/>
                    <a:pt x="20" y="45"/>
                  </a:cubicBezTo>
                  <a:cubicBezTo>
                    <a:pt x="21" y="46"/>
                    <a:pt x="21" y="46"/>
                    <a:pt x="21" y="46"/>
                  </a:cubicBezTo>
                  <a:cubicBezTo>
                    <a:pt x="21" y="46"/>
                    <a:pt x="23" y="49"/>
                    <a:pt x="23" y="50"/>
                  </a:cubicBezTo>
                  <a:cubicBezTo>
                    <a:pt x="24" y="51"/>
                    <a:pt x="22" y="52"/>
                    <a:pt x="22" y="52"/>
                  </a:cubicBezTo>
                  <a:cubicBezTo>
                    <a:pt x="20" y="55"/>
                    <a:pt x="20" y="55"/>
                    <a:pt x="20" y="55"/>
                  </a:cubicBezTo>
                  <a:cubicBezTo>
                    <a:pt x="19" y="58"/>
                    <a:pt x="19" y="58"/>
                    <a:pt x="19" y="58"/>
                  </a:cubicBezTo>
                  <a:cubicBezTo>
                    <a:pt x="20" y="58"/>
                    <a:pt x="20" y="58"/>
                    <a:pt x="20" y="58"/>
                  </a:cubicBezTo>
                  <a:cubicBezTo>
                    <a:pt x="20" y="62"/>
                    <a:pt x="20" y="62"/>
                    <a:pt x="20" y="62"/>
                  </a:cubicBezTo>
                  <a:cubicBezTo>
                    <a:pt x="19" y="64"/>
                    <a:pt x="19" y="64"/>
                    <a:pt x="19" y="64"/>
                  </a:cubicBezTo>
                  <a:cubicBezTo>
                    <a:pt x="18" y="66"/>
                    <a:pt x="18" y="66"/>
                    <a:pt x="18" y="66"/>
                  </a:cubicBezTo>
                  <a:cubicBezTo>
                    <a:pt x="16" y="69"/>
                    <a:pt x="16" y="69"/>
                    <a:pt x="16" y="69"/>
                  </a:cubicBezTo>
                  <a:cubicBezTo>
                    <a:pt x="13" y="70"/>
                    <a:pt x="13" y="70"/>
                    <a:pt x="13" y="70"/>
                  </a:cubicBezTo>
                  <a:cubicBezTo>
                    <a:pt x="13" y="75"/>
                    <a:pt x="13" y="75"/>
                    <a:pt x="13" y="75"/>
                  </a:cubicBezTo>
                  <a:cubicBezTo>
                    <a:pt x="12" y="77"/>
                    <a:pt x="12" y="77"/>
                    <a:pt x="12" y="77"/>
                  </a:cubicBezTo>
                  <a:cubicBezTo>
                    <a:pt x="12" y="79"/>
                    <a:pt x="12" y="79"/>
                    <a:pt x="12" y="79"/>
                  </a:cubicBezTo>
                  <a:cubicBezTo>
                    <a:pt x="8" y="82"/>
                    <a:pt x="8" y="82"/>
                    <a:pt x="8" y="82"/>
                  </a:cubicBezTo>
                  <a:cubicBezTo>
                    <a:pt x="5" y="87"/>
                    <a:pt x="5" y="87"/>
                    <a:pt x="5" y="87"/>
                  </a:cubicBezTo>
                  <a:cubicBezTo>
                    <a:pt x="5" y="92"/>
                    <a:pt x="5" y="92"/>
                    <a:pt x="5" y="92"/>
                  </a:cubicBezTo>
                  <a:cubicBezTo>
                    <a:pt x="5" y="99"/>
                    <a:pt x="5" y="99"/>
                    <a:pt x="5" y="99"/>
                  </a:cubicBezTo>
                  <a:cubicBezTo>
                    <a:pt x="2" y="104"/>
                    <a:pt x="2" y="104"/>
                    <a:pt x="2" y="104"/>
                  </a:cubicBezTo>
                  <a:cubicBezTo>
                    <a:pt x="0" y="107"/>
                    <a:pt x="0" y="107"/>
                    <a:pt x="0" y="107"/>
                  </a:cubicBezTo>
                  <a:cubicBezTo>
                    <a:pt x="0" y="107"/>
                    <a:pt x="0" y="107"/>
                    <a:pt x="0" y="107"/>
                  </a:cubicBezTo>
                  <a:cubicBezTo>
                    <a:pt x="232" y="89"/>
                    <a:pt x="232" y="89"/>
                    <a:pt x="232" y="89"/>
                  </a:cubicBezTo>
                  <a:cubicBezTo>
                    <a:pt x="232" y="89"/>
                    <a:pt x="232" y="89"/>
                    <a:pt x="232" y="89"/>
                  </a:cubicBezTo>
                  <a:cubicBezTo>
                    <a:pt x="232" y="88"/>
                    <a:pt x="232" y="88"/>
                    <a:pt x="232" y="88"/>
                  </a:cubicBezTo>
                  <a:cubicBezTo>
                    <a:pt x="233" y="82"/>
                    <a:pt x="233" y="82"/>
                    <a:pt x="233" y="82"/>
                  </a:cubicBezTo>
                  <a:cubicBezTo>
                    <a:pt x="233" y="79"/>
                    <a:pt x="233" y="79"/>
                    <a:pt x="233" y="79"/>
                  </a:cubicBezTo>
                  <a:cubicBezTo>
                    <a:pt x="237" y="75"/>
                    <a:pt x="237" y="75"/>
                    <a:pt x="237" y="75"/>
                  </a:cubicBezTo>
                  <a:cubicBezTo>
                    <a:pt x="240" y="75"/>
                    <a:pt x="240" y="75"/>
                    <a:pt x="240" y="75"/>
                  </a:cubicBezTo>
                  <a:cubicBezTo>
                    <a:pt x="244" y="72"/>
                    <a:pt x="244" y="72"/>
                    <a:pt x="244" y="72"/>
                  </a:cubicBezTo>
                  <a:cubicBezTo>
                    <a:pt x="243" y="68"/>
                    <a:pt x="243" y="68"/>
                    <a:pt x="243" y="68"/>
                  </a:cubicBezTo>
                  <a:cubicBezTo>
                    <a:pt x="246" y="64"/>
                    <a:pt x="246" y="64"/>
                    <a:pt x="246" y="64"/>
                  </a:cubicBezTo>
                  <a:cubicBezTo>
                    <a:pt x="280" y="44"/>
                    <a:pt x="280" y="44"/>
                    <a:pt x="280" y="44"/>
                  </a:cubicBezTo>
                  <a:cubicBezTo>
                    <a:pt x="285" y="41"/>
                    <a:pt x="285" y="41"/>
                    <a:pt x="285" y="41"/>
                  </a:cubicBezTo>
                  <a:cubicBezTo>
                    <a:pt x="287" y="37"/>
                    <a:pt x="287" y="37"/>
                    <a:pt x="287" y="37"/>
                  </a:cubicBezTo>
                  <a:cubicBezTo>
                    <a:pt x="291" y="31"/>
                    <a:pt x="291" y="31"/>
                    <a:pt x="291" y="31"/>
                  </a:cubicBezTo>
                  <a:cubicBezTo>
                    <a:pt x="294" y="31"/>
                    <a:pt x="294" y="31"/>
                    <a:pt x="294" y="31"/>
                  </a:cubicBezTo>
                  <a:cubicBezTo>
                    <a:pt x="297" y="35"/>
                    <a:pt x="297" y="35"/>
                    <a:pt x="297" y="35"/>
                  </a:cubicBezTo>
                  <a:cubicBezTo>
                    <a:pt x="301" y="31"/>
                    <a:pt x="301" y="31"/>
                    <a:pt x="301" y="31"/>
                  </a:cubicBezTo>
                  <a:cubicBezTo>
                    <a:pt x="306" y="25"/>
                    <a:pt x="306" y="25"/>
                    <a:pt x="306" y="25"/>
                  </a:cubicBezTo>
                  <a:cubicBezTo>
                    <a:pt x="317" y="23"/>
                    <a:pt x="317" y="23"/>
                    <a:pt x="317" y="23"/>
                  </a:cubicBezTo>
                  <a:cubicBezTo>
                    <a:pt x="318" y="19"/>
                    <a:pt x="318" y="19"/>
                    <a:pt x="318" y="19"/>
                  </a:cubicBezTo>
                  <a:cubicBezTo>
                    <a:pt x="321" y="14"/>
                    <a:pt x="321" y="14"/>
                    <a:pt x="321" y="14"/>
                  </a:cubicBezTo>
                  <a:cubicBezTo>
                    <a:pt x="325" y="12"/>
                    <a:pt x="325" y="12"/>
                    <a:pt x="325" y="12"/>
                  </a:cubicBezTo>
                  <a:cubicBezTo>
                    <a:pt x="326" y="12"/>
                    <a:pt x="326" y="12"/>
                    <a:pt x="326" y="12"/>
                  </a:cubicBezTo>
                  <a:cubicBezTo>
                    <a:pt x="326" y="0"/>
                    <a:pt x="326" y="0"/>
                    <a:pt x="326" y="0"/>
                  </a:cubicBezTo>
                  <a:lnTo>
                    <a:pt x="193" y="14"/>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5" name="Freeform 37"/>
            <p:cNvSpPr>
              <a:spLocks/>
            </p:cNvSpPr>
            <p:nvPr/>
          </p:nvSpPr>
          <p:spPr bwMode="auto">
            <a:xfrm>
              <a:off x="7342207" y="2606663"/>
              <a:ext cx="465458" cy="205746"/>
            </a:xfrm>
            <a:custGeom>
              <a:avLst/>
              <a:gdLst>
                <a:gd name="T0" fmla="*/ 320 w 326"/>
                <a:gd name="T1" fmla="*/ 28 h 144"/>
                <a:gd name="T2" fmla="*/ 315 w 326"/>
                <a:gd name="T3" fmla="*/ 38 h 144"/>
                <a:gd name="T4" fmla="*/ 311 w 326"/>
                <a:gd name="T5" fmla="*/ 32 h 144"/>
                <a:gd name="T6" fmla="*/ 300 w 326"/>
                <a:gd name="T7" fmla="*/ 30 h 144"/>
                <a:gd name="T8" fmla="*/ 289 w 326"/>
                <a:gd name="T9" fmla="*/ 35 h 144"/>
                <a:gd name="T10" fmla="*/ 285 w 326"/>
                <a:gd name="T11" fmla="*/ 32 h 144"/>
                <a:gd name="T12" fmla="*/ 282 w 326"/>
                <a:gd name="T13" fmla="*/ 25 h 144"/>
                <a:gd name="T14" fmla="*/ 281 w 326"/>
                <a:gd name="T15" fmla="*/ 18 h 144"/>
                <a:gd name="T16" fmla="*/ 284 w 326"/>
                <a:gd name="T17" fmla="*/ 20 h 144"/>
                <a:gd name="T18" fmla="*/ 290 w 326"/>
                <a:gd name="T19" fmla="*/ 29 h 144"/>
                <a:gd name="T20" fmla="*/ 295 w 326"/>
                <a:gd name="T21" fmla="*/ 26 h 144"/>
                <a:gd name="T22" fmla="*/ 305 w 326"/>
                <a:gd name="T23" fmla="*/ 22 h 144"/>
                <a:gd name="T24" fmla="*/ 306 w 326"/>
                <a:gd name="T25" fmla="*/ 16 h 144"/>
                <a:gd name="T26" fmla="*/ 303 w 326"/>
                <a:gd name="T27" fmla="*/ 12 h 144"/>
                <a:gd name="T28" fmla="*/ 312 w 326"/>
                <a:gd name="T29" fmla="*/ 14 h 144"/>
                <a:gd name="T30" fmla="*/ 308 w 326"/>
                <a:gd name="T31" fmla="*/ 4 h 144"/>
                <a:gd name="T32" fmla="*/ 155 w 326"/>
                <a:gd name="T33" fmla="*/ 28 h 144"/>
                <a:gd name="T34" fmla="*/ 93 w 326"/>
                <a:gd name="T35" fmla="*/ 47 h 144"/>
                <a:gd name="T36" fmla="*/ 85 w 326"/>
                <a:gd name="T37" fmla="*/ 58 h 144"/>
                <a:gd name="T38" fmla="*/ 65 w 326"/>
                <a:gd name="T39" fmla="*/ 70 h 144"/>
                <a:gd name="T40" fmla="*/ 55 w 326"/>
                <a:gd name="T41" fmla="*/ 72 h 144"/>
                <a:gd name="T42" fmla="*/ 14 w 326"/>
                <a:gd name="T43" fmla="*/ 99 h 144"/>
                <a:gd name="T44" fmla="*/ 8 w 326"/>
                <a:gd name="T45" fmla="*/ 110 h 144"/>
                <a:gd name="T46" fmla="*/ 1 w 326"/>
                <a:gd name="T47" fmla="*/ 117 h 144"/>
                <a:gd name="T48" fmla="*/ 0 w 326"/>
                <a:gd name="T49" fmla="*/ 124 h 144"/>
                <a:gd name="T50" fmla="*/ 83 w 326"/>
                <a:gd name="T51" fmla="*/ 104 h 144"/>
                <a:gd name="T52" fmla="*/ 108 w 326"/>
                <a:gd name="T53" fmla="*/ 105 h 144"/>
                <a:gd name="T54" fmla="*/ 123 w 326"/>
                <a:gd name="T55" fmla="*/ 100 h 144"/>
                <a:gd name="T56" fmla="*/ 142 w 326"/>
                <a:gd name="T57" fmla="*/ 114 h 144"/>
                <a:gd name="T58" fmla="*/ 243 w 326"/>
                <a:gd name="T59" fmla="*/ 140 h 144"/>
                <a:gd name="T60" fmla="*/ 256 w 326"/>
                <a:gd name="T61" fmla="*/ 136 h 144"/>
                <a:gd name="T62" fmla="*/ 263 w 326"/>
                <a:gd name="T63" fmla="*/ 117 h 144"/>
                <a:gd name="T64" fmla="*/ 271 w 326"/>
                <a:gd name="T65" fmla="*/ 106 h 144"/>
                <a:gd name="T66" fmla="*/ 270 w 326"/>
                <a:gd name="T67" fmla="*/ 100 h 144"/>
                <a:gd name="T68" fmla="*/ 272 w 326"/>
                <a:gd name="T69" fmla="*/ 97 h 144"/>
                <a:gd name="T70" fmla="*/ 278 w 326"/>
                <a:gd name="T71" fmla="*/ 100 h 144"/>
                <a:gd name="T72" fmla="*/ 281 w 326"/>
                <a:gd name="T73" fmla="*/ 95 h 144"/>
                <a:gd name="T74" fmla="*/ 285 w 326"/>
                <a:gd name="T75" fmla="*/ 95 h 144"/>
                <a:gd name="T76" fmla="*/ 296 w 326"/>
                <a:gd name="T77" fmla="*/ 91 h 144"/>
                <a:gd name="T78" fmla="*/ 301 w 326"/>
                <a:gd name="T79" fmla="*/ 87 h 144"/>
                <a:gd name="T80" fmla="*/ 308 w 326"/>
                <a:gd name="T81" fmla="*/ 81 h 144"/>
                <a:gd name="T82" fmla="*/ 308 w 326"/>
                <a:gd name="T83" fmla="*/ 75 h 144"/>
                <a:gd name="T84" fmla="*/ 301 w 326"/>
                <a:gd name="T85" fmla="*/ 78 h 144"/>
                <a:gd name="T86" fmla="*/ 291 w 326"/>
                <a:gd name="T87" fmla="*/ 83 h 144"/>
                <a:gd name="T88" fmla="*/ 283 w 326"/>
                <a:gd name="T89" fmla="*/ 77 h 144"/>
                <a:gd name="T90" fmla="*/ 288 w 326"/>
                <a:gd name="T91" fmla="*/ 77 h 144"/>
                <a:gd name="T92" fmla="*/ 296 w 326"/>
                <a:gd name="T93" fmla="*/ 73 h 144"/>
                <a:gd name="T94" fmla="*/ 297 w 326"/>
                <a:gd name="T95" fmla="*/ 68 h 144"/>
                <a:gd name="T96" fmla="*/ 296 w 326"/>
                <a:gd name="T97" fmla="*/ 64 h 144"/>
                <a:gd name="T98" fmla="*/ 280 w 326"/>
                <a:gd name="T99" fmla="*/ 58 h 144"/>
                <a:gd name="T100" fmla="*/ 290 w 326"/>
                <a:gd name="T101" fmla="*/ 57 h 144"/>
                <a:gd name="T102" fmla="*/ 294 w 326"/>
                <a:gd name="T103" fmla="*/ 55 h 144"/>
                <a:gd name="T104" fmla="*/ 294 w 326"/>
                <a:gd name="T105" fmla="*/ 51 h 144"/>
                <a:gd name="T106" fmla="*/ 300 w 326"/>
                <a:gd name="T107" fmla="*/ 58 h 144"/>
                <a:gd name="T108" fmla="*/ 306 w 326"/>
                <a:gd name="T109" fmla="*/ 58 h 144"/>
                <a:gd name="T110" fmla="*/ 317 w 326"/>
                <a:gd name="T111" fmla="*/ 57 h 144"/>
                <a:gd name="T112" fmla="*/ 319 w 326"/>
                <a:gd name="T113" fmla="*/ 48 h 144"/>
                <a:gd name="T114" fmla="*/ 322 w 326"/>
                <a:gd name="T115" fmla="*/ 42 h 144"/>
                <a:gd name="T116" fmla="*/ 325 w 326"/>
                <a:gd name="T117"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144">
                  <a:moveTo>
                    <a:pt x="324" y="34"/>
                  </a:moveTo>
                  <a:cubicBezTo>
                    <a:pt x="322" y="31"/>
                    <a:pt x="322" y="31"/>
                    <a:pt x="322" y="31"/>
                  </a:cubicBezTo>
                  <a:cubicBezTo>
                    <a:pt x="320" y="28"/>
                    <a:pt x="320" y="28"/>
                    <a:pt x="320" y="28"/>
                  </a:cubicBezTo>
                  <a:cubicBezTo>
                    <a:pt x="317" y="28"/>
                    <a:pt x="317" y="28"/>
                    <a:pt x="317" y="28"/>
                  </a:cubicBezTo>
                  <a:cubicBezTo>
                    <a:pt x="316" y="29"/>
                    <a:pt x="316" y="29"/>
                    <a:pt x="316" y="29"/>
                  </a:cubicBezTo>
                  <a:cubicBezTo>
                    <a:pt x="315" y="38"/>
                    <a:pt x="315" y="38"/>
                    <a:pt x="315" y="38"/>
                  </a:cubicBezTo>
                  <a:cubicBezTo>
                    <a:pt x="315" y="40"/>
                    <a:pt x="315" y="40"/>
                    <a:pt x="315" y="40"/>
                  </a:cubicBezTo>
                  <a:cubicBezTo>
                    <a:pt x="312" y="38"/>
                    <a:pt x="312" y="38"/>
                    <a:pt x="312" y="38"/>
                  </a:cubicBezTo>
                  <a:cubicBezTo>
                    <a:pt x="311" y="32"/>
                    <a:pt x="311" y="32"/>
                    <a:pt x="311" y="32"/>
                  </a:cubicBezTo>
                  <a:cubicBezTo>
                    <a:pt x="309" y="28"/>
                    <a:pt x="309" y="28"/>
                    <a:pt x="309" y="28"/>
                  </a:cubicBezTo>
                  <a:cubicBezTo>
                    <a:pt x="306" y="27"/>
                    <a:pt x="306" y="27"/>
                    <a:pt x="306" y="27"/>
                  </a:cubicBezTo>
                  <a:cubicBezTo>
                    <a:pt x="300" y="30"/>
                    <a:pt x="300" y="30"/>
                    <a:pt x="300" y="30"/>
                  </a:cubicBezTo>
                  <a:cubicBezTo>
                    <a:pt x="298" y="30"/>
                    <a:pt x="298" y="30"/>
                    <a:pt x="298" y="30"/>
                  </a:cubicBezTo>
                  <a:cubicBezTo>
                    <a:pt x="292" y="32"/>
                    <a:pt x="292" y="32"/>
                    <a:pt x="292" y="32"/>
                  </a:cubicBezTo>
                  <a:cubicBezTo>
                    <a:pt x="289" y="35"/>
                    <a:pt x="289" y="35"/>
                    <a:pt x="289" y="35"/>
                  </a:cubicBezTo>
                  <a:cubicBezTo>
                    <a:pt x="286" y="39"/>
                    <a:pt x="286" y="39"/>
                    <a:pt x="286" y="39"/>
                  </a:cubicBezTo>
                  <a:cubicBezTo>
                    <a:pt x="285" y="37"/>
                    <a:pt x="285" y="37"/>
                    <a:pt x="285" y="37"/>
                  </a:cubicBezTo>
                  <a:cubicBezTo>
                    <a:pt x="285" y="32"/>
                    <a:pt x="285" y="32"/>
                    <a:pt x="285" y="32"/>
                  </a:cubicBezTo>
                  <a:cubicBezTo>
                    <a:pt x="285" y="30"/>
                    <a:pt x="285" y="30"/>
                    <a:pt x="285" y="30"/>
                  </a:cubicBezTo>
                  <a:cubicBezTo>
                    <a:pt x="283" y="27"/>
                    <a:pt x="283" y="27"/>
                    <a:pt x="283" y="27"/>
                  </a:cubicBezTo>
                  <a:cubicBezTo>
                    <a:pt x="282" y="25"/>
                    <a:pt x="282" y="25"/>
                    <a:pt x="282" y="25"/>
                  </a:cubicBezTo>
                  <a:cubicBezTo>
                    <a:pt x="281" y="23"/>
                    <a:pt x="281" y="23"/>
                    <a:pt x="281" y="23"/>
                  </a:cubicBezTo>
                  <a:cubicBezTo>
                    <a:pt x="281" y="20"/>
                    <a:pt x="281" y="20"/>
                    <a:pt x="281" y="20"/>
                  </a:cubicBezTo>
                  <a:cubicBezTo>
                    <a:pt x="281" y="18"/>
                    <a:pt x="281" y="18"/>
                    <a:pt x="281" y="18"/>
                  </a:cubicBezTo>
                  <a:cubicBezTo>
                    <a:pt x="283" y="16"/>
                    <a:pt x="283" y="16"/>
                    <a:pt x="283" y="16"/>
                  </a:cubicBezTo>
                  <a:cubicBezTo>
                    <a:pt x="283" y="16"/>
                    <a:pt x="283" y="16"/>
                    <a:pt x="283" y="16"/>
                  </a:cubicBezTo>
                  <a:cubicBezTo>
                    <a:pt x="284" y="20"/>
                    <a:pt x="284" y="20"/>
                    <a:pt x="284" y="20"/>
                  </a:cubicBezTo>
                  <a:cubicBezTo>
                    <a:pt x="285" y="26"/>
                    <a:pt x="285" y="26"/>
                    <a:pt x="285" y="26"/>
                  </a:cubicBezTo>
                  <a:cubicBezTo>
                    <a:pt x="287" y="31"/>
                    <a:pt x="287" y="31"/>
                    <a:pt x="287" y="31"/>
                  </a:cubicBezTo>
                  <a:cubicBezTo>
                    <a:pt x="290" y="29"/>
                    <a:pt x="290" y="29"/>
                    <a:pt x="290" y="29"/>
                  </a:cubicBezTo>
                  <a:cubicBezTo>
                    <a:pt x="291" y="28"/>
                    <a:pt x="291" y="28"/>
                    <a:pt x="291" y="28"/>
                  </a:cubicBezTo>
                  <a:cubicBezTo>
                    <a:pt x="294" y="26"/>
                    <a:pt x="294" y="26"/>
                    <a:pt x="294" y="26"/>
                  </a:cubicBezTo>
                  <a:cubicBezTo>
                    <a:pt x="295" y="26"/>
                    <a:pt x="295" y="26"/>
                    <a:pt x="295" y="26"/>
                  </a:cubicBezTo>
                  <a:cubicBezTo>
                    <a:pt x="299" y="24"/>
                    <a:pt x="299" y="24"/>
                    <a:pt x="299" y="24"/>
                  </a:cubicBezTo>
                  <a:cubicBezTo>
                    <a:pt x="300" y="22"/>
                    <a:pt x="300" y="22"/>
                    <a:pt x="300" y="22"/>
                  </a:cubicBezTo>
                  <a:cubicBezTo>
                    <a:pt x="305" y="22"/>
                    <a:pt x="305" y="22"/>
                    <a:pt x="305" y="22"/>
                  </a:cubicBezTo>
                  <a:cubicBezTo>
                    <a:pt x="306" y="19"/>
                    <a:pt x="306" y="19"/>
                    <a:pt x="306" y="19"/>
                  </a:cubicBezTo>
                  <a:cubicBezTo>
                    <a:pt x="307" y="18"/>
                    <a:pt x="307" y="18"/>
                    <a:pt x="307" y="18"/>
                  </a:cubicBezTo>
                  <a:cubicBezTo>
                    <a:pt x="307" y="18"/>
                    <a:pt x="306" y="17"/>
                    <a:pt x="306" y="16"/>
                  </a:cubicBezTo>
                  <a:cubicBezTo>
                    <a:pt x="305" y="16"/>
                    <a:pt x="305" y="16"/>
                    <a:pt x="305" y="16"/>
                  </a:cubicBezTo>
                  <a:cubicBezTo>
                    <a:pt x="303" y="13"/>
                    <a:pt x="303" y="13"/>
                    <a:pt x="303" y="13"/>
                  </a:cubicBezTo>
                  <a:cubicBezTo>
                    <a:pt x="303" y="12"/>
                    <a:pt x="303" y="12"/>
                    <a:pt x="303" y="12"/>
                  </a:cubicBezTo>
                  <a:cubicBezTo>
                    <a:pt x="304" y="12"/>
                    <a:pt x="304" y="12"/>
                    <a:pt x="304" y="12"/>
                  </a:cubicBezTo>
                  <a:cubicBezTo>
                    <a:pt x="309" y="14"/>
                    <a:pt x="309" y="14"/>
                    <a:pt x="309" y="14"/>
                  </a:cubicBezTo>
                  <a:cubicBezTo>
                    <a:pt x="312" y="14"/>
                    <a:pt x="312" y="14"/>
                    <a:pt x="312" y="14"/>
                  </a:cubicBezTo>
                  <a:cubicBezTo>
                    <a:pt x="312" y="11"/>
                    <a:pt x="312" y="11"/>
                    <a:pt x="312" y="11"/>
                  </a:cubicBezTo>
                  <a:cubicBezTo>
                    <a:pt x="309" y="7"/>
                    <a:pt x="309" y="7"/>
                    <a:pt x="309" y="7"/>
                  </a:cubicBezTo>
                  <a:cubicBezTo>
                    <a:pt x="308" y="4"/>
                    <a:pt x="308" y="4"/>
                    <a:pt x="308" y="4"/>
                  </a:cubicBezTo>
                  <a:cubicBezTo>
                    <a:pt x="305" y="0"/>
                    <a:pt x="305" y="0"/>
                    <a:pt x="305" y="0"/>
                  </a:cubicBezTo>
                  <a:cubicBezTo>
                    <a:pt x="218" y="18"/>
                    <a:pt x="218" y="18"/>
                    <a:pt x="218" y="18"/>
                  </a:cubicBezTo>
                  <a:cubicBezTo>
                    <a:pt x="155" y="28"/>
                    <a:pt x="155" y="28"/>
                    <a:pt x="155" y="28"/>
                  </a:cubicBezTo>
                  <a:cubicBezTo>
                    <a:pt x="94" y="35"/>
                    <a:pt x="94" y="35"/>
                    <a:pt x="94" y="35"/>
                  </a:cubicBezTo>
                  <a:cubicBezTo>
                    <a:pt x="94" y="47"/>
                    <a:pt x="94" y="47"/>
                    <a:pt x="94" y="47"/>
                  </a:cubicBezTo>
                  <a:cubicBezTo>
                    <a:pt x="93" y="47"/>
                    <a:pt x="93" y="47"/>
                    <a:pt x="93" y="47"/>
                  </a:cubicBezTo>
                  <a:cubicBezTo>
                    <a:pt x="89" y="49"/>
                    <a:pt x="89" y="49"/>
                    <a:pt x="89" y="49"/>
                  </a:cubicBezTo>
                  <a:cubicBezTo>
                    <a:pt x="86" y="54"/>
                    <a:pt x="86" y="54"/>
                    <a:pt x="86" y="54"/>
                  </a:cubicBezTo>
                  <a:cubicBezTo>
                    <a:pt x="85" y="58"/>
                    <a:pt x="85" y="58"/>
                    <a:pt x="85" y="58"/>
                  </a:cubicBezTo>
                  <a:cubicBezTo>
                    <a:pt x="74" y="60"/>
                    <a:pt x="74" y="60"/>
                    <a:pt x="74" y="60"/>
                  </a:cubicBezTo>
                  <a:cubicBezTo>
                    <a:pt x="69" y="66"/>
                    <a:pt x="69" y="66"/>
                    <a:pt x="69" y="66"/>
                  </a:cubicBezTo>
                  <a:cubicBezTo>
                    <a:pt x="65" y="70"/>
                    <a:pt x="65" y="70"/>
                    <a:pt x="65" y="70"/>
                  </a:cubicBezTo>
                  <a:cubicBezTo>
                    <a:pt x="62" y="66"/>
                    <a:pt x="62" y="66"/>
                    <a:pt x="62" y="66"/>
                  </a:cubicBezTo>
                  <a:cubicBezTo>
                    <a:pt x="59" y="66"/>
                    <a:pt x="59" y="66"/>
                    <a:pt x="59" y="66"/>
                  </a:cubicBezTo>
                  <a:cubicBezTo>
                    <a:pt x="55" y="72"/>
                    <a:pt x="55" y="72"/>
                    <a:pt x="55" y="72"/>
                  </a:cubicBezTo>
                  <a:cubicBezTo>
                    <a:pt x="53" y="76"/>
                    <a:pt x="53" y="76"/>
                    <a:pt x="53" y="76"/>
                  </a:cubicBezTo>
                  <a:cubicBezTo>
                    <a:pt x="48" y="79"/>
                    <a:pt x="48" y="79"/>
                    <a:pt x="48" y="79"/>
                  </a:cubicBezTo>
                  <a:cubicBezTo>
                    <a:pt x="14" y="99"/>
                    <a:pt x="14" y="99"/>
                    <a:pt x="14" y="99"/>
                  </a:cubicBezTo>
                  <a:cubicBezTo>
                    <a:pt x="11" y="103"/>
                    <a:pt x="11" y="103"/>
                    <a:pt x="11" y="103"/>
                  </a:cubicBezTo>
                  <a:cubicBezTo>
                    <a:pt x="12" y="107"/>
                    <a:pt x="12" y="107"/>
                    <a:pt x="12" y="107"/>
                  </a:cubicBezTo>
                  <a:cubicBezTo>
                    <a:pt x="8" y="110"/>
                    <a:pt x="8" y="110"/>
                    <a:pt x="8" y="110"/>
                  </a:cubicBezTo>
                  <a:cubicBezTo>
                    <a:pt x="5" y="110"/>
                    <a:pt x="5" y="110"/>
                    <a:pt x="5" y="110"/>
                  </a:cubicBezTo>
                  <a:cubicBezTo>
                    <a:pt x="1" y="114"/>
                    <a:pt x="1" y="114"/>
                    <a:pt x="1" y="114"/>
                  </a:cubicBezTo>
                  <a:cubicBezTo>
                    <a:pt x="1" y="117"/>
                    <a:pt x="1" y="117"/>
                    <a:pt x="1" y="117"/>
                  </a:cubicBezTo>
                  <a:cubicBezTo>
                    <a:pt x="0" y="123"/>
                    <a:pt x="0" y="123"/>
                    <a:pt x="0" y="123"/>
                  </a:cubicBezTo>
                  <a:cubicBezTo>
                    <a:pt x="0" y="124"/>
                    <a:pt x="0" y="124"/>
                    <a:pt x="0" y="124"/>
                  </a:cubicBezTo>
                  <a:cubicBezTo>
                    <a:pt x="0" y="124"/>
                    <a:pt x="0" y="124"/>
                    <a:pt x="0" y="124"/>
                  </a:cubicBezTo>
                  <a:cubicBezTo>
                    <a:pt x="56" y="118"/>
                    <a:pt x="56" y="118"/>
                    <a:pt x="56" y="118"/>
                  </a:cubicBezTo>
                  <a:cubicBezTo>
                    <a:pt x="73" y="105"/>
                    <a:pt x="73" y="105"/>
                    <a:pt x="73" y="105"/>
                  </a:cubicBezTo>
                  <a:cubicBezTo>
                    <a:pt x="83" y="104"/>
                    <a:pt x="83" y="104"/>
                    <a:pt x="83" y="104"/>
                  </a:cubicBezTo>
                  <a:cubicBezTo>
                    <a:pt x="90" y="104"/>
                    <a:pt x="90" y="104"/>
                    <a:pt x="90" y="104"/>
                  </a:cubicBezTo>
                  <a:cubicBezTo>
                    <a:pt x="102" y="106"/>
                    <a:pt x="102" y="106"/>
                    <a:pt x="102" y="106"/>
                  </a:cubicBezTo>
                  <a:cubicBezTo>
                    <a:pt x="108" y="105"/>
                    <a:pt x="108" y="105"/>
                    <a:pt x="108" y="105"/>
                  </a:cubicBezTo>
                  <a:cubicBezTo>
                    <a:pt x="111" y="104"/>
                    <a:pt x="111" y="104"/>
                    <a:pt x="111" y="104"/>
                  </a:cubicBezTo>
                  <a:cubicBezTo>
                    <a:pt x="116" y="101"/>
                    <a:pt x="116" y="101"/>
                    <a:pt x="116" y="101"/>
                  </a:cubicBezTo>
                  <a:cubicBezTo>
                    <a:pt x="123" y="100"/>
                    <a:pt x="123" y="100"/>
                    <a:pt x="123" y="100"/>
                  </a:cubicBezTo>
                  <a:cubicBezTo>
                    <a:pt x="132" y="101"/>
                    <a:pt x="132" y="101"/>
                    <a:pt x="132" y="101"/>
                  </a:cubicBezTo>
                  <a:cubicBezTo>
                    <a:pt x="138" y="104"/>
                    <a:pt x="138" y="104"/>
                    <a:pt x="138" y="104"/>
                  </a:cubicBezTo>
                  <a:cubicBezTo>
                    <a:pt x="142" y="114"/>
                    <a:pt x="142" y="114"/>
                    <a:pt x="142" y="114"/>
                  </a:cubicBezTo>
                  <a:cubicBezTo>
                    <a:pt x="182" y="106"/>
                    <a:pt x="182" y="106"/>
                    <a:pt x="182" y="106"/>
                  </a:cubicBezTo>
                  <a:cubicBezTo>
                    <a:pt x="234" y="144"/>
                    <a:pt x="234" y="144"/>
                    <a:pt x="234" y="144"/>
                  </a:cubicBezTo>
                  <a:cubicBezTo>
                    <a:pt x="243" y="140"/>
                    <a:pt x="243" y="140"/>
                    <a:pt x="243" y="140"/>
                  </a:cubicBezTo>
                  <a:cubicBezTo>
                    <a:pt x="245" y="140"/>
                    <a:pt x="245" y="140"/>
                    <a:pt x="245" y="140"/>
                  </a:cubicBezTo>
                  <a:cubicBezTo>
                    <a:pt x="254" y="139"/>
                    <a:pt x="254" y="139"/>
                    <a:pt x="254" y="139"/>
                  </a:cubicBezTo>
                  <a:cubicBezTo>
                    <a:pt x="256" y="136"/>
                    <a:pt x="256" y="136"/>
                    <a:pt x="256" y="136"/>
                  </a:cubicBezTo>
                  <a:cubicBezTo>
                    <a:pt x="259" y="133"/>
                    <a:pt x="259" y="133"/>
                    <a:pt x="259" y="133"/>
                  </a:cubicBezTo>
                  <a:cubicBezTo>
                    <a:pt x="260" y="124"/>
                    <a:pt x="260" y="124"/>
                    <a:pt x="260" y="124"/>
                  </a:cubicBezTo>
                  <a:cubicBezTo>
                    <a:pt x="263" y="117"/>
                    <a:pt x="263" y="117"/>
                    <a:pt x="263" y="117"/>
                  </a:cubicBezTo>
                  <a:cubicBezTo>
                    <a:pt x="267" y="111"/>
                    <a:pt x="267" y="111"/>
                    <a:pt x="267" y="111"/>
                  </a:cubicBezTo>
                  <a:cubicBezTo>
                    <a:pt x="271" y="108"/>
                    <a:pt x="271" y="108"/>
                    <a:pt x="271" y="108"/>
                  </a:cubicBezTo>
                  <a:cubicBezTo>
                    <a:pt x="271" y="106"/>
                    <a:pt x="271" y="106"/>
                    <a:pt x="271" y="106"/>
                  </a:cubicBezTo>
                  <a:cubicBezTo>
                    <a:pt x="270" y="103"/>
                    <a:pt x="270" y="103"/>
                    <a:pt x="270" y="103"/>
                  </a:cubicBezTo>
                  <a:cubicBezTo>
                    <a:pt x="269" y="101"/>
                    <a:pt x="269" y="101"/>
                    <a:pt x="269" y="101"/>
                  </a:cubicBezTo>
                  <a:cubicBezTo>
                    <a:pt x="270" y="100"/>
                    <a:pt x="270" y="100"/>
                    <a:pt x="270" y="100"/>
                  </a:cubicBezTo>
                  <a:cubicBezTo>
                    <a:pt x="270" y="98"/>
                    <a:pt x="270" y="98"/>
                    <a:pt x="270" y="98"/>
                  </a:cubicBezTo>
                  <a:cubicBezTo>
                    <a:pt x="271" y="97"/>
                    <a:pt x="271" y="97"/>
                    <a:pt x="271" y="97"/>
                  </a:cubicBezTo>
                  <a:cubicBezTo>
                    <a:pt x="272" y="97"/>
                    <a:pt x="272" y="97"/>
                    <a:pt x="272" y="97"/>
                  </a:cubicBezTo>
                  <a:cubicBezTo>
                    <a:pt x="273" y="98"/>
                    <a:pt x="273" y="98"/>
                    <a:pt x="273" y="98"/>
                  </a:cubicBezTo>
                  <a:cubicBezTo>
                    <a:pt x="274" y="102"/>
                    <a:pt x="274" y="102"/>
                    <a:pt x="274" y="102"/>
                  </a:cubicBezTo>
                  <a:cubicBezTo>
                    <a:pt x="278" y="100"/>
                    <a:pt x="278" y="100"/>
                    <a:pt x="278" y="100"/>
                  </a:cubicBezTo>
                  <a:cubicBezTo>
                    <a:pt x="281" y="99"/>
                    <a:pt x="281" y="99"/>
                    <a:pt x="281" y="99"/>
                  </a:cubicBezTo>
                  <a:cubicBezTo>
                    <a:pt x="281" y="97"/>
                    <a:pt x="281" y="97"/>
                    <a:pt x="281" y="97"/>
                  </a:cubicBezTo>
                  <a:cubicBezTo>
                    <a:pt x="281" y="95"/>
                    <a:pt x="281" y="95"/>
                    <a:pt x="281" y="95"/>
                  </a:cubicBezTo>
                  <a:cubicBezTo>
                    <a:pt x="283" y="94"/>
                    <a:pt x="283" y="94"/>
                    <a:pt x="283" y="94"/>
                  </a:cubicBezTo>
                  <a:cubicBezTo>
                    <a:pt x="283" y="93"/>
                    <a:pt x="283" y="93"/>
                    <a:pt x="283" y="93"/>
                  </a:cubicBezTo>
                  <a:cubicBezTo>
                    <a:pt x="285" y="95"/>
                    <a:pt x="285" y="95"/>
                    <a:pt x="285" y="95"/>
                  </a:cubicBezTo>
                  <a:cubicBezTo>
                    <a:pt x="290" y="93"/>
                    <a:pt x="290" y="93"/>
                    <a:pt x="290" y="93"/>
                  </a:cubicBezTo>
                  <a:cubicBezTo>
                    <a:pt x="294" y="91"/>
                    <a:pt x="294" y="91"/>
                    <a:pt x="294" y="91"/>
                  </a:cubicBezTo>
                  <a:cubicBezTo>
                    <a:pt x="296" y="91"/>
                    <a:pt x="296" y="91"/>
                    <a:pt x="296" y="91"/>
                  </a:cubicBezTo>
                  <a:cubicBezTo>
                    <a:pt x="299" y="89"/>
                    <a:pt x="299" y="89"/>
                    <a:pt x="299" y="89"/>
                  </a:cubicBezTo>
                  <a:cubicBezTo>
                    <a:pt x="301" y="88"/>
                    <a:pt x="301" y="88"/>
                    <a:pt x="301" y="88"/>
                  </a:cubicBezTo>
                  <a:cubicBezTo>
                    <a:pt x="301" y="87"/>
                    <a:pt x="301" y="87"/>
                    <a:pt x="301" y="87"/>
                  </a:cubicBezTo>
                  <a:cubicBezTo>
                    <a:pt x="305" y="90"/>
                    <a:pt x="305" y="90"/>
                    <a:pt x="305" y="90"/>
                  </a:cubicBezTo>
                  <a:cubicBezTo>
                    <a:pt x="307" y="86"/>
                    <a:pt x="307" y="86"/>
                    <a:pt x="307" y="86"/>
                  </a:cubicBezTo>
                  <a:cubicBezTo>
                    <a:pt x="308" y="81"/>
                    <a:pt x="308" y="81"/>
                    <a:pt x="308" y="81"/>
                  </a:cubicBezTo>
                  <a:cubicBezTo>
                    <a:pt x="309" y="79"/>
                    <a:pt x="309" y="79"/>
                    <a:pt x="309" y="79"/>
                  </a:cubicBezTo>
                  <a:cubicBezTo>
                    <a:pt x="310" y="77"/>
                    <a:pt x="310" y="77"/>
                    <a:pt x="310" y="77"/>
                  </a:cubicBezTo>
                  <a:cubicBezTo>
                    <a:pt x="310" y="77"/>
                    <a:pt x="309" y="74"/>
                    <a:pt x="308" y="75"/>
                  </a:cubicBezTo>
                  <a:cubicBezTo>
                    <a:pt x="307" y="75"/>
                    <a:pt x="304" y="76"/>
                    <a:pt x="304" y="76"/>
                  </a:cubicBezTo>
                  <a:cubicBezTo>
                    <a:pt x="303" y="78"/>
                    <a:pt x="303" y="78"/>
                    <a:pt x="303" y="78"/>
                  </a:cubicBezTo>
                  <a:cubicBezTo>
                    <a:pt x="301" y="78"/>
                    <a:pt x="301" y="78"/>
                    <a:pt x="301" y="78"/>
                  </a:cubicBezTo>
                  <a:cubicBezTo>
                    <a:pt x="299" y="80"/>
                    <a:pt x="299" y="80"/>
                    <a:pt x="299" y="80"/>
                  </a:cubicBezTo>
                  <a:cubicBezTo>
                    <a:pt x="294" y="83"/>
                    <a:pt x="294" y="83"/>
                    <a:pt x="294" y="83"/>
                  </a:cubicBezTo>
                  <a:cubicBezTo>
                    <a:pt x="291" y="83"/>
                    <a:pt x="291" y="83"/>
                    <a:pt x="291" y="83"/>
                  </a:cubicBezTo>
                  <a:cubicBezTo>
                    <a:pt x="283" y="81"/>
                    <a:pt x="283" y="81"/>
                    <a:pt x="283" y="81"/>
                  </a:cubicBezTo>
                  <a:cubicBezTo>
                    <a:pt x="283" y="79"/>
                    <a:pt x="283" y="79"/>
                    <a:pt x="283" y="79"/>
                  </a:cubicBezTo>
                  <a:cubicBezTo>
                    <a:pt x="283" y="77"/>
                    <a:pt x="283" y="77"/>
                    <a:pt x="283" y="77"/>
                  </a:cubicBezTo>
                  <a:cubicBezTo>
                    <a:pt x="284" y="76"/>
                    <a:pt x="284" y="76"/>
                    <a:pt x="284" y="76"/>
                  </a:cubicBezTo>
                  <a:cubicBezTo>
                    <a:pt x="286" y="76"/>
                    <a:pt x="286" y="76"/>
                    <a:pt x="286" y="76"/>
                  </a:cubicBezTo>
                  <a:cubicBezTo>
                    <a:pt x="288" y="77"/>
                    <a:pt x="288" y="77"/>
                    <a:pt x="288" y="77"/>
                  </a:cubicBezTo>
                  <a:cubicBezTo>
                    <a:pt x="293" y="77"/>
                    <a:pt x="293" y="77"/>
                    <a:pt x="293" y="77"/>
                  </a:cubicBezTo>
                  <a:cubicBezTo>
                    <a:pt x="296" y="75"/>
                    <a:pt x="296" y="75"/>
                    <a:pt x="296" y="75"/>
                  </a:cubicBezTo>
                  <a:cubicBezTo>
                    <a:pt x="296" y="73"/>
                    <a:pt x="296" y="73"/>
                    <a:pt x="296" y="73"/>
                  </a:cubicBezTo>
                  <a:cubicBezTo>
                    <a:pt x="295" y="71"/>
                    <a:pt x="295" y="71"/>
                    <a:pt x="295" y="71"/>
                  </a:cubicBezTo>
                  <a:cubicBezTo>
                    <a:pt x="296" y="68"/>
                    <a:pt x="296" y="68"/>
                    <a:pt x="296" y="68"/>
                  </a:cubicBezTo>
                  <a:cubicBezTo>
                    <a:pt x="297" y="68"/>
                    <a:pt x="297" y="68"/>
                    <a:pt x="297" y="68"/>
                  </a:cubicBezTo>
                  <a:cubicBezTo>
                    <a:pt x="299" y="66"/>
                    <a:pt x="299" y="66"/>
                    <a:pt x="299" y="66"/>
                  </a:cubicBezTo>
                  <a:cubicBezTo>
                    <a:pt x="299" y="64"/>
                    <a:pt x="299" y="64"/>
                    <a:pt x="299" y="64"/>
                  </a:cubicBezTo>
                  <a:cubicBezTo>
                    <a:pt x="296" y="64"/>
                    <a:pt x="296" y="64"/>
                    <a:pt x="296" y="64"/>
                  </a:cubicBezTo>
                  <a:cubicBezTo>
                    <a:pt x="290" y="61"/>
                    <a:pt x="290" y="61"/>
                    <a:pt x="290" y="61"/>
                  </a:cubicBezTo>
                  <a:cubicBezTo>
                    <a:pt x="283" y="60"/>
                    <a:pt x="283" y="60"/>
                    <a:pt x="283" y="60"/>
                  </a:cubicBezTo>
                  <a:cubicBezTo>
                    <a:pt x="280" y="58"/>
                    <a:pt x="280" y="58"/>
                    <a:pt x="280" y="58"/>
                  </a:cubicBezTo>
                  <a:cubicBezTo>
                    <a:pt x="280" y="57"/>
                    <a:pt x="280" y="57"/>
                    <a:pt x="280" y="57"/>
                  </a:cubicBezTo>
                  <a:cubicBezTo>
                    <a:pt x="284" y="57"/>
                    <a:pt x="284" y="57"/>
                    <a:pt x="284" y="57"/>
                  </a:cubicBezTo>
                  <a:cubicBezTo>
                    <a:pt x="290" y="57"/>
                    <a:pt x="290" y="57"/>
                    <a:pt x="290" y="57"/>
                  </a:cubicBezTo>
                  <a:cubicBezTo>
                    <a:pt x="294" y="59"/>
                    <a:pt x="294" y="59"/>
                    <a:pt x="294" y="59"/>
                  </a:cubicBezTo>
                  <a:cubicBezTo>
                    <a:pt x="295" y="57"/>
                    <a:pt x="295" y="57"/>
                    <a:pt x="295" y="57"/>
                  </a:cubicBezTo>
                  <a:cubicBezTo>
                    <a:pt x="294" y="55"/>
                    <a:pt x="294" y="55"/>
                    <a:pt x="294" y="55"/>
                  </a:cubicBezTo>
                  <a:cubicBezTo>
                    <a:pt x="293" y="54"/>
                    <a:pt x="293" y="54"/>
                    <a:pt x="293" y="54"/>
                  </a:cubicBezTo>
                  <a:cubicBezTo>
                    <a:pt x="292" y="52"/>
                    <a:pt x="292" y="52"/>
                    <a:pt x="292" y="52"/>
                  </a:cubicBezTo>
                  <a:cubicBezTo>
                    <a:pt x="294" y="51"/>
                    <a:pt x="294" y="51"/>
                    <a:pt x="294" y="51"/>
                  </a:cubicBezTo>
                  <a:cubicBezTo>
                    <a:pt x="297" y="51"/>
                    <a:pt x="297" y="51"/>
                    <a:pt x="297" y="51"/>
                  </a:cubicBezTo>
                  <a:cubicBezTo>
                    <a:pt x="298" y="56"/>
                    <a:pt x="298" y="56"/>
                    <a:pt x="298" y="56"/>
                  </a:cubicBezTo>
                  <a:cubicBezTo>
                    <a:pt x="300" y="58"/>
                    <a:pt x="300" y="58"/>
                    <a:pt x="300" y="58"/>
                  </a:cubicBezTo>
                  <a:cubicBezTo>
                    <a:pt x="303" y="58"/>
                    <a:pt x="303" y="58"/>
                    <a:pt x="303" y="58"/>
                  </a:cubicBezTo>
                  <a:cubicBezTo>
                    <a:pt x="304" y="57"/>
                    <a:pt x="304" y="57"/>
                    <a:pt x="304" y="57"/>
                  </a:cubicBezTo>
                  <a:cubicBezTo>
                    <a:pt x="306" y="58"/>
                    <a:pt x="306" y="58"/>
                    <a:pt x="306" y="58"/>
                  </a:cubicBezTo>
                  <a:cubicBezTo>
                    <a:pt x="310" y="58"/>
                    <a:pt x="310" y="58"/>
                    <a:pt x="310" y="58"/>
                  </a:cubicBezTo>
                  <a:cubicBezTo>
                    <a:pt x="316" y="58"/>
                    <a:pt x="316" y="58"/>
                    <a:pt x="316" y="58"/>
                  </a:cubicBezTo>
                  <a:cubicBezTo>
                    <a:pt x="317" y="57"/>
                    <a:pt x="317" y="57"/>
                    <a:pt x="317" y="57"/>
                  </a:cubicBezTo>
                  <a:cubicBezTo>
                    <a:pt x="317" y="53"/>
                    <a:pt x="317" y="53"/>
                    <a:pt x="317" y="53"/>
                  </a:cubicBezTo>
                  <a:cubicBezTo>
                    <a:pt x="318" y="51"/>
                    <a:pt x="318" y="51"/>
                    <a:pt x="318" y="51"/>
                  </a:cubicBezTo>
                  <a:cubicBezTo>
                    <a:pt x="319" y="48"/>
                    <a:pt x="319" y="48"/>
                    <a:pt x="319" y="48"/>
                  </a:cubicBezTo>
                  <a:cubicBezTo>
                    <a:pt x="319" y="46"/>
                    <a:pt x="319" y="46"/>
                    <a:pt x="319" y="46"/>
                  </a:cubicBezTo>
                  <a:cubicBezTo>
                    <a:pt x="320" y="42"/>
                    <a:pt x="320" y="42"/>
                    <a:pt x="320" y="42"/>
                  </a:cubicBezTo>
                  <a:cubicBezTo>
                    <a:pt x="322" y="42"/>
                    <a:pt x="322" y="42"/>
                    <a:pt x="322" y="42"/>
                  </a:cubicBezTo>
                  <a:cubicBezTo>
                    <a:pt x="323" y="44"/>
                    <a:pt x="323" y="44"/>
                    <a:pt x="323" y="44"/>
                  </a:cubicBezTo>
                  <a:cubicBezTo>
                    <a:pt x="325" y="42"/>
                    <a:pt x="325" y="42"/>
                    <a:pt x="325" y="42"/>
                  </a:cubicBezTo>
                  <a:cubicBezTo>
                    <a:pt x="325" y="39"/>
                    <a:pt x="325" y="39"/>
                    <a:pt x="325" y="39"/>
                  </a:cubicBezTo>
                  <a:cubicBezTo>
                    <a:pt x="326" y="37"/>
                    <a:pt x="326" y="37"/>
                    <a:pt x="326" y="37"/>
                  </a:cubicBezTo>
                  <a:lnTo>
                    <a:pt x="324" y="34"/>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6" name="Freeform 38"/>
            <p:cNvSpPr>
              <a:spLocks/>
            </p:cNvSpPr>
            <p:nvPr/>
          </p:nvSpPr>
          <p:spPr bwMode="auto">
            <a:xfrm>
              <a:off x="7274749" y="2775308"/>
              <a:ext cx="286695" cy="308620"/>
            </a:xfrm>
            <a:custGeom>
              <a:avLst/>
              <a:gdLst>
                <a:gd name="T0" fmla="*/ 196 w 201"/>
                <a:gd name="T1" fmla="*/ 127 h 216"/>
                <a:gd name="T2" fmla="*/ 195 w 201"/>
                <a:gd name="T3" fmla="*/ 120 h 216"/>
                <a:gd name="T4" fmla="*/ 191 w 201"/>
                <a:gd name="T5" fmla="*/ 115 h 216"/>
                <a:gd name="T6" fmla="*/ 190 w 201"/>
                <a:gd name="T7" fmla="*/ 110 h 216"/>
                <a:gd name="T8" fmla="*/ 187 w 201"/>
                <a:gd name="T9" fmla="*/ 107 h 216"/>
                <a:gd name="T10" fmla="*/ 183 w 201"/>
                <a:gd name="T11" fmla="*/ 106 h 216"/>
                <a:gd name="T12" fmla="*/ 181 w 201"/>
                <a:gd name="T13" fmla="*/ 101 h 216"/>
                <a:gd name="T14" fmla="*/ 179 w 201"/>
                <a:gd name="T15" fmla="*/ 96 h 216"/>
                <a:gd name="T16" fmla="*/ 174 w 201"/>
                <a:gd name="T17" fmla="*/ 89 h 216"/>
                <a:gd name="T18" fmla="*/ 168 w 201"/>
                <a:gd name="T19" fmla="*/ 84 h 216"/>
                <a:gd name="T20" fmla="*/ 158 w 201"/>
                <a:gd name="T21" fmla="*/ 78 h 216"/>
                <a:gd name="T22" fmla="*/ 147 w 201"/>
                <a:gd name="T23" fmla="*/ 63 h 216"/>
                <a:gd name="T24" fmla="*/ 126 w 201"/>
                <a:gd name="T25" fmla="*/ 46 h 216"/>
                <a:gd name="T26" fmla="*/ 116 w 201"/>
                <a:gd name="T27" fmla="*/ 35 h 216"/>
                <a:gd name="T28" fmla="*/ 111 w 201"/>
                <a:gd name="T29" fmla="*/ 27 h 216"/>
                <a:gd name="T30" fmla="*/ 96 w 201"/>
                <a:gd name="T31" fmla="*/ 19 h 216"/>
                <a:gd name="T32" fmla="*/ 92 w 201"/>
                <a:gd name="T33" fmla="*/ 14 h 216"/>
                <a:gd name="T34" fmla="*/ 97 w 201"/>
                <a:gd name="T35" fmla="*/ 8 h 216"/>
                <a:gd name="T36" fmla="*/ 103 w 201"/>
                <a:gd name="T37" fmla="*/ 4 h 216"/>
                <a:gd name="T38" fmla="*/ 104 w 201"/>
                <a:gd name="T39" fmla="*/ 0 h 216"/>
                <a:gd name="T40" fmla="*/ 48 w 201"/>
                <a:gd name="T41" fmla="*/ 6 h 216"/>
                <a:gd name="T42" fmla="*/ 0 w 201"/>
                <a:gd name="T43" fmla="*/ 10 h 216"/>
                <a:gd name="T44" fmla="*/ 11 w 201"/>
                <a:gd name="T45" fmla="*/ 58 h 216"/>
                <a:gd name="T46" fmla="*/ 25 w 201"/>
                <a:gd name="T47" fmla="*/ 107 h 216"/>
                <a:gd name="T48" fmla="*/ 38 w 201"/>
                <a:gd name="T49" fmla="*/ 128 h 216"/>
                <a:gd name="T50" fmla="*/ 39 w 201"/>
                <a:gd name="T51" fmla="*/ 137 h 216"/>
                <a:gd name="T52" fmla="*/ 40 w 201"/>
                <a:gd name="T53" fmla="*/ 144 h 216"/>
                <a:gd name="T54" fmla="*/ 39 w 201"/>
                <a:gd name="T55" fmla="*/ 150 h 216"/>
                <a:gd name="T56" fmla="*/ 35 w 201"/>
                <a:gd name="T57" fmla="*/ 157 h 216"/>
                <a:gd name="T58" fmla="*/ 37 w 201"/>
                <a:gd name="T59" fmla="*/ 172 h 216"/>
                <a:gd name="T60" fmla="*/ 40 w 201"/>
                <a:gd name="T61" fmla="*/ 182 h 216"/>
                <a:gd name="T62" fmla="*/ 37 w 201"/>
                <a:gd name="T63" fmla="*/ 186 h 216"/>
                <a:gd name="T64" fmla="*/ 41 w 201"/>
                <a:gd name="T65" fmla="*/ 193 h 216"/>
                <a:gd name="T66" fmla="*/ 46 w 201"/>
                <a:gd name="T67" fmla="*/ 201 h 216"/>
                <a:gd name="T68" fmla="*/ 160 w 201"/>
                <a:gd name="T69" fmla="*/ 207 h 216"/>
                <a:gd name="T70" fmla="*/ 169 w 201"/>
                <a:gd name="T71" fmla="*/ 216 h 216"/>
                <a:gd name="T72" fmla="*/ 166 w 201"/>
                <a:gd name="T73" fmla="*/ 193 h 216"/>
                <a:gd name="T74" fmla="*/ 183 w 201"/>
                <a:gd name="T75" fmla="*/ 196 h 216"/>
                <a:gd name="T76" fmla="*/ 185 w 201"/>
                <a:gd name="T77" fmla="*/ 189 h 216"/>
                <a:gd name="T78" fmla="*/ 182 w 201"/>
                <a:gd name="T79" fmla="*/ 187 h 216"/>
                <a:gd name="T80" fmla="*/ 180 w 201"/>
                <a:gd name="T81" fmla="*/ 183 h 216"/>
                <a:gd name="T82" fmla="*/ 185 w 201"/>
                <a:gd name="T83" fmla="*/ 183 h 216"/>
                <a:gd name="T84" fmla="*/ 183 w 201"/>
                <a:gd name="T85" fmla="*/ 177 h 216"/>
                <a:gd name="T86" fmla="*/ 188 w 201"/>
                <a:gd name="T87" fmla="*/ 174 h 216"/>
                <a:gd name="T88" fmla="*/ 187 w 201"/>
                <a:gd name="T89" fmla="*/ 168 h 216"/>
                <a:gd name="T90" fmla="*/ 188 w 201"/>
                <a:gd name="T91" fmla="*/ 165 h 216"/>
                <a:gd name="T92" fmla="*/ 189 w 201"/>
                <a:gd name="T93" fmla="*/ 161 h 216"/>
                <a:gd name="T94" fmla="*/ 189 w 201"/>
                <a:gd name="T95" fmla="*/ 151 h 216"/>
                <a:gd name="T96" fmla="*/ 194 w 201"/>
                <a:gd name="T97" fmla="*/ 152 h 216"/>
                <a:gd name="T98" fmla="*/ 193 w 201"/>
                <a:gd name="T99" fmla="*/ 149 h 216"/>
                <a:gd name="T100" fmla="*/ 189 w 201"/>
                <a:gd name="T101" fmla="*/ 144 h 216"/>
                <a:gd name="T102" fmla="*/ 196 w 201"/>
                <a:gd name="T103" fmla="*/ 144 h 216"/>
                <a:gd name="T104" fmla="*/ 193 w 201"/>
                <a:gd name="T105" fmla="*/ 141 h 216"/>
                <a:gd name="T106" fmla="*/ 192 w 201"/>
                <a:gd name="T107" fmla="*/ 137 h 216"/>
                <a:gd name="T108" fmla="*/ 197 w 201"/>
                <a:gd name="T109" fmla="*/ 138 h 216"/>
                <a:gd name="T110" fmla="*/ 199 w 201"/>
                <a:gd name="T111" fmla="*/ 134 h 216"/>
                <a:gd name="T112" fmla="*/ 201 w 201"/>
                <a:gd name="T113" fmla="*/ 130 h 216"/>
                <a:gd name="T114" fmla="*/ 198 w 201"/>
                <a:gd name="T115" fmla="*/ 12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 h="216">
                  <a:moveTo>
                    <a:pt x="198" y="128"/>
                  </a:moveTo>
                  <a:cubicBezTo>
                    <a:pt x="196" y="127"/>
                    <a:pt x="196" y="127"/>
                    <a:pt x="196" y="127"/>
                  </a:cubicBezTo>
                  <a:cubicBezTo>
                    <a:pt x="195" y="124"/>
                    <a:pt x="195" y="124"/>
                    <a:pt x="195" y="124"/>
                  </a:cubicBezTo>
                  <a:cubicBezTo>
                    <a:pt x="195" y="120"/>
                    <a:pt x="195" y="120"/>
                    <a:pt x="195" y="120"/>
                  </a:cubicBezTo>
                  <a:cubicBezTo>
                    <a:pt x="195" y="119"/>
                    <a:pt x="195" y="119"/>
                    <a:pt x="195" y="119"/>
                  </a:cubicBezTo>
                  <a:cubicBezTo>
                    <a:pt x="191" y="115"/>
                    <a:pt x="191" y="115"/>
                    <a:pt x="191" y="115"/>
                  </a:cubicBezTo>
                  <a:cubicBezTo>
                    <a:pt x="190" y="112"/>
                    <a:pt x="190" y="112"/>
                    <a:pt x="190" y="112"/>
                  </a:cubicBezTo>
                  <a:cubicBezTo>
                    <a:pt x="190" y="110"/>
                    <a:pt x="190" y="110"/>
                    <a:pt x="190" y="110"/>
                  </a:cubicBezTo>
                  <a:cubicBezTo>
                    <a:pt x="190" y="109"/>
                    <a:pt x="190" y="109"/>
                    <a:pt x="190" y="109"/>
                  </a:cubicBezTo>
                  <a:cubicBezTo>
                    <a:pt x="187" y="107"/>
                    <a:pt x="187" y="107"/>
                    <a:pt x="187" y="107"/>
                  </a:cubicBezTo>
                  <a:cubicBezTo>
                    <a:pt x="184" y="106"/>
                    <a:pt x="184" y="106"/>
                    <a:pt x="184" y="106"/>
                  </a:cubicBezTo>
                  <a:cubicBezTo>
                    <a:pt x="183" y="106"/>
                    <a:pt x="183" y="106"/>
                    <a:pt x="183" y="106"/>
                  </a:cubicBezTo>
                  <a:cubicBezTo>
                    <a:pt x="182" y="104"/>
                    <a:pt x="182" y="104"/>
                    <a:pt x="182" y="104"/>
                  </a:cubicBezTo>
                  <a:cubicBezTo>
                    <a:pt x="181" y="101"/>
                    <a:pt x="181" y="101"/>
                    <a:pt x="181" y="101"/>
                  </a:cubicBezTo>
                  <a:cubicBezTo>
                    <a:pt x="181" y="99"/>
                    <a:pt x="181" y="99"/>
                    <a:pt x="181" y="99"/>
                  </a:cubicBezTo>
                  <a:cubicBezTo>
                    <a:pt x="179" y="96"/>
                    <a:pt x="179" y="96"/>
                    <a:pt x="179" y="96"/>
                  </a:cubicBezTo>
                  <a:cubicBezTo>
                    <a:pt x="176" y="91"/>
                    <a:pt x="176" y="91"/>
                    <a:pt x="176" y="91"/>
                  </a:cubicBezTo>
                  <a:cubicBezTo>
                    <a:pt x="174" y="89"/>
                    <a:pt x="174" y="89"/>
                    <a:pt x="174" y="89"/>
                  </a:cubicBezTo>
                  <a:cubicBezTo>
                    <a:pt x="171" y="87"/>
                    <a:pt x="171" y="87"/>
                    <a:pt x="171" y="87"/>
                  </a:cubicBezTo>
                  <a:cubicBezTo>
                    <a:pt x="168" y="84"/>
                    <a:pt x="168" y="84"/>
                    <a:pt x="168" y="84"/>
                  </a:cubicBezTo>
                  <a:cubicBezTo>
                    <a:pt x="165" y="81"/>
                    <a:pt x="165" y="81"/>
                    <a:pt x="165" y="81"/>
                  </a:cubicBezTo>
                  <a:cubicBezTo>
                    <a:pt x="158" y="78"/>
                    <a:pt x="158" y="78"/>
                    <a:pt x="158" y="78"/>
                  </a:cubicBezTo>
                  <a:cubicBezTo>
                    <a:pt x="153" y="71"/>
                    <a:pt x="153" y="71"/>
                    <a:pt x="153" y="71"/>
                  </a:cubicBezTo>
                  <a:cubicBezTo>
                    <a:pt x="147" y="63"/>
                    <a:pt x="147" y="63"/>
                    <a:pt x="147" y="63"/>
                  </a:cubicBezTo>
                  <a:cubicBezTo>
                    <a:pt x="142" y="59"/>
                    <a:pt x="142" y="59"/>
                    <a:pt x="142" y="59"/>
                  </a:cubicBezTo>
                  <a:cubicBezTo>
                    <a:pt x="126" y="46"/>
                    <a:pt x="126" y="46"/>
                    <a:pt x="126" y="46"/>
                  </a:cubicBezTo>
                  <a:cubicBezTo>
                    <a:pt x="121" y="40"/>
                    <a:pt x="121" y="40"/>
                    <a:pt x="121" y="40"/>
                  </a:cubicBezTo>
                  <a:cubicBezTo>
                    <a:pt x="116" y="35"/>
                    <a:pt x="116" y="35"/>
                    <a:pt x="116" y="35"/>
                  </a:cubicBezTo>
                  <a:cubicBezTo>
                    <a:pt x="114" y="31"/>
                    <a:pt x="114" y="31"/>
                    <a:pt x="114" y="31"/>
                  </a:cubicBezTo>
                  <a:cubicBezTo>
                    <a:pt x="111" y="27"/>
                    <a:pt x="111" y="27"/>
                    <a:pt x="111" y="27"/>
                  </a:cubicBezTo>
                  <a:cubicBezTo>
                    <a:pt x="108" y="24"/>
                    <a:pt x="108" y="24"/>
                    <a:pt x="108" y="24"/>
                  </a:cubicBezTo>
                  <a:cubicBezTo>
                    <a:pt x="96" y="19"/>
                    <a:pt x="96" y="19"/>
                    <a:pt x="96" y="19"/>
                  </a:cubicBezTo>
                  <a:cubicBezTo>
                    <a:pt x="94" y="16"/>
                    <a:pt x="94" y="16"/>
                    <a:pt x="94" y="16"/>
                  </a:cubicBezTo>
                  <a:cubicBezTo>
                    <a:pt x="92" y="14"/>
                    <a:pt x="92" y="14"/>
                    <a:pt x="92" y="14"/>
                  </a:cubicBezTo>
                  <a:cubicBezTo>
                    <a:pt x="92" y="11"/>
                    <a:pt x="92" y="11"/>
                    <a:pt x="92" y="11"/>
                  </a:cubicBezTo>
                  <a:cubicBezTo>
                    <a:pt x="97" y="8"/>
                    <a:pt x="97" y="8"/>
                    <a:pt x="97" y="8"/>
                  </a:cubicBezTo>
                  <a:cubicBezTo>
                    <a:pt x="101" y="5"/>
                    <a:pt x="101" y="5"/>
                    <a:pt x="101" y="5"/>
                  </a:cubicBezTo>
                  <a:cubicBezTo>
                    <a:pt x="103" y="4"/>
                    <a:pt x="103" y="4"/>
                    <a:pt x="103" y="4"/>
                  </a:cubicBezTo>
                  <a:cubicBezTo>
                    <a:pt x="103" y="2"/>
                    <a:pt x="103" y="2"/>
                    <a:pt x="103" y="2"/>
                  </a:cubicBezTo>
                  <a:cubicBezTo>
                    <a:pt x="104" y="0"/>
                    <a:pt x="104" y="0"/>
                    <a:pt x="104" y="0"/>
                  </a:cubicBezTo>
                  <a:cubicBezTo>
                    <a:pt x="104" y="0"/>
                    <a:pt x="104" y="0"/>
                    <a:pt x="104" y="0"/>
                  </a:cubicBezTo>
                  <a:cubicBezTo>
                    <a:pt x="48" y="6"/>
                    <a:pt x="48" y="6"/>
                    <a:pt x="48" y="6"/>
                  </a:cubicBezTo>
                  <a:cubicBezTo>
                    <a:pt x="48" y="6"/>
                    <a:pt x="48" y="6"/>
                    <a:pt x="48" y="6"/>
                  </a:cubicBezTo>
                  <a:cubicBezTo>
                    <a:pt x="0" y="10"/>
                    <a:pt x="0" y="10"/>
                    <a:pt x="0" y="10"/>
                  </a:cubicBezTo>
                  <a:cubicBezTo>
                    <a:pt x="3" y="24"/>
                    <a:pt x="3" y="24"/>
                    <a:pt x="3" y="24"/>
                  </a:cubicBezTo>
                  <a:cubicBezTo>
                    <a:pt x="11" y="58"/>
                    <a:pt x="11" y="58"/>
                    <a:pt x="11" y="58"/>
                  </a:cubicBezTo>
                  <a:cubicBezTo>
                    <a:pt x="23" y="98"/>
                    <a:pt x="23" y="98"/>
                    <a:pt x="23" y="98"/>
                  </a:cubicBezTo>
                  <a:cubicBezTo>
                    <a:pt x="25" y="107"/>
                    <a:pt x="25" y="107"/>
                    <a:pt x="25" y="107"/>
                  </a:cubicBezTo>
                  <a:cubicBezTo>
                    <a:pt x="33" y="122"/>
                    <a:pt x="33" y="122"/>
                    <a:pt x="33" y="122"/>
                  </a:cubicBezTo>
                  <a:cubicBezTo>
                    <a:pt x="38" y="128"/>
                    <a:pt x="38" y="128"/>
                    <a:pt x="38" y="128"/>
                  </a:cubicBezTo>
                  <a:cubicBezTo>
                    <a:pt x="38" y="132"/>
                    <a:pt x="38" y="132"/>
                    <a:pt x="38" y="132"/>
                  </a:cubicBezTo>
                  <a:cubicBezTo>
                    <a:pt x="39" y="137"/>
                    <a:pt x="39" y="137"/>
                    <a:pt x="39" y="137"/>
                  </a:cubicBezTo>
                  <a:cubicBezTo>
                    <a:pt x="42" y="139"/>
                    <a:pt x="42" y="139"/>
                    <a:pt x="42" y="139"/>
                  </a:cubicBezTo>
                  <a:cubicBezTo>
                    <a:pt x="40" y="144"/>
                    <a:pt x="40" y="144"/>
                    <a:pt x="40" y="144"/>
                  </a:cubicBezTo>
                  <a:cubicBezTo>
                    <a:pt x="35" y="147"/>
                    <a:pt x="35" y="147"/>
                    <a:pt x="35" y="147"/>
                  </a:cubicBezTo>
                  <a:cubicBezTo>
                    <a:pt x="39" y="150"/>
                    <a:pt x="39" y="150"/>
                    <a:pt x="39" y="150"/>
                  </a:cubicBezTo>
                  <a:cubicBezTo>
                    <a:pt x="38" y="155"/>
                    <a:pt x="38" y="155"/>
                    <a:pt x="38" y="155"/>
                  </a:cubicBezTo>
                  <a:cubicBezTo>
                    <a:pt x="35" y="157"/>
                    <a:pt x="35" y="157"/>
                    <a:pt x="35" y="157"/>
                  </a:cubicBezTo>
                  <a:cubicBezTo>
                    <a:pt x="35" y="163"/>
                    <a:pt x="35" y="163"/>
                    <a:pt x="35" y="163"/>
                  </a:cubicBezTo>
                  <a:cubicBezTo>
                    <a:pt x="37" y="172"/>
                    <a:pt x="37" y="172"/>
                    <a:pt x="37" y="172"/>
                  </a:cubicBezTo>
                  <a:cubicBezTo>
                    <a:pt x="39" y="176"/>
                    <a:pt x="39" y="176"/>
                    <a:pt x="39" y="176"/>
                  </a:cubicBezTo>
                  <a:cubicBezTo>
                    <a:pt x="40" y="182"/>
                    <a:pt x="40" y="182"/>
                    <a:pt x="40" y="182"/>
                  </a:cubicBezTo>
                  <a:cubicBezTo>
                    <a:pt x="38" y="184"/>
                    <a:pt x="38" y="184"/>
                    <a:pt x="38" y="184"/>
                  </a:cubicBezTo>
                  <a:cubicBezTo>
                    <a:pt x="37" y="186"/>
                    <a:pt x="37" y="186"/>
                    <a:pt x="37" y="186"/>
                  </a:cubicBezTo>
                  <a:cubicBezTo>
                    <a:pt x="39" y="190"/>
                    <a:pt x="39" y="190"/>
                    <a:pt x="39" y="190"/>
                  </a:cubicBezTo>
                  <a:cubicBezTo>
                    <a:pt x="41" y="193"/>
                    <a:pt x="41" y="193"/>
                    <a:pt x="41" y="193"/>
                  </a:cubicBezTo>
                  <a:cubicBezTo>
                    <a:pt x="45" y="199"/>
                    <a:pt x="45" y="199"/>
                    <a:pt x="45" y="199"/>
                  </a:cubicBezTo>
                  <a:cubicBezTo>
                    <a:pt x="46" y="201"/>
                    <a:pt x="46" y="201"/>
                    <a:pt x="46" y="201"/>
                  </a:cubicBezTo>
                  <a:cubicBezTo>
                    <a:pt x="52" y="213"/>
                    <a:pt x="52" y="213"/>
                    <a:pt x="52" y="213"/>
                  </a:cubicBezTo>
                  <a:cubicBezTo>
                    <a:pt x="160" y="207"/>
                    <a:pt x="160" y="207"/>
                    <a:pt x="160" y="207"/>
                  </a:cubicBezTo>
                  <a:cubicBezTo>
                    <a:pt x="161" y="216"/>
                    <a:pt x="161" y="216"/>
                    <a:pt x="161" y="216"/>
                  </a:cubicBezTo>
                  <a:cubicBezTo>
                    <a:pt x="169" y="216"/>
                    <a:pt x="169" y="216"/>
                    <a:pt x="169" y="216"/>
                  </a:cubicBezTo>
                  <a:cubicBezTo>
                    <a:pt x="166" y="193"/>
                    <a:pt x="166" y="193"/>
                    <a:pt x="166" y="193"/>
                  </a:cubicBezTo>
                  <a:cubicBezTo>
                    <a:pt x="166" y="193"/>
                    <a:pt x="166" y="193"/>
                    <a:pt x="166" y="193"/>
                  </a:cubicBezTo>
                  <a:cubicBezTo>
                    <a:pt x="173" y="194"/>
                    <a:pt x="173" y="194"/>
                    <a:pt x="173" y="194"/>
                  </a:cubicBezTo>
                  <a:cubicBezTo>
                    <a:pt x="183" y="196"/>
                    <a:pt x="183" y="196"/>
                    <a:pt x="183" y="196"/>
                  </a:cubicBezTo>
                  <a:cubicBezTo>
                    <a:pt x="184" y="193"/>
                    <a:pt x="184" y="193"/>
                    <a:pt x="184" y="193"/>
                  </a:cubicBezTo>
                  <a:cubicBezTo>
                    <a:pt x="184" y="193"/>
                    <a:pt x="185" y="189"/>
                    <a:pt x="185" y="189"/>
                  </a:cubicBezTo>
                  <a:cubicBezTo>
                    <a:pt x="185" y="188"/>
                    <a:pt x="184" y="188"/>
                    <a:pt x="184" y="188"/>
                  </a:cubicBezTo>
                  <a:cubicBezTo>
                    <a:pt x="184" y="188"/>
                    <a:pt x="183" y="187"/>
                    <a:pt x="182" y="187"/>
                  </a:cubicBezTo>
                  <a:cubicBezTo>
                    <a:pt x="181" y="186"/>
                    <a:pt x="181" y="185"/>
                    <a:pt x="180" y="184"/>
                  </a:cubicBezTo>
                  <a:cubicBezTo>
                    <a:pt x="179" y="183"/>
                    <a:pt x="180" y="183"/>
                    <a:pt x="180" y="183"/>
                  </a:cubicBezTo>
                  <a:cubicBezTo>
                    <a:pt x="182" y="183"/>
                    <a:pt x="182" y="183"/>
                    <a:pt x="182" y="183"/>
                  </a:cubicBezTo>
                  <a:cubicBezTo>
                    <a:pt x="185" y="183"/>
                    <a:pt x="185" y="183"/>
                    <a:pt x="185" y="183"/>
                  </a:cubicBezTo>
                  <a:cubicBezTo>
                    <a:pt x="185" y="183"/>
                    <a:pt x="184" y="181"/>
                    <a:pt x="184" y="179"/>
                  </a:cubicBezTo>
                  <a:cubicBezTo>
                    <a:pt x="183" y="177"/>
                    <a:pt x="183" y="177"/>
                    <a:pt x="183" y="177"/>
                  </a:cubicBezTo>
                  <a:cubicBezTo>
                    <a:pt x="186" y="176"/>
                    <a:pt x="186" y="176"/>
                    <a:pt x="186" y="176"/>
                  </a:cubicBezTo>
                  <a:cubicBezTo>
                    <a:pt x="188" y="174"/>
                    <a:pt x="188" y="174"/>
                    <a:pt x="188" y="174"/>
                  </a:cubicBezTo>
                  <a:cubicBezTo>
                    <a:pt x="190" y="169"/>
                    <a:pt x="190" y="169"/>
                    <a:pt x="190" y="169"/>
                  </a:cubicBezTo>
                  <a:cubicBezTo>
                    <a:pt x="187" y="168"/>
                    <a:pt x="187" y="168"/>
                    <a:pt x="187" y="168"/>
                  </a:cubicBezTo>
                  <a:cubicBezTo>
                    <a:pt x="187" y="168"/>
                    <a:pt x="187" y="167"/>
                    <a:pt x="187" y="167"/>
                  </a:cubicBezTo>
                  <a:cubicBezTo>
                    <a:pt x="187" y="166"/>
                    <a:pt x="188" y="166"/>
                    <a:pt x="188" y="165"/>
                  </a:cubicBezTo>
                  <a:cubicBezTo>
                    <a:pt x="188" y="165"/>
                    <a:pt x="189" y="164"/>
                    <a:pt x="189" y="164"/>
                  </a:cubicBezTo>
                  <a:cubicBezTo>
                    <a:pt x="189" y="161"/>
                    <a:pt x="189" y="161"/>
                    <a:pt x="189" y="161"/>
                  </a:cubicBezTo>
                  <a:cubicBezTo>
                    <a:pt x="189" y="154"/>
                    <a:pt x="189" y="154"/>
                    <a:pt x="189" y="154"/>
                  </a:cubicBezTo>
                  <a:cubicBezTo>
                    <a:pt x="189" y="151"/>
                    <a:pt x="189" y="151"/>
                    <a:pt x="189" y="151"/>
                  </a:cubicBezTo>
                  <a:cubicBezTo>
                    <a:pt x="189" y="151"/>
                    <a:pt x="191" y="151"/>
                    <a:pt x="192" y="151"/>
                  </a:cubicBezTo>
                  <a:cubicBezTo>
                    <a:pt x="192" y="151"/>
                    <a:pt x="194" y="152"/>
                    <a:pt x="194" y="152"/>
                  </a:cubicBezTo>
                  <a:cubicBezTo>
                    <a:pt x="194" y="152"/>
                    <a:pt x="195" y="151"/>
                    <a:pt x="195" y="150"/>
                  </a:cubicBezTo>
                  <a:cubicBezTo>
                    <a:pt x="195" y="150"/>
                    <a:pt x="195" y="150"/>
                    <a:pt x="193" y="149"/>
                  </a:cubicBezTo>
                  <a:cubicBezTo>
                    <a:pt x="192" y="148"/>
                    <a:pt x="190" y="147"/>
                    <a:pt x="190" y="147"/>
                  </a:cubicBezTo>
                  <a:cubicBezTo>
                    <a:pt x="190" y="146"/>
                    <a:pt x="189" y="144"/>
                    <a:pt x="189" y="144"/>
                  </a:cubicBezTo>
                  <a:cubicBezTo>
                    <a:pt x="191" y="144"/>
                    <a:pt x="191" y="144"/>
                    <a:pt x="191" y="144"/>
                  </a:cubicBezTo>
                  <a:cubicBezTo>
                    <a:pt x="196" y="144"/>
                    <a:pt x="196" y="144"/>
                    <a:pt x="196" y="144"/>
                  </a:cubicBezTo>
                  <a:cubicBezTo>
                    <a:pt x="197" y="141"/>
                    <a:pt x="197" y="141"/>
                    <a:pt x="197" y="141"/>
                  </a:cubicBezTo>
                  <a:cubicBezTo>
                    <a:pt x="197" y="141"/>
                    <a:pt x="193" y="141"/>
                    <a:pt x="193" y="141"/>
                  </a:cubicBezTo>
                  <a:cubicBezTo>
                    <a:pt x="193" y="141"/>
                    <a:pt x="191" y="139"/>
                    <a:pt x="191" y="139"/>
                  </a:cubicBezTo>
                  <a:cubicBezTo>
                    <a:pt x="192" y="137"/>
                    <a:pt x="192" y="137"/>
                    <a:pt x="192" y="137"/>
                  </a:cubicBezTo>
                  <a:cubicBezTo>
                    <a:pt x="193" y="138"/>
                    <a:pt x="193" y="138"/>
                    <a:pt x="193" y="138"/>
                  </a:cubicBezTo>
                  <a:cubicBezTo>
                    <a:pt x="197" y="138"/>
                    <a:pt x="197" y="138"/>
                    <a:pt x="197" y="138"/>
                  </a:cubicBezTo>
                  <a:cubicBezTo>
                    <a:pt x="199" y="137"/>
                    <a:pt x="199" y="137"/>
                    <a:pt x="199" y="137"/>
                  </a:cubicBezTo>
                  <a:cubicBezTo>
                    <a:pt x="199" y="134"/>
                    <a:pt x="199" y="134"/>
                    <a:pt x="199" y="134"/>
                  </a:cubicBezTo>
                  <a:cubicBezTo>
                    <a:pt x="199" y="132"/>
                    <a:pt x="199" y="132"/>
                    <a:pt x="199" y="132"/>
                  </a:cubicBezTo>
                  <a:cubicBezTo>
                    <a:pt x="201" y="130"/>
                    <a:pt x="201" y="130"/>
                    <a:pt x="201" y="130"/>
                  </a:cubicBezTo>
                  <a:cubicBezTo>
                    <a:pt x="200" y="129"/>
                    <a:pt x="200" y="129"/>
                    <a:pt x="200" y="129"/>
                  </a:cubicBezTo>
                  <a:lnTo>
                    <a:pt x="198" y="12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accent6"/>
                </a:solidFill>
                <a:latin typeface="Source Sans Pro Light" charset="0"/>
              </a:endParaRPr>
            </a:p>
          </p:txBody>
        </p:sp>
        <p:sp>
          <p:nvSpPr>
            <p:cNvPr id="37" name="Freeform 39"/>
            <p:cNvSpPr>
              <a:spLocks/>
            </p:cNvSpPr>
            <p:nvPr/>
          </p:nvSpPr>
          <p:spPr bwMode="auto">
            <a:xfrm>
              <a:off x="7369190" y="2432960"/>
              <a:ext cx="418238" cy="234416"/>
            </a:xfrm>
            <a:custGeom>
              <a:avLst/>
              <a:gdLst>
                <a:gd name="T0" fmla="*/ 169 w 248"/>
                <a:gd name="T1" fmla="*/ 118 h 139"/>
                <a:gd name="T2" fmla="*/ 248 w 248"/>
                <a:gd name="T3" fmla="*/ 101 h 139"/>
                <a:gd name="T4" fmla="*/ 246 w 248"/>
                <a:gd name="T5" fmla="*/ 93 h 139"/>
                <a:gd name="T6" fmla="*/ 239 w 248"/>
                <a:gd name="T7" fmla="*/ 86 h 139"/>
                <a:gd name="T8" fmla="*/ 232 w 248"/>
                <a:gd name="T9" fmla="*/ 83 h 139"/>
                <a:gd name="T10" fmla="*/ 228 w 248"/>
                <a:gd name="T11" fmla="*/ 78 h 139"/>
                <a:gd name="T12" fmla="*/ 224 w 248"/>
                <a:gd name="T13" fmla="*/ 72 h 139"/>
                <a:gd name="T14" fmla="*/ 226 w 248"/>
                <a:gd name="T15" fmla="*/ 68 h 139"/>
                <a:gd name="T16" fmla="*/ 228 w 248"/>
                <a:gd name="T17" fmla="*/ 67 h 139"/>
                <a:gd name="T18" fmla="*/ 224 w 248"/>
                <a:gd name="T19" fmla="*/ 63 h 139"/>
                <a:gd name="T20" fmla="*/ 211 w 248"/>
                <a:gd name="T21" fmla="*/ 54 h 139"/>
                <a:gd name="T22" fmla="*/ 215 w 248"/>
                <a:gd name="T23" fmla="*/ 55 h 139"/>
                <a:gd name="T24" fmla="*/ 221 w 248"/>
                <a:gd name="T25" fmla="*/ 59 h 139"/>
                <a:gd name="T26" fmla="*/ 225 w 248"/>
                <a:gd name="T27" fmla="*/ 56 h 139"/>
                <a:gd name="T28" fmla="*/ 225 w 248"/>
                <a:gd name="T29" fmla="*/ 48 h 139"/>
                <a:gd name="T30" fmla="*/ 215 w 248"/>
                <a:gd name="T31" fmla="*/ 45 h 139"/>
                <a:gd name="T32" fmla="*/ 211 w 248"/>
                <a:gd name="T33" fmla="*/ 41 h 139"/>
                <a:gd name="T34" fmla="*/ 207 w 248"/>
                <a:gd name="T35" fmla="*/ 43 h 139"/>
                <a:gd name="T36" fmla="*/ 199 w 248"/>
                <a:gd name="T37" fmla="*/ 37 h 139"/>
                <a:gd name="T38" fmla="*/ 193 w 248"/>
                <a:gd name="T39" fmla="*/ 37 h 139"/>
                <a:gd name="T40" fmla="*/ 188 w 248"/>
                <a:gd name="T41" fmla="*/ 36 h 139"/>
                <a:gd name="T42" fmla="*/ 191 w 248"/>
                <a:gd name="T43" fmla="*/ 24 h 139"/>
                <a:gd name="T44" fmla="*/ 192 w 248"/>
                <a:gd name="T45" fmla="*/ 17 h 139"/>
                <a:gd name="T46" fmla="*/ 183 w 248"/>
                <a:gd name="T47" fmla="*/ 10 h 139"/>
                <a:gd name="T48" fmla="*/ 171 w 248"/>
                <a:gd name="T49" fmla="*/ 5 h 139"/>
                <a:gd name="T50" fmla="*/ 166 w 248"/>
                <a:gd name="T51" fmla="*/ 8 h 139"/>
                <a:gd name="T52" fmla="*/ 151 w 248"/>
                <a:gd name="T53" fmla="*/ 0 h 139"/>
                <a:gd name="T54" fmla="*/ 149 w 248"/>
                <a:gd name="T55" fmla="*/ 15 h 139"/>
                <a:gd name="T56" fmla="*/ 144 w 248"/>
                <a:gd name="T57" fmla="*/ 21 h 139"/>
                <a:gd name="T58" fmla="*/ 138 w 248"/>
                <a:gd name="T59" fmla="*/ 28 h 139"/>
                <a:gd name="T60" fmla="*/ 134 w 248"/>
                <a:gd name="T61" fmla="*/ 28 h 139"/>
                <a:gd name="T62" fmla="*/ 131 w 248"/>
                <a:gd name="T63" fmla="*/ 36 h 139"/>
                <a:gd name="T64" fmla="*/ 127 w 248"/>
                <a:gd name="T65" fmla="*/ 46 h 139"/>
                <a:gd name="T66" fmla="*/ 120 w 248"/>
                <a:gd name="T67" fmla="*/ 43 h 139"/>
                <a:gd name="T68" fmla="*/ 115 w 248"/>
                <a:gd name="T69" fmla="*/ 48 h 139"/>
                <a:gd name="T70" fmla="*/ 109 w 248"/>
                <a:gd name="T71" fmla="*/ 68 h 139"/>
                <a:gd name="T72" fmla="*/ 103 w 248"/>
                <a:gd name="T73" fmla="*/ 78 h 139"/>
                <a:gd name="T74" fmla="*/ 100 w 248"/>
                <a:gd name="T75" fmla="*/ 89 h 139"/>
                <a:gd name="T76" fmla="*/ 82 w 248"/>
                <a:gd name="T77" fmla="*/ 101 h 139"/>
                <a:gd name="T78" fmla="*/ 69 w 248"/>
                <a:gd name="T79" fmla="*/ 100 h 139"/>
                <a:gd name="T80" fmla="*/ 61 w 248"/>
                <a:gd name="T81" fmla="*/ 107 h 139"/>
                <a:gd name="T82" fmla="*/ 50 w 248"/>
                <a:gd name="T83" fmla="*/ 100 h 139"/>
                <a:gd name="T84" fmla="*/ 46 w 248"/>
                <a:gd name="T85" fmla="*/ 97 h 139"/>
                <a:gd name="T86" fmla="*/ 43 w 248"/>
                <a:gd name="T87" fmla="*/ 103 h 139"/>
                <a:gd name="T88" fmla="*/ 28 w 248"/>
                <a:gd name="T89" fmla="*/ 113 h 139"/>
                <a:gd name="T90" fmla="*/ 22 w 248"/>
                <a:gd name="T91" fmla="*/ 127 h 139"/>
                <a:gd name="T92" fmla="*/ 15 w 248"/>
                <a:gd name="T93" fmla="*/ 130 h 139"/>
                <a:gd name="T94" fmla="*/ 6 w 248"/>
                <a:gd name="T95" fmla="*/ 136 h 139"/>
                <a:gd name="T96" fmla="*/ 64 w 248"/>
                <a:gd name="T97" fmla="*/ 13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139">
                  <a:moveTo>
                    <a:pt x="116" y="127"/>
                  </a:moveTo>
                  <a:lnTo>
                    <a:pt x="169" y="118"/>
                  </a:lnTo>
                  <a:lnTo>
                    <a:pt x="243" y="103"/>
                  </a:lnTo>
                  <a:lnTo>
                    <a:pt x="248" y="101"/>
                  </a:lnTo>
                  <a:lnTo>
                    <a:pt x="248" y="98"/>
                  </a:lnTo>
                  <a:lnTo>
                    <a:pt x="246" y="93"/>
                  </a:lnTo>
                  <a:lnTo>
                    <a:pt x="243" y="89"/>
                  </a:lnTo>
                  <a:lnTo>
                    <a:pt x="239" y="86"/>
                  </a:lnTo>
                  <a:lnTo>
                    <a:pt x="237" y="86"/>
                  </a:lnTo>
                  <a:lnTo>
                    <a:pt x="232" y="83"/>
                  </a:lnTo>
                  <a:lnTo>
                    <a:pt x="231" y="80"/>
                  </a:lnTo>
                  <a:lnTo>
                    <a:pt x="228" y="78"/>
                  </a:lnTo>
                  <a:lnTo>
                    <a:pt x="226" y="74"/>
                  </a:lnTo>
                  <a:lnTo>
                    <a:pt x="224" y="72"/>
                  </a:lnTo>
                  <a:lnTo>
                    <a:pt x="224" y="70"/>
                  </a:lnTo>
                  <a:lnTo>
                    <a:pt x="226" y="68"/>
                  </a:lnTo>
                  <a:lnTo>
                    <a:pt x="230" y="70"/>
                  </a:lnTo>
                  <a:lnTo>
                    <a:pt x="228" y="67"/>
                  </a:lnTo>
                  <a:lnTo>
                    <a:pt x="226" y="64"/>
                  </a:lnTo>
                  <a:lnTo>
                    <a:pt x="224" y="63"/>
                  </a:lnTo>
                  <a:lnTo>
                    <a:pt x="215" y="60"/>
                  </a:lnTo>
                  <a:lnTo>
                    <a:pt x="211" y="54"/>
                  </a:lnTo>
                  <a:lnTo>
                    <a:pt x="211" y="53"/>
                  </a:lnTo>
                  <a:lnTo>
                    <a:pt x="215" y="55"/>
                  </a:lnTo>
                  <a:lnTo>
                    <a:pt x="220" y="56"/>
                  </a:lnTo>
                  <a:lnTo>
                    <a:pt x="221" y="59"/>
                  </a:lnTo>
                  <a:lnTo>
                    <a:pt x="227" y="60"/>
                  </a:lnTo>
                  <a:lnTo>
                    <a:pt x="225" y="56"/>
                  </a:lnTo>
                  <a:lnTo>
                    <a:pt x="225" y="51"/>
                  </a:lnTo>
                  <a:lnTo>
                    <a:pt x="225" y="48"/>
                  </a:lnTo>
                  <a:lnTo>
                    <a:pt x="221" y="49"/>
                  </a:lnTo>
                  <a:lnTo>
                    <a:pt x="215" y="45"/>
                  </a:lnTo>
                  <a:lnTo>
                    <a:pt x="212" y="41"/>
                  </a:lnTo>
                  <a:lnTo>
                    <a:pt x="211" y="41"/>
                  </a:lnTo>
                  <a:lnTo>
                    <a:pt x="210" y="43"/>
                  </a:lnTo>
                  <a:lnTo>
                    <a:pt x="207" y="43"/>
                  </a:lnTo>
                  <a:lnTo>
                    <a:pt x="203" y="39"/>
                  </a:lnTo>
                  <a:lnTo>
                    <a:pt x="199" y="37"/>
                  </a:lnTo>
                  <a:lnTo>
                    <a:pt x="195" y="36"/>
                  </a:lnTo>
                  <a:lnTo>
                    <a:pt x="193" y="37"/>
                  </a:lnTo>
                  <a:lnTo>
                    <a:pt x="190" y="38"/>
                  </a:lnTo>
                  <a:lnTo>
                    <a:pt x="188" y="36"/>
                  </a:lnTo>
                  <a:lnTo>
                    <a:pt x="188" y="25"/>
                  </a:lnTo>
                  <a:lnTo>
                    <a:pt x="191" y="24"/>
                  </a:lnTo>
                  <a:lnTo>
                    <a:pt x="193" y="21"/>
                  </a:lnTo>
                  <a:lnTo>
                    <a:pt x="192" y="17"/>
                  </a:lnTo>
                  <a:lnTo>
                    <a:pt x="188" y="14"/>
                  </a:lnTo>
                  <a:lnTo>
                    <a:pt x="183" y="10"/>
                  </a:lnTo>
                  <a:lnTo>
                    <a:pt x="173" y="4"/>
                  </a:lnTo>
                  <a:lnTo>
                    <a:pt x="171" y="5"/>
                  </a:lnTo>
                  <a:lnTo>
                    <a:pt x="168" y="8"/>
                  </a:lnTo>
                  <a:lnTo>
                    <a:pt x="166" y="8"/>
                  </a:lnTo>
                  <a:lnTo>
                    <a:pt x="160" y="5"/>
                  </a:lnTo>
                  <a:lnTo>
                    <a:pt x="151" y="0"/>
                  </a:lnTo>
                  <a:lnTo>
                    <a:pt x="151" y="8"/>
                  </a:lnTo>
                  <a:lnTo>
                    <a:pt x="149" y="15"/>
                  </a:lnTo>
                  <a:lnTo>
                    <a:pt x="147" y="18"/>
                  </a:lnTo>
                  <a:lnTo>
                    <a:pt x="144" y="21"/>
                  </a:lnTo>
                  <a:lnTo>
                    <a:pt x="139" y="30"/>
                  </a:lnTo>
                  <a:lnTo>
                    <a:pt x="138" y="28"/>
                  </a:lnTo>
                  <a:lnTo>
                    <a:pt x="135" y="28"/>
                  </a:lnTo>
                  <a:lnTo>
                    <a:pt x="134" y="28"/>
                  </a:lnTo>
                  <a:lnTo>
                    <a:pt x="133" y="32"/>
                  </a:lnTo>
                  <a:lnTo>
                    <a:pt x="131" y="36"/>
                  </a:lnTo>
                  <a:lnTo>
                    <a:pt x="128" y="44"/>
                  </a:lnTo>
                  <a:lnTo>
                    <a:pt x="127" y="46"/>
                  </a:lnTo>
                  <a:lnTo>
                    <a:pt x="125" y="45"/>
                  </a:lnTo>
                  <a:lnTo>
                    <a:pt x="120" y="43"/>
                  </a:lnTo>
                  <a:lnTo>
                    <a:pt x="116" y="41"/>
                  </a:lnTo>
                  <a:lnTo>
                    <a:pt x="115" y="48"/>
                  </a:lnTo>
                  <a:lnTo>
                    <a:pt x="112" y="60"/>
                  </a:lnTo>
                  <a:lnTo>
                    <a:pt x="109" y="68"/>
                  </a:lnTo>
                  <a:lnTo>
                    <a:pt x="104" y="73"/>
                  </a:lnTo>
                  <a:lnTo>
                    <a:pt x="103" y="78"/>
                  </a:lnTo>
                  <a:lnTo>
                    <a:pt x="104" y="86"/>
                  </a:lnTo>
                  <a:lnTo>
                    <a:pt x="100" y="89"/>
                  </a:lnTo>
                  <a:lnTo>
                    <a:pt x="89" y="95"/>
                  </a:lnTo>
                  <a:lnTo>
                    <a:pt x="82" y="101"/>
                  </a:lnTo>
                  <a:lnTo>
                    <a:pt x="73" y="103"/>
                  </a:lnTo>
                  <a:lnTo>
                    <a:pt x="69" y="100"/>
                  </a:lnTo>
                  <a:lnTo>
                    <a:pt x="63" y="107"/>
                  </a:lnTo>
                  <a:lnTo>
                    <a:pt x="61" y="107"/>
                  </a:lnTo>
                  <a:lnTo>
                    <a:pt x="56" y="105"/>
                  </a:lnTo>
                  <a:lnTo>
                    <a:pt x="50" y="100"/>
                  </a:lnTo>
                  <a:lnTo>
                    <a:pt x="49" y="97"/>
                  </a:lnTo>
                  <a:lnTo>
                    <a:pt x="46" y="97"/>
                  </a:lnTo>
                  <a:lnTo>
                    <a:pt x="45" y="99"/>
                  </a:lnTo>
                  <a:lnTo>
                    <a:pt x="43" y="103"/>
                  </a:lnTo>
                  <a:lnTo>
                    <a:pt x="39" y="109"/>
                  </a:lnTo>
                  <a:lnTo>
                    <a:pt x="28" y="113"/>
                  </a:lnTo>
                  <a:lnTo>
                    <a:pt x="25" y="118"/>
                  </a:lnTo>
                  <a:lnTo>
                    <a:pt x="22" y="127"/>
                  </a:lnTo>
                  <a:lnTo>
                    <a:pt x="18" y="128"/>
                  </a:lnTo>
                  <a:lnTo>
                    <a:pt x="15" y="130"/>
                  </a:lnTo>
                  <a:lnTo>
                    <a:pt x="10" y="133"/>
                  </a:lnTo>
                  <a:lnTo>
                    <a:pt x="6" y="136"/>
                  </a:lnTo>
                  <a:lnTo>
                    <a:pt x="0" y="139"/>
                  </a:lnTo>
                  <a:lnTo>
                    <a:pt x="64" y="133"/>
                  </a:lnTo>
                  <a:lnTo>
                    <a:pt x="116" y="127"/>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8" name="Freeform 40"/>
            <p:cNvSpPr>
              <a:spLocks/>
            </p:cNvSpPr>
            <p:nvPr/>
          </p:nvSpPr>
          <p:spPr bwMode="auto">
            <a:xfrm>
              <a:off x="7406291" y="2750011"/>
              <a:ext cx="269831" cy="209119"/>
            </a:xfrm>
            <a:custGeom>
              <a:avLst/>
              <a:gdLst>
                <a:gd name="T0" fmla="*/ 94 w 189"/>
                <a:gd name="T1" fmla="*/ 4 h 147"/>
                <a:gd name="T2" fmla="*/ 79 w 189"/>
                <a:gd name="T3" fmla="*/ 0 h 147"/>
                <a:gd name="T4" fmla="*/ 67 w 189"/>
                <a:gd name="T5" fmla="*/ 4 h 147"/>
                <a:gd name="T6" fmla="*/ 58 w 189"/>
                <a:gd name="T7" fmla="*/ 6 h 147"/>
                <a:gd name="T8" fmla="*/ 39 w 189"/>
                <a:gd name="T9" fmla="*/ 4 h 147"/>
                <a:gd name="T10" fmla="*/ 26 w 189"/>
                <a:gd name="T11" fmla="*/ 7 h 147"/>
                <a:gd name="T12" fmla="*/ 12 w 189"/>
                <a:gd name="T13" fmla="*/ 18 h 147"/>
                <a:gd name="T14" fmla="*/ 11 w 189"/>
                <a:gd name="T15" fmla="*/ 22 h 147"/>
                <a:gd name="T16" fmla="*/ 5 w 189"/>
                <a:gd name="T17" fmla="*/ 26 h 147"/>
                <a:gd name="T18" fmla="*/ 0 w 189"/>
                <a:gd name="T19" fmla="*/ 32 h 147"/>
                <a:gd name="T20" fmla="*/ 4 w 189"/>
                <a:gd name="T21" fmla="*/ 37 h 147"/>
                <a:gd name="T22" fmla="*/ 19 w 189"/>
                <a:gd name="T23" fmla="*/ 45 h 147"/>
                <a:gd name="T24" fmla="*/ 24 w 189"/>
                <a:gd name="T25" fmla="*/ 53 h 147"/>
                <a:gd name="T26" fmla="*/ 34 w 189"/>
                <a:gd name="T27" fmla="*/ 64 h 147"/>
                <a:gd name="T28" fmla="*/ 55 w 189"/>
                <a:gd name="T29" fmla="*/ 81 h 147"/>
                <a:gd name="T30" fmla="*/ 66 w 189"/>
                <a:gd name="T31" fmla="*/ 96 h 147"/>
                <a:gd name="T32" fmla="*/ 76 w 189"/>
                <a:gd name="T33" fmla="*/ 102 h 147"/>
                <a:gd name="T34" fmla="*/ 82 w 189"/>
                <a:gd name="T35" fmla="*/ 107 h 147"/>
                <a:gd name="T36" fmla="*/ 87 w 189"/>
                <a:gd name="T37" fmla="*/ 114 h 147"/>
                <a:gd name="T38" fmla="*/ 89 w 189"/>
                <a:gd name="T39" fmla="*/ 119 h 147"/>
                <a:gd name="T40" fmla="*/ 91 w 189"/>
                <a:gd name="T41" fmla="*/ 124 h 147"/>
                <a:gd name="T42" fmla="*/ 95 w 189"/>
                <a:gd name="T43" fmla="*/ 125 h 147"/>
                <a:gd name="T44" fmla="*/ 98 w 189"/>
                <a:gd name="T45" fmla="*/ 128 h 147"/>
                <a:gd name="T46" fmla="*/ 99 w 189"/>
                <a:gd name="T47" fmla="*/ 133 h 147"/>
                <a:gd name="T48" fmla="*/ 103 w 189"/>
                <a:gd name="T49" fmla="*/ 138 h 147"/>
                <a:gd name="T50" fmla="*/ 104 w 189"/>
                <a:gd name="T51" fmla="*/ 145 h 147"/>
                <a:gd name="T52" fmla="*/ 108 w 189"/>
                <a:gd name="T53" fmla="*/ 147 h 147"/>
                <a:gd name="T54" fmla="*/ 110 w 189"/>
                <a:gd name="T55" fmla="*/ 140 h 147"/>
                <a:gd name="T56" fmla="*/ 116 w 189"/>
                <a:gd name="T57" fmla="*/ 140 h 147"/>
                <a:gd name="T58" fmla="*/ 117 w 189"/>
                <a:gd name="T59" fmla="*/ 137 h 147"/>
                <a:gd name="T60" fmla="*/ 112 w 189"/>
                <a:gd name="T61" fmla="*/ 136 h 147"/>
                <a:gd name="T62" fmla="*/ 110 w 189"/>
                <a:gd name="T63" fmla="*/ 133 h 147"/>
                <a:gd name="T64" fmla="*/ 115 w 189"/>
                <a:gd name="T65" fmla="*/ 132 h 147"/>
                <a:gd name="T66" fmla="*/ 119 w 189"/>
                <a:gd name="T67" fmla="*/ 135 h 147"/>
                <a:gd name="T68" fmla="*/ 124 w 189"/>
                <a:gd name="T69" fmla="*/ 128 h 147"/>
                <a:gd name="T70" fmla="*/ 123 w 189"/>
                <a:gd name="T71" fmla="*/ 123 h 147"/>
                <a:gd name="T72" fmla="*/ 130 w 189"/>
                <a:gd name="T73" fmla="*/ 123 h 147"/>
                <a:gd name="T74" fmla="*/ 135 w 189"/>
                <a:gd name="T75" fmla="*/ 119 h 147"/>
                <a:gd name="T76" fmla="*/ 131 w 189"/>
                <a:gd name="T77" fmla="*/ 118 h 147"/>
                <a:gd name="T78" fmla="*/ 129 w 189"/>
                <a:gd name="T79" fmla="*/ 115 h 147"/>
                <a:gd name="T80" fmla="*/ 133 w 189"/>
                <a:gd name="T81" fmla="*/ 115 h 147"/>
                <a:gd name="T82" fmla="*/ 138 w 189"/>
                <a:gd name="T83" fmla="*/ 117 h 147"/>
                <a:gd name="T84" fmla="*/ 145 w 189"/>
                <a:gd name="T85" fmla="*/ 110 h 147"/>
                <a:gd name="T86" fmla="*/ 141 w 189"/>
                <a:gd name="T87" fmla="*/ 105 h 147"/>
                <a:gd name="T88" fmla="*/ 143 w 189"/>
                <a:gd name="T89" fmla="*/ 103 h 147"/>
                <a:gd name="T90" fmla="*/ 149 w 189"/>
                <a:gd name="T91" fmla="*/ 103 h 147"/>
                <a:gd name="T92" fmla="*/ 155 w 189"/>
                <a:gd name="T93" fmla="*/ 93 h 147"/>
                <a:gd name="T94" fmla="*/ 164 w 189"/>
                <a:gd name="T95" fmla="*/ 89 h 147"/>
                <a:gd name="T96" fmla="*/ 169 w 189"/>
                <a:gd name="T97" fmla="*/ 81 h 147"/>
                <a:gd name="T98" fmla="*/ 165 w 189"/>
                <a:gd name="T99" fmla="*/ 75 h 147"/>
                <a:gd name="T100" fmla="*/ 169 w 189"/>
                <a:gd name="T101" fmla="*/ 75 h 147"/>
                <a:gd name="T102" fmla="*/ 170 w 189"/>
                <a:gd name="T103" fmla="*/ 70 h 147"/>
                <a:gd name="T104" fmla="*/ 175 w 189"/>
                <a:gd name="T105" fmla="*/ 60 h 147"/>
                <a:gd name="T106" fmla="*/ 178 w 189"/>
                <a:gd name="T107" fmla="*/ 54 h 147"/>
                <a:gd name="T108" fmla="*/ 187 w 189"/>
                <a:gd name="T109" fmla="*/ 46 h 147"/>
                <a:gd name="T110" fmla="*/ 138 w 189"/>
                <a:gd name="T111"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9" h="147">
                  <a:moveTo>
                    <a:pt x="98" y="14"/>
                  </a:moveTo>
                  <a:cubicBezTo>
                    <a:pt x="94" y="4"/>
                    <a:pt x="94" y="4"/>
                    <a:pt x="94" y="4"/>
                  </a:cubicBezTo>
                  <a:cubicBezTo>
                    <a:pt x="88" y="1"/>
                    <a:pt x="88" y="1"/>
                    <a:pt x="88" y="1"/>
                  </a:cubicBezTo>
                  <a:cubicBezTo>
                    <a:pt x="79" y="0"/>
                    <a:pt x="79" y="0"/>
                    <a:pt x="79" y="0"/>
                  </a:cubicBezTo>
                  <a:cubicBezTo>
                    <a:pt x="72" y="1"/>
                    <a:pt x="72" y="1"/>
                    <a:pt x="72" y="1"/>
                  </a:cubicBezTo>
                  <a:cubicBezTo>
                    <a:pt x="67" y="4"/>
                    <a:pt x="67" y="4"/>
                    <a:pt x="67" y="4"/>
                  </a:cubicBezTo>
                  <a:cubicBezTo>
                    <a:pt x="64" y="5"/>
                    <a:pt x="64" y="5"/>
                    <a:pt x="64" y="5"/>
                  </a:cubicBezTo>
                  <a:cubicBezTo>
                    <a:pt x="58" y="6"/>
                    <a:pt x="58" y="6"/>
                    <a:pt x="58" y="6"/>
                  </a:cubicBezTo>
                  <a:cubicBezTo>
                    <a:pt x="46" y="4"/>
                    <a:pt x="46" y="4"/>
                    <a:pt x="46" y="4"/>
                  </a:cubicBezTo>
                  <a:cubicBezTo>
                    <a:pt x="39" y="4"/>
                    <a:pt x="39" y="4"/>
                    <a:pt x="39" y="4"/>
                  </a:cubicBezTo>
                  <a:cubicBezTo>
                    <a:pt x="31" y="5"/>
                    <a:pt x="31" y="5"/>
                    <a:pt x="31" y="5"/>
                  </a:cubicBezTo>
                  <a:cubicBezTo>
                    <a:pt x="26" y="7"/>
                    <a:pt x="26" y="7"/>
                    <a:pt x="26" y="7"/>
                  </a:cubicBezTo>
                  <a:cubicBezTo>
                    <a:pt x="12" y="18"/>
                    <a:pt x="12" y="18"/>
                    <a:pt x="12" y="18"/>
                  </a:cubicBezTo>
                  <a:cubicBezTo>
                    <a:pt x="12" y="18"/>
                    <a:pt x="12" y="18"/>
                    <a:pt x="12" y="18"/>
                  </a:cubicBezTo>
                  <a:cubicBezTo>
                    <a:pt x="11" y="20"/>
                    <a:pt x="11" y="20"/>
                    <a:pt x="11" y="20"/>
                  </a:cubicBezTo>
                  <a:cubicBezTo>
                    <a:pt x="11" y="22"/>
                    <a:pt x="11" y="22"/>
                    <a:pt x="11" y="22"/>
                  </a:cubicBezTo>
                  <a:cubicBezTo>
                    <a:pt x="9" y="23"/>
                    <a:pt x="9" y="23"/>
                    <a:pt x="9" y="23"/>
                  </a:cubicBezTo>
                  <a:cubicBezTo>
                    <a:pt x="5" y="26"/>
                    <a:pt x="5" y="26"/>
                    <a:pt x="5" y="26"/>
                  </a:cubicBezTo>
                  <a:cubicBezTo>
                    <a:pt x="0" y="29"/>
                    <a:pt x="0" y="29"/>
                    <a:pt x="0" y="29"/>
                  </a:cubicBezTo>
                  <a:cubicBezTo>
                    <a:pt x="0" y="32"/>
                    <a:pt x="0" y="32"/>
                    <a:pt x="0" y="32"/>
                  </a:cubicBezTo>
                  <a:cubicBezTo>
                    <a:pt x="2" y="34"/>
                    <a:pt x="2" y="34"/>
                    <a:pt x="2" y="34"/>
                  </a:cubicBezTo>
                  <a:cubicBezTo>
                    <a:pt x="4" y="37"/>
                    <a:pt x="4" y="37"/>
                    <a:pt x="4" y="37"/>
                  </a:cubicBezTo>
                  <a:cubicBezTo>
                    <a:pt x="16" y="42"/>
                    <a:pt x="16" y="42"/>
                    <a:pt x="16" y="42"/>
                  </a:cubicBezTo>
                  <a:cubicBezTo>
                    <a:pt x="19" y="45"/>
                    <a:pt x="19" y="45"/>
                    <a:pt x="19" y="45"/>
                  </a:cubicBezTo>
                  <a:cubicBezTo>
                    <a:pt x="22" y="49"/>
                    <a:pt x="22" y="49"/>
                    <a:pt x="22" y="49"/>
                  </a:cubicBezTo>
                  <a:cubicBezTo>
                    <a:pt x="24" y="53"/>
                    <a:pt x="24" y="53"/>
                    <a:pt x="24" y="53"/>
                  </a:cubicBezTo>
                  <a:cubicBezTo>
                    <a:pt x="29" y="58"/>
                    <a:pt x="29" y="58"/>
                    <a:pt x="29" y="58"/>
                  </a:cubicBezTo>
                  <a:cubicBezTo>
                    <a:pt x="34" y="64"/>
                    <a:pt x="34" y="64"/>
                    <a:pt x="34" y="64"/>
                  </a:cubicBezTo>
                  <a:cubicBezTo>
                    <a:pt x="50" y="77"/>
                    <a:pt x="50" y="77"/>
                    <a:pt x="50" y="77"/>
                  </a:cubicBezTo>
                  <a:cubicBezTo>
                    <a:pt x="55" y="81"/>
                    <a:pt x="55" y="81"/>
                    <a:pt x="55" y="81"/>
                  </a:cubicBezTo>
                  <a:cubicBezTo>
                    <a:pt x="61" y="89"/>
                    <a:pt x="61" y="89"/>
                    <a:pt x="61" y="89"/>
                  </a:cubicBezTo>
                  <a:cubicBezTo>
                    <a:pt x="66" y="96"/>
                    <a:pt x="66" y="96"/>
                    <a:pt x="66" y="96"/>
                  </a:cubicBezTo>
                  <a:cubicBezTo>
                    <a:pt x="73" y="99"/>
                    <a:pt x="73" y="99"/>
                    <a:pt x="73" y="99"/>
                  </a:cubicBezTo>
                  <a:cubicBezTo>
                    <a:pt x="76" y="102"/>
                    <a:pt x="76" y="102"/>
                    <a:pt x="76" y="102"/>
                  </a:cubicBezTo>
                  <a:cubicBezTo>
                    <a:pt x="79" y="105"/>
                    <a:pt x="79" y="105"/>
                    <a:pt x="79" y="105"/>
                  </a:cubicBezTo>
                  <a:cubicBezTo>
                    <a:pt x="82" y="107"/>
                    <a:pt x="82" y="107"/>
                    <a:pt x="82" y="107"/>
                  </a:cubicBezTo>
                  <a:cubicBezTo>
                    <a:pt x="84" y="109"/>
                    <a:pt x="84" y="109"/>
                    <a:pt x="84" y="109"/>
                  </a:cubicBezTo>
                  <a:cubicBezTo>
                    <a:pt x="87" y="114"/>
                    <a:pt x="87" y="114"/>
                    <a:pt x="87" y="114"/>
                  </a:cubicBezTo>
                  <a:cubicBezTo>
                    <a:pt x="89" y="117"/>
                    <a:pt x="89" y="117"/>
                    <a:pt x="89" y="117"/>
                  </a:cubicBezTo>
                  <a:cubicBezTo>
                    <a:pt x="89" y="119"/>
                    <a:pt x="89" y="119"/>
                    <a:pt x="89" y="119"/>
                  </a:cubicBezTo>
                  <a:cubicBezTo>
                    <a:pt x="90" y="122"/>
                    <a:pt x="90" y="122"/>
                    <a:pt x="90" y="122"/>
                  </a:cubicBezTo>
                  <a:cubicBezTo>
                    <a:pt x="91" y="124"/>
                    <a:pt x="91" y="124"/>
                    <a:pt x="91" y="124"/>
                  </a:cubicBezTo>
                  <a:cubicBezTo>
                    <a:pt x="92" y="124"/>
                    <a:pt x="92" y="124"/>
                    <a:pt x="92" y="124"/>
                  </a:cubicBezTo>
                  <a:cubicBezTo>
                    <a:pt x="95" y="125"/>
                    <a:pt x="95" y="125"/>
                    <a:pt x="95" y="125"/>
                  </a:cubicBezTo>
                  <a:cubicBezTo>
                    <a:pt x="98" y="127"/>
                    <a:pt x="98" y="127"/>
                    <a:pt x="98" y="127"/>
                  </a:cubicBezTo>
                  <a:cubicBezTo>
                    <a:pt x="98" y="128"/>
                    <a:pt x="98" y="128"/>
                    <a:pt x="98" y="128"/>
                  </a:cubicBezTo>
                  <a:cubicBezTo>
                    <a:pt x="98" y="130"/>
                    <a:pt x="98" y="130"/>
                    <a:pt x="98" y="130"/>
                  </a:cubicBezTo>
                  <a:cubicBezTo>
                    <a:pt x="99" y="133"/>
                    <a:pt x="99" y="133"/>
                    <a:pt x="99" y="133"/>
                  </a:cubicBezTo>
                  <a:cubicBezTo>
                    <a:pt x="103" y="137"/>
                    <a:pt x="103" y="137"/>
                    <a:pt x="103" y="137"/>
                  </a:cubicBezTo>
                  <a:cubicBezTo>
                    <a:pt x="103" y="138"/>
                    <a:pt x="103" y="138"/>
                    <a:pt x="103" y="138"/>
                  </a:cubicBezTo>
                  <a:cubicBezTo>
                    <a:pt x="103" y="142"/>
                    <a:pt x="103" y="142"/>
                    <a:pt x="103" y="142"/>
                  </a:cubicBezTo>
                  <a:cubicBezTo>
                    <a:pt x="104" y="145"/>
                    <a:pt x="104" y="145"/>
                    <a:pt x="104" y="145"/>
                  </a:cubicBezTo>
                  <a:cubicBezTo>
                    <a:pt x="106" y="146"/>
                    <a:pt x="106" y="146"/>
                    <a:pt x="106" y="146"/>
                  </a:cubicBezTo>
                  <a:cubicBezTo>
                    <a:pt x="108" y="147"/>
                    <a:pt x="108" y="147"/>
                    <a:pt x="108" y="147"/>
                  </a:cubicBezTo>
                  <a:cubicBezTo>
                    <a:pt x="108" y="141"/>
                    <a:pt x="108" y="141"/>
                    <a:pt x="108" y="141"/>
                  </a:cubicBezTo>
                  <a:cubicBezTo>
                    <a:pt x="110" y="140"/>
                    <a:pt x="110" y="140"/>
                    <a:pt x="110" y="140"/>
                  </a:cubicBezTo>
                  <a:cubicBezTo>
                    <a:pt x="115" y="140"/>
                    <a:pt x="115" y="140"/>
                    <a:pt x="115" y="140"/>
                  </a:cubicBezTo>
                  <a:cubicBezTo>
                    <a:pt x="116" y="140"/>
                    <a:pt x="116" y="140"/>
                    <a:pt x="116" y="140"/>
                  </a:cubicBezTo>
                  <a:cubicBezTo>
                    <a:pt x="116" y="140"/>
                    <a:pt x="118" y="139"/>
                    <a:pt x="118" y="139"/>
                  </a:cubicBezTo>
                  <a:cubicBezTo>
                    <a:pt x="118" y="138"/>
                    <a:pt x="117" y="137"/>
                    <a:pt x="117" y="137"/>
                  </a:cubicBezTo>
                  <a:cubicBezTo>
                    <a:pt x="116" y="137"/>
                    <a:pt x="116" y="137"/>
                    <a:pt x="116" y="137"/>
                  </a:cubicBezTo>
                  <a:cubicBezTo>
                    <a:pt x="116" y="137"/>
                    <a:pt x="112" y="136"/>
                    <a:pt x="112" y="136"/>
                  </a:cubicBezTo>
                  <a:cubicBezTo>
                    <a:pt x="111" y="136"/>
                    <a:pt x="110" y="134"/>
                    <a:pt x="110" y="134"/>
                  </a:cubicBezTo>
                  <a:cubicBezTo>
                    <a:pt x="110" y="133"/>
                    <a:pt x="110" y="133"/>
                    <a:pt x="110" y="133"/>
                  </a:cubicBezTo>
                  <a:cubicBezTo>
                    <a:pt x="111" y="129"/>
                    <a:pt x="111" y="129"/>
                    <a:pt x="111" y="129"/>
                  </a:cubicBezTo>
                  <a:cubicBezTo>
                    <a:pt x="115" y="132"/>
                    <a:pt x="115" y="132"/>
                    <a:pt x="115" y="132"/>
                  </a:cubicBezTo>
                  <a:cubicBezTo>
                    <a:pt x="116" y="133"/>
                    <a:pt x="116" y="133"/>
                    <a:pt x="116" y="133"/>
                  </a:cubicBezTo>
                  <a:cubicBezTo>
                    <a:pt x="119" y="135"/>
                    <a:pt x="119" y="135"/>
                    <a:pt x="119" y="135"/>
                  </a:cubicBezTo>
                  <a:cubicBezTo>
                    <a:pt x="123" y="134"/>
                    <a:pt x="123" y="134"/>
                    <a:pt x="123" y="134"/>
                  </a:cubicBezTo>
                  <a:cubicBezTo>
                    <a:pt x="124" y="128"/>
                    <a:pt x="124" y="128"/>
                    <a:pt x="124" y="128"/>
                  </a:cubicBezTo>
                  <a:cubicBezTo>
                    <a:pt x="124" y="127"/>
                    <a:pt x="124" y="127"/>
                    <a:pt x="124" y="127"/>
                  </a:cubicBezTo>
                  <a:cubicBezTo>
                    <a:pt x="123" y="123"/>
                    <a:pt x="123" y="123"/>
                    <a:pt x="123" y="123"/>
                  </a:cubicBezTo>
                  <a:cubicBezTo>
                    <a:pt x="126" y="123"/>
                    <a:pt x="126" y="123"/>
                    <a:pt x="126" y="123"/>
                  </a:cubicBezTo>
                  <a:cubicBezTo>
                    <a:pt x="130" y="123"/>
                    <a:pt x="130" y="123"/>
                    <a:pt x="130" y="123"/>
                  </a:cubicBezTo>
                  <a:cubicBezTo>
                    <a:pt x="135" y="120"/>
                    <a:pt x="135" y="120"/>
                    <a:pt x="135" y="120"/>
                  </a:cubicBezTo>
                  <a:cubicBezTo>
                    <a:pt x="135" y="119"/>
                    <a:pt x="135" y="119"/>
                    <a:pt x="135" y="119"/>
                  </a:cubicBezTo>
                  <a:cubicBezTo>
                    <a:pt x="133" y="118"/>
                    <a:pt x="133" y="118"/>
                    <a:pt x="133" y="118"/>
                  </a:cubicBezTo>
                  <a:cubicBezTo>
                    <a:pt x="131" y="118"/>
                    <a:pt x="131" y="118"/>
                    <a:pt x="131" y="118"/>
                  </a:cubicBezTo>
                  <a:cubicBezTo>
                    <a:pt x="129" y="117"/>
                    <a:pt x="129" y="117"/>
                    <a:pt x="129" y="117"/>
                  </a:cubicBezTo>
                  <a:cubicBezTo>
                    <a:pt x="129" y="115"/>
                    <a:pt x="129" y="115"/>
                    <a:pt x="129" y="115"/>
                  </a:cubicBezTo>
                  <a:cubicBezTo>
                    <a:pt x="132" y="114"/>
                    <a:pt x="132" y="114"/>
                    <a:pt x="132" y="114"/>
                  </a:cubicBezTo>
                  <a:cubicBezTo>
                    <a:pt x="133" y="115"/>
                    <a:pt x="133" y="115"/>
                    <a:pt x="133" y="115"/>
                  </a:cubicBezTo>
                  <a:cubicBezTo>
                    <a:pt x="136" y="117"/>
                    <a:pt x="136" y="117"/>
                    <a:pt x="136" y="117"/>
                  </a:cubicBezTo>
                  <a:cubicBezTo>
                    <a:pt x="138" y="117"/>
                    <a:pt x="138" y="117"/>
                    <a:pt x="138" y="117"/>
                  </a:cubicBezTo>
                  <a:cubicBezTo>
                    <a:pt x="142" y="114"/>
                    <a:pt x="142" y="114"/>
                    <a:pt x="142" y="114"/>
                  </a:cubicBezTo>
                  <a:cubicBezTo>
                    <a:pt x="145" y="110"/>
                    <a:pt x="145" y="110"/>
                    <a:pt x="145" y="110"/>
                  </a:cubicBezTo>
                  <a:cubicBezTo>
                    <a:pt x="144" y="107"/>
                    <a:pt x="144" y="107"/>
                    <a:pt x="144" y="107"/>
                  </a:cubicBezTo>
                  <a:cubicBezTo>
                    <a:pt x="141" y="105"/>
                    <a:pt x="141" y="105"/>
                    <a:pt x="141" y="105"/>
                  </a:cubicBezTo>
                  <a:cubicBezTo>
                    <a:pt x="141" y="104"/>
                    <a:pt x="141" y="104"/>
                    <a:pt x="141" y="104"/>
                  </a:cubicBezTo>
                  <a:cubicBezTo>
                    <a:pt x="143" y="103"/>
                    <a:pt x="143" y="103"/>
                    <a:pt x="143" y="103"/>
                  </a:cubicBezTo>
                  <a:cubicBezTo>
                    <a:pt x="147" y="105"/>
                    <a:pt x="147" y="105"/>
                    <a:pt x="147" y="105"/>
                  </a:cubicBezTo>
                  <a:cubicBezTo>
                    <a:pt x="149" y="103"/>
                    <a:pt x="149" y="103"/>
                    <a:pt x="149" y="103"/>
                  </a:cubicBezTo>
                  <a:cubicBezTo>
                    <a:pt x="151" y="100"/>
                    <a:pt x="151" y="100"/>
                    <a:pt x="151" y="100"/>
                  </a:cubicBezTo>
                  <a:cubicBezTo>
                    <a:pt x="155" y="93"/>
                    <a:pt x="155" y="93"/>
                    <a:pt x="155" y="93"/>
                  </a:cubicBezTo>
                  <a:cubicBezTo>
                    <a:pt x="159" y="90"/>
                    <a:pt x="159" y="90"/>
                    <a:pt x="159" y="90"/>
                  </a:cubicBezTo>
                  <a:cubicBezTo>
                    <a:pt x="164" y="89"/>
                    <a:pt x="164" y="89"/>
                    <a:pt x="164" y="89"/>
                  </a:cubicBezTo>
                  <a:cubicBezTo>
                    <a:pt x="167" y="84"/>
                    <a:pt x="167" y="84"/>
                    <a:pt x="167" y="84"/>
                  </a:cubicBezTo>
                  <a:cubicBezTo>
                    <a:pt x="169" y="81"/>
                    <a:pt x="169" y="81"/>
                    <a:pt x="169" y="81"/>
                  </a:cubicBezTo>
                  <a:cubicBezTo>
                    <a:pt x="167" y="79"/>
                    <a:pt x="167" y="79"/>
                    <a:pt x="167" y="79"/>
                  </a:cubicBezTo>
                  <a:cubicBezTo>
                    <a:pt x="165" y="75"/>
                    <a:pt x="165" y="75"/>
                    <a:pt x="165" y="75"/>
                  </a:cubicBezTo>
                  <a:cubicBezTo>
                    <a:pt x="167" y="75"/>
                    <a:pt x="167" y="75"/>
                    <a:pt x="167" y="75"/>
                  </a:cubicBezTo>
                  <a:cubicBezTo>
                    <a:pt x="169" y="75"/>
                    <a:pt x="169" y="75"/>
                    <a:pt x="169" y="75"/>
                  </a:cubicBezTo>
                  <a:cubicBezTo>
                    <a:pt x="169" y="72"/>
                    <a:pt x="169" y="72"/>
                    <a:pt x="169" y="72"/>
                  </a:cubicBezTo>
                  <a:cubicBezTo>
                    <a:pt x="170" y="70"/>
                    <a:pt x="170" y="70"/>
                    <a:pt x="170" y="70"/>
                  </a:cubicBezTo>
                  <a:cubicBezTo>
                    <a:pt x="173" y="66"/>
                    <a:pt x="173" y="66"/>
                    <a:pt x="173" y="66"/>
                  </a:cubicBezTo>
                  <a:cubicBezTo>
                    <a:pt x="175" y="60"/>
                    <a:pt x="175" y="60"/>
                    <a:pt x="175" y="60"/>
                  </a:cubicBezTo>
                  <a:cubicBezTo>
                    <a:pt x="177" y="56"/>
                    <a:pt x="177" y="56"/>
                    <a:pt x="177" y="56"/>
                  </a:cubicBezTo>
                  <a:cubicBezTo>
                    <a:pt x="178" y="54"/>
                    <a:pt x="178" y="54"/>
                    <a:pt x="178" y="54"/>
                  </a:cubicBezTo>
                  <a:cubicBezTo>
                    <a:pt x="180" y="52"/>
                    <a:pt x="180" y="52"/>
                    <a:pt x="180" y="52"/>
                  </a:cubicBezTo>
                  <a:cubicBezTo>
                    <a:pt x="187" y="46"/>
                    <a:pt x="187" y="46"/>
                    <a:pt x="187" y="46"/>
                  </a:cubicBezTo>
                  <a:cubicBezTo>
                    <a:pt x="189" y="44"/>
                    <a:pt x="189" y="44"/>
                    <a:pt x="189" y="44"/>
                  </a:cubicBezTo>
                  <a:cubicBezTo>
                    <a:pt x="138" y="6"/>
                    <a:pt x="138" y="6"/>
                    <a:pt x="138" y="6"/>
                  </a:cubicBezTo>
                  <a:lnTo>
                    <a:pt x="98" y="14"/>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39" name="Freeform 41"/>
            <p:cNvSpPr>
              <a:spLocks/>
            </p:cNvSpPr>
            <p:nvPr/>
          </p:nvSpPr>
          <p:spPr bwMode="auto">
            <a:xfrm>
              <a:off x="7128028" y="2788799"/>
              <a:ext cx="212492" cy="340661"/>
            </a:xfrm>
            <a:custGeom>
              <a:avLst/>
              <a:gdLst>
                <a:gd name="T0" fmla="*/ 39 w 126"/>
                <a:gd name="T1" fmla="*/ 183 h 202"/>
                <a:gd name="T2" fmla="*/ 33 w 126"/>
                <a:gd name="T3" fmla="*/ 176 h 202"/>
                <a:gd name="T4" fmla="*/ 36 w 126"/>
                <a:gd name="T5" fmla="*/ 172 h 202"/>
                <a:gd name="T6" fmla="*/ 51 w 126"/>
                <a:gd name="T7" fmla="*/ 168 h 202"/>
                <a:gd name="T8" fmla="*/ 125 w 126"/>
                <a:gd name="T9" fmla="*/ 161 h 202"/>
                <a:gd name="T10" fmla="*/ 120 w 126"/>
                <a:gd name="T11" fmla="*/ 153 h 202"/>
                <a:gd name="T12" fmla="*/ 119 w 126"/>
                <a:gd name="T13" fmla="*/ 148 h 202"/>
                <a:gd name="T14" fmla="*/ 120 w 126"/>
                <a:gd name="T15" fmla="*/ 141 h 202"/>
                <a:gd name="T16" fmla="*/ 116 w 126"/>
                <a:gd name="T17" fmla="*/ 130 h 202"/>
                <a:gd name="T18" fmla="*/ 119 w 126"/>
                <a:gd name="T19" fmla="*/ 123 h 202"/>
                <a:gd name="T20" fmla="*/ 116 w 126"/>
                <a:gd name="T21" fmla="*/ 117 h 202"/>
                <a:gd name="T22" fmla="*/ 122 w 126"/>
                <a:gd name="T23" fmla="*/ 110 h 202"/>
                <a:gd name="T24" fmla="*/ 119 w 126"/>
                <a:gd name="T25" fmla="*/ 104 h 202"/>
                <a:gd name="T26" fmla="*/ 115 w 126"/>
                <a:gd name="T27" fmla="*/ 95 h 202"/>
                <a:gd name="T28" fmla="*/ 106 w 126"/>
                <a:gd name="T29" fmla="*/ 75 h 202"/>
                <a:gd name="T30" fmla="*/ 89 w 126"/>
                <a:gd name="T31" fmla="*/ 12 h 202"/>
                <a:gd name="T32" fmla="*/ 94 w 126"/>
                <a:gd name="T33" fmla="*/ 0 h 202"/>
                <a:gd name="T34" fmla="*/ 1 w 126"/>
                <a:gd name="T35" fmla="*/ 7 h 202"/>
                <a:gd name="T36" fmla="*/ 0 w 126"/>
                <a:gd name="T37" fmla="*/ 106 h 202"/>
                <a:gd name="T38" fmla="*/ 6 w 126"/>
                <a:gd name="T39" fmla="*/ 196 h 202"/>
                <a:gd name="T40" fmla="*/ 11 w 126"/>
                <a:gd name="T41" fmla="*/ 197 h 202"/>
                <a:gd name="T42" fmla="*/ 16 w 126"/>
                <a:gd name="T43" fmla="*/ 195 h 202"/>
                <a:gd name="T44" fmla="*/ 16 w 126"/>
                <a:gd name="T45" fmla="*/ 187 h 202"/>
                <a:gd name="T46" fmla="*/ 21 w 126"/>
                <a:gd name="T47" fmla="*/ 184 h 202"/>
                <a:gd name="T48" fmla="*/ 22 w 126"/>
                <a:gd name="T49" fmla="*/ 189 h 202"/>
                <a:gd name="T50" fmla="*/ 22 w 126"/>
                <a:gd name="T51" fmla="*/ 193 h 202"/>
                <a:gd name="T52" fmla="*/ 25 w 126"/>
                <a:gd name="T53" fmla="*/ 195 h 202"/>
                <a:gd name="T54" fmla="*/ 27 w 126"/>
                <a:gd name="T55" fmla="*/ 199 h 202"/>
                <a:gd name="T56" fmla="*/ 25 w 126"/>
                <a:gd name="T57" fmla="*/ 202 h 202"/>
                <a:gd name="T58" fmla="*/ 31 w 126"/>
                <a:gd name="T59" fmla="*/ 200 h 202"/>
                <a:gd name="T60" fmla="*/ 38 w 126"/>
                <a:gd name="T61" fmla="*/ 197 h 202"/>
                <a:gd name="T62" fmla="*/ 43 w 126"/>
                <a:gd name="T63" fmla="*/ 196 h 202"/>
                <a:gd name="T64" fmla="*/ 44 w 126"/>
                <a:gd name="T65"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202">
                  <a:moveTo>
                    <a:pt x="40" y="188"/>
                  </a:moveTo>
                  <a:lnTo>
                    <a:pt x="39" y="183"/>
                  </a:lnTo>
                  <a:lnTo>
                    <a:pt x="35" y="178"/>
                  </a:lnTo>
                  <a:lnTo>
                    <a:pt x="33" y="176"/>
                  </a:lnTo>
                  <a:lnTo>
                    <a:pt x="33" y="173"/>
                  </a:lnTo>
                  <a:lnTo>
                    <a:pt x="36" y="172"/>
                  </a:lnTo>
                  <a:lnTo>
                    <a:pt x="43" y="170"/>
                  </a:lnTo>
                  <a:lnTo>
                    <a:pt x="51" y="168"/>
                  </a:lnTo>
                  <a:lnTo>
                    <a:pt x="126" y="162"/>
                  </a:lnTo>
                  <a:lnTo>
                    <a:pt x="125" y="161"/>
                  </a:lnTo>
                  <a:lnTo>
                    <a:pt x="121" y="156"/>
                  </a:lnTo>
                  <a:lnTo>
                    <a:pt x="120" y="153"/>
                  </a:lnTo>
                  <a:lnTo>
                    <a:pt x="118" y="150"/>
                  </a:lnTo>
                  <a:lnTo>
                    <a:pt x="119" y="148"/>
                  </a:lnTo>
                  <a:lnTo>
                    <a:pt x="121" y="146"/>
                  </a:lnTo>
                  <a:lnTo>
                    <a:pt x="120" y="141"/>
                  </a:lnTo>
                  <a:lnTo>
                    <a:pt x="118" y="138"/>
                  </a:lnTo>
                  <a:lnTo>
                    <a:pt x="116" y="130"/>
                  </a:lnTo>
                  <a:lnTo>
                    <a:pt x="116" y="125"/>
                  </a:lnTo>
                  <a:lnTo>
                    <a:pt x="119" y="123"/>
                  </a:lnTo>
                  <a:lnTo>
                    <a:pt x="120" y="119"/>
                  </a:lnTo>
                  <a:lnTo>
                    <a:pt x="116" y="117"/>
                  </a:lnTo>
                  <a:lnTo>
                    <a:pt x="121" y="114"/>
                  </a:lnTo>
                  <a:lnTo>
                    <a:pt x="122" y="110"/>
                  </a:lnTo>
                  <a:lnTo>
                    <a:pt x="120" y="108"/>
                  </a:lnTo>
                  <a:lnTo>
                    <a:pt x="119" y="104"/>
                  </a:lnTo>
                  <a:lnTo>
                    <a:pt x="119" y="100"/>
                  </a:lnTo>
                  <a:lnTo>
                    <a:pt x="115" y="95"/>
                  </a:lnTo>
                  <a:lnTo>
                    <a:pt x="108" y="83"/>
                  </a:lnTo>
                  <a:lnTo>
                    <a:pt x="106" y="75"/>
                  </a:lnTo>
                  <a:lnTo>
                    <a:pt x="96" y="41"/>
                  </a:lnTo>
                  <a:lnTo>
                    <a:pt x="89" y="12"/>
                  </a:lnTo>
                  <a:lnTo>
                    <a:pt x="87" y="0"/>
                  </a:lnTo>
                  <a:lnTo>
                    <a:pt x="94" y="0"/>
                  </a:lnTo>
                  <a:lnTo>
                    <a:pt x="94" y="0"/>
                  </a:lnTo>
                  <a:lnTo>
                    <a:pt x="1" y="7"/>
                  </a:lnTo>
                  <a:lnTo>
                    <a:pt x="1" y="14"/>
                  </a:lnTo>
                  <a:lnTo>
                    <a:pt x="0" y="106"/>
                  </a:lnTo>
                  <a:lnTo>
                    <a:pt x="0" y="155"/>
                  </a:lnTo>
                  <a:lnTo>
                    <a:pt x="6" y="196"/>
                  </a:lnTo>
                  <a:lnTo>
                    <a:pt x="8" y="196"/>
                  </a:lnTo>
                  <a:lnTo>
                    <a:pt x="11" y="197"/>
                  </a:lnTo>
                  <a:lnTo>
                    <a:pt x="15" y="198"/>
                  </a:lnTo>
                  <a:lnTo>
                    <a:pt x="16" y="195"/>
                  </a:lnTo>
                  <a:lnTo>
                    <a:pt x="15" y="191"/>
                  </a:lnTo>
                  <a:lnTo>
                    <a:pt x="16" y="187"/>
                  </a:lnTo>
                  <a:lnTo>
                    <a:pt x="18" y="185"/>
                  </a:lnTo>
                  <a:lnTo>
                    <a:pt x="21" y="184"/>
                  </a:lnTo>
                  <a:lnTo>
                    <a:pt x="22" y="186"/>
                  </a:lnTo>
                  <a:lnTo>
                    <a:pt x="22" y="189"/>
                  </a:lnTo>
                  <a:lnTo>
                    <a:pt x="21" y="191"/>
                  </a:lnTo>
                  <a:lnTo>
                    <a:pt x="22" y="193"/>
                  </a:lnTo>
                  <a:lnTo>
                    <a:pt x="23" y="194"/>
                  </a:lnTo>
                  <a:lnTo>
                    <a:pt x="25" y="195"/>
                  </a:lnTo>
                  <a:lnTo>
                    <a:pt x="27" y="197"/>
                  </a:lnTo>
                  <a:lnTo>
                    <a:pt x="27" y="199"/>
                  </a:lnTo>
                  <a:lnTo>
                    <a:pt x="27" y="200"/>
                  </a:lnTo>
                  <a:lnTo>
                    <a:pt x="25" y="202"/>
                  </a:lnTo>
                  <a:lnTo>
                    <a:pt x="27" y="201"/>
                  </a:lnTo>
                  <a:lnTo>
                    <a:pt x="31" y="200"/>
                  </a:lnTo>
                  <a:lnTo>
                    <a:pt x="36" y="199"/>
                  </a:lnTo>
                  <a:lnTo>
                    <a:pt x="38" y="197"/>
                  </a:lnTo>
                  <a:lnTo>
                    <a:pt x="39" y="197"/>
                  </a:lnTo>
                  <a:lnTo>
                    <a:pt x="43" y="196"/>
                  </a:lnTo>
                  <a:lnTo>
                    <a:pt x="44" y="195"/>
                  </a:lnTo>
                  <a:lnTo>
                    <a:pt x="44" y="195"/>
                  </a:lnTo>
                  <a:lnTo>
                    <a:pt x="40" y="18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0" name="Freeform 42"/>
            <p:cNvSpPr>
              <a:spLocks/>
            </p:cNvSpPr>
            <p:nvPr/>
          </p:nvSpPr>
          <p:spPr bwMode="auto">
            <a:xfrm>
              <a:off x="6942519" y="2800604"/>
              <a:ext cx="195628" cy="342348"/>
            </a:xfrm>
            <a:custGeom>
              <a:avLst/>
              <a:gdLst>
                <a:gd name="T0" fmla="*/ 110 w 116"/>
                <a:gd name="T1" fmla="*/ 99 h 203"/>
                <a:gd name="T2" fmla="*/ 111 w 116"/>
                <a:gd name="T3" fmla="*/ 0 h 203"/>
                <a:gd name="T4" fmla="*/ 41 w 116"/>
                <a:gd name="T5" fmla="*/ 5 h 203"/>
                <a:gd name="T6" fmla="*/ 38 w 116"/>
                <a:gd name="T7" fmla="*/ 10 h 203"/>
                <a:gd name="T8" fmla="*/ 35 w 116"/>
                <a:gd name="T9" fmla="*/ 15 h 203"/>
                <a:gd name="T10" fmla="*/ 32 w 116"/>
                <a:gd name="T11" fmla="*/ 17 h 203"/>
                <a:gd name="T12" fmla="*/ 30 w 116"/>
                <a:gd name="T13" fmla="*/ 26 h 203"/>
                <a:gd name="T14" fmla="*/ 22 w 116"/>
                <a:gd name="T15" fmla="*/ 37 h 203"/>
                <a:gd name="T16" fmla="*/ 18 w 116"/>
                <a:gd name="T17" fmla="*/ 44 h 203"/>
                <a:gd name="T18" fmla="*/ 18 w 116"/>
                <a:gd name="T19" fmla="*/ 48 h 203"/>
                <a:gd name="T20" fmla="*/ 17 w 116"/>
                <a:gd name="T21" fmla="*/ 54 h 203"/>
                <a:gd name="T22" fmla="*/ 13 w 116"/>
                <a:gd name="T23" fmla="*/ 58 h 203"/>
                <a:gd name="T24" fmla="*/ 12 w 116"/>
                <a:gd name="T25" fmla="*/ 62 h 203"/>
                <a:gd name="T26" fmla="*/ 11 w 116"/>
                <a:gd name="T27" fmla="*/ 66 h 203"/>
                <a:gd name="T28" fmla="*/ 14 w 116"/>
                <a:gd name="T29" fmla="*/ 70 h 203"/>
                <a:gd name="T30" fmla="*/ 14 w 116"/>
                <a:gd name="T31" fmla="*/ 78 h 203"/>
                <a:gd name="T32" fmla="*/ 14 w 116"/>
                <a:gd name="T33" fmla="*/ 84 h 203"/>
                <a:gd name="T34" fmla="*/ 11 w 116"/>
                <a:gd name="T35" fmla="*/ 89 h 203"/>
                <a:gd name="T36" fmla="*/ 15 w 116"/>
                <a:gd name="T37" fmla="*/ 94 h 203"/>
                <a:gd name="T38" fmla="*/ 11 w 116"/>
                <a:gd name="T39" fmla="*/ 98 h 203"/>
                <a:gd name="T40" fmla="*/ 15 w 116"/>
                <a:gd name="T41" fmla="*/ 102 h 203"/>
                <a:gd name="T42" fmla="*/ 16 w 116"/>
                <a:gd name="T43" fmla="*/ 108 h 203"/>
                <a:gd name="T44" fmla="*/ 19 w 116"/>
                <a:gd name="T45" fmla="*/ 112 h 203"/>
                <a:gd name="T46" fmla="*/ 19 w 116"/>
                <a:gd name="T47" fmla="*/ 123 h 203"/>
                <a:gd name="T48" fmla="*/ 15 w 116"/>
                <a:gd name="T49" fmla="*/ 126 h 203"/>
                <a:gd name="T50" fmla="*/ 14 w 116"/>
                <a:gd name="T51" fmla="*/ 132 h 203"/>
                <a:gd name="T52" fmla="*/ 8 w 116"/>
                <a:gd name="T53" fmla="*/ 140 h 203"/>
                <a:gd name="T54" fmla="*/ 6 w 116"/>
                <a:gd name="T55" fmla="*/ 149 h 203"/>
                <a:gd name="T56" fmla="*/ 4 w 116"/>
                <a:gd name="T57" fmla="*/ 153 h 203"/>
                <a:gd name="T58" fmla="*/ 4 w 116"/>
                <a:gd name="T59" fmla="*/ 160 h 203"/>
                <a:gd name="T60" fmla="*/ 0 w 116"/>
                <a:gd name="T61" fmla="*/ 164 h 203"/>
                <a:gd name="T62" fmla="*/ 1 w 116"/>
                <a:gd name="T63" fmla="*/ 171 h 203"/>
                <a:gd name="T64" fmla="*/ 65 w 116"/>
                <a:gd name="T65" fmla="*/ 184 h 203"/>
                <a:gd name="T66" fmla="*/ 70 w 116"/>
                <a:gd name="T67" fmla="*/ 192 h 203"/>
                <a:gd name="T68" fmla="*/ 71 w 116"/>
                <a:gd name="T69" fmla="*/ 203 h 203"/>
                <a:gd name="T70" fmla="*/ 72 w 116"/>
                <a:gd name="T71" fmla="*/ 203 h 203"/>
                <a:gd name="T72" fmla="*/ 79 w 116"/>
                <a:gd name="T73" fmla="*/ 199 h 203"/>
                <a:gd name="T74" fmla="*/ 82 w 116"/>
                <a:gd name="T75" fmla="*/ 193 h 203"/>
                <a:gd name="T76" fmla="*/ 89 w 116"/>
                <a:gd name="T77" fmla="*/ 193 h 203"/>
                <a:gd name="T78" fmla="*/ 98 w 116"/>
                <a:gd name="T79" fmla="*/ 190 h 203"/>
                <a:gd name="T80" fmla="*/ 104 w 116"/>
                <a:gd name="T81" fmla="*/ 190 h 203"/>
                <a:gd name="T82" fmla="*/ 109 w 116"/>
                <a:gd name="T83" fmla="*/ 190 h 203"/>
                <a:gd name="T84" fmla="*/ 115 w 116"/>
                <a:gd name="T85" fmla="*/ 190 h 203"/>
                <a:gd name="T86" fmla="*/ 116 w 116"/>
                <a:gd name="T87" fmla="*/ 189 h 203"/>
                <a:gd name="T88" fmla="*/ 110 w 116"/>
                <a:gd name="T89" fmla="*/ 14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203">
                  <a:moveTo>
                    <a:pt x="110" y="148"/>
                  </a:moveTo>
                  <a:lnTo>
                    <a:pt x="110" y="99"/>
                  </a:lnTo>
                  <a:lnTo>
                    <a:pt x="111" y="7"/>
                  </a:lnTo>
                  <a:lnTo>
                    <a:pt x="111" y="0"/>
                  </a:lnTo>
                  <a:lnTo>
                    <a:pt x="41" y="5"/>
                  </a:lnTo>
                  <a:lnTo>
                    <a:pt x="41" y="5"/>
                  </a:lnTo>
                  <a:lnTo>
                    <a:pt x="42" y="8"/>
                  </a:lnTo>
                  <a:lnTo>
                    <a:pt x="38" y="10"/>
                  </a:lnTo>
                  <a:lnTo>
                    <a:pt x="36" y="12"/>
                  </a:lnTo>
                  <a:lnTo>
                    <a:pt x="35" y="15"/>
                  </a:lnTo>
                  <a:lnTo>
                    <a:pt x="33" y="17"/>
                  </a:lnTo>
                  <a:lnTo>
                    <a:pt x="32" y="17"/>
                  </a:lnTo>
                  <a:lnTo>
                    <a:pt x="30" y="22"/>
                  </a:lnTo>
                  <a:lnTo>
                    <a:pt x="30" y="26"/>
                  </a:lnTo>
                  <a:lnTo>
                    <a:pt x="27" y="31"/>
                  </a:lnTo>
                  <a:lnTo>
                    <a:pt x="22" y="37"/>
                  </a:lnTo>
                  <a:lnTo>
                    <a:pt x="19" y="40"/>
                  </a:lnTo>
                  <a:lnTo>
                    <a:pt x="18" y="44"/>
                  </a:lnTo>
                  <a:lnTo>
                    <a:pt x="20" y="45"/>
                  </a:lnTo>
                  <a:lnTo>
                    <a:pt x="18" y="48"/>
                  </a:lnTo>
                  <a:lnTo>
                    <a:pt x="16" y="52"/>
                  </a:lnTo>
                  <a:lnTo>
                    <a:pt x="17" y="54"/>
                  </a:lnTo>
                  <a:lnTo>
                    <a:pt x="16" y="54"/>
                  </a:lnTo>
                  <a:lnTo>
                    <a:pt x="13" y="58"/>
                  </a:lnTo>
                  <a:lnTo>
                    <a:pt x="11" y="61"/>
                  </a:lnTo>
                  <a:lnTo>
                    <a:pt x="12" y="62"/>
                  </a:lnTo>
                  <a:lnTo>
                    <a:pt x="11" y="64"/>
                  </a:lnTo>
                  <a:lnTo>
                    <a:pt x="11" y="66"/>
                  </a:lnTo>
                  <a:lnTo>
                    <a:pt x="12" y="67"/>
                  </a:lnTo>
                  <a:lnTo>
                    <a:pt x="14" y="70"/>
                  </a:lnTo>
                  <a:lnTo>
                    <a:pt x="14" y="72"/>
                  </a:lnTo>
                  <a:lnTo>
                    <a:pt x="14" y="78"/>
                  </a:lnTo>
                  <a:lnTo>
                    <a:pt x="15" y="81"/>
                  </a:lnTo>
                  <a:lnTo>
                    <a:pt x="14" y="84"/>
                  </a:lnTo>
                  <a:lnTo>
                    <a:pt x="12" y="89"/>
                  </a:lnTo>
                  <a:lnTo>
                    <a:pt x="11" y="89"/>
                  </a:lnTo>
                  <a:lnTo>
                    <a:pt x="14" y="91"/>
                  </a:lnTo>
                  <a:lnTo>
                    <a:pt x="15" y="94"/>
                  </a:lnTo>
                  <a:lnTo>
                    <a:pt x="15" y="96"/>
                  </a:lnTo>
                  <a:lnTo>
                    <a:pt x="11" y="98"/>
                  </a:lnTo>
                  <a:lnTo>
                    <a:pt x="14" y="100"/>
                  </a:lnTo>
                  <a:lnTo>
                    <a:pt x="15" y="102"/>
                  </a:lnTo>
                  <a:lnTo>
                    <a:pt x="15" y="103"/>
                  </a:lnTo>
                  <a:lnTo>
                    <a:pt x="16" y="108"/>
                  </a:lnTo>
                  <a:lnTo>
                    <a:pt x="16" y="110"/>
                  </a:lnTo>
                  <a:lnTo>
                    <a:pt x="19" y="112"/>
                  </a:lnTo>
                  <a:lnTo>
                    <a:pt x="20" y="115"/>
                  </a:lnTo>
                  <a:lnTo>
                    <a:pt x="19" y="123"/>
                  </a:lnTo>
                  <a:lnTo>
                    <a:pt x="16" y="126"/>
                  </a:lnTo>
                  <a:lnTo>
                    <a:pt x="15" y="126"/>
                  </a:lnTo>
                  <a:lnTo>
                    <a:pt x="15" y="130"/>
                  </a:lnTo>
                  <a:lnTo>
                    <a:pt x="14" y="132"/>
                  </a:lnTo>
                  <a:lnTo>
                    <a:pt x="10" y="138"/>
                  </a:lnTo>
                  <a:lnTo>
                    <a:pt x="8" y="140"/>
                  </a:lnTo>
                  <a:lnTo>
                    <a:pt x="7" y="147"/>
                  </a:lnTo>
                  <a:lnTo>
                    <a:pt x="6" y="149"/>
                  </a:lnTo>
                  <a:lnTo>
                    <a:pt x="5" y="150"/>
                  </a:lnTo>
                  <a:lnTo>
                    <a:pt x="4" y="153"/>
                  </a:lnTo>
                  <a:lnTo>
                    <a:pt x="4" y="155"/>
                  </a:lnTo>
                  <a:lnTo>
                    <a:pt x="4" y="160"/>
                  </a:lnTo>
                  <a:lnTo>
                    <a:pt x="1" y="162"/>
                  </a:lnTo>
                  <a:lnTo>
                    <a:pt x="0" y="164"/>
                  </a:lnTo>
                  <a:lnTo>
                    <a:pt x="0" y="167"/>
                  </a:lnTo>
                  <a:lnTo>
                    <a:pt x="1" y="171"/>
                  </a:lnTo>
                  <a:lnTo>
                    <a:pt x="66" y="168"/>
                  </a:lnTo>
                  <a:lnTo>
                    <a:pt x="65" y="184"/>
                  </a:lnTo>
                  <a:lnTo>
                    <a:pt x="67" y="188"/>
                  </a:lnTo>
                  <a:lnTo>
                    <a:pt x="70" y="192"/>
                  </a:lnTo>
                  <a:lnTo>
                    <a:pt x="71" y="199"/>
                  </a:lnTo>
                  <a:lnTo>
                    <a:pt x="71" y="203"/>
                  </a:lnTo>
                  <a:lnTo>
                    <a:pt x="71" y="203"/>
                  </a:lnTo>
                  <a:lnTo>
                    <a:pt x="72" y="203"/>
                  </a:lnTo>
                  <a:lnTo>
                    <a:pt x="77" y="200"/>
                  </a:lnTo>
                  <a:lnTo>
                    <a:pt x="79" y="199"/>
                  </a:lnTo>
                  <a:lnTo>
                    <a:pt x="82" y="197"/>
                  </a:lnTo>
                  <a:lnTo>
                    <a:pt x="82" y="193"/>
                  </a:lnTo>
                  <a:lnTo>
                    <a:pt x="86" y="193"/>
                  </a:lnTo>
                  <a:lnTo>
                    <a:pt x="89" y="193"/>
                  </a:lnTo>
                  <a:lnTo>
                    <a:pt x="93" y="192"/>
                  </a:lnTo>
                  <a:lnTo>
                    <a:pt x="98" y="190"/>
                  </a:lnTo>
                  <a:lnTo>
                    <a:pt x="102" y="190"/>
                  </a:lnTo>
                  <a:lnTo>
                    <a:pt x="104" y="190"/>
                  </a:lnTo>
                  <a:lnTo>
                    <a:pt x="107" y="190"/>
                  </a:lnTo>
                  <a:lnTo>
                    <a:pt x="109" y="190"/>
                  </a:lnTo>
                  <a:lnTo>
                    <a:pt x="113" y="192"/>
                  </a:lnTo>
                  <a:lnTo>
                    <a:pt x="115" y="190"/>
                  </a:lnTo>
                  <a:lnTo>
                    <a:pt x="116" y="189"/>
                  </a:lnTo>
                  <a:lnTo>
                    <a:pt x="116" y="189"/>
                  </a:lnTo>
                  <a:lnTo>
                    <a:pt x="116" y="189"/>
                  </a:lnTo>
                  <a:lnTo>
                    <a:pt x="110" y="14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1" name="Freeform 43"/>
            <p:cNvSpPr>
              <a:spLocks/>
            </p:cNvSpPr>
            <p:nvPr/>
          </p:nvSpPr>
          <p:spPr bwMode="auto">
            <a:xfrm>
              <a:off x="7559758" y="2387426"/>
              <a:ext cx="242848" cy="177077"/>
            </a:xfrm>
            <a:custGeom>
              <a:avLst/>
              <a:gdLst>
                <a:gd name="T0" fmla="*/ 0 w 170"/>
                <a:gd name="T1" fmla="*/ 24 h 123"/>
                <a:gd name="T2" fmla="*/ 3 w 170"/>
                <a:gd name="T3" fmla="*/ 44 h 123"/>
                <a:gd name="T4" fmla="*/ 16 w 170"/>
                <a:gd name="T5" fmla="*/ 33 h 123"/>
                <a:gd name="T6" fmla="*/ 28 w 170"/>
                <a:gd name="T7" fmla="*/ 25 h 123"/>
                <a:gd name="T8" fmla="*/ 31 w 170"/>
                <a:gd name="T9" fmla="*/ 27 h 123"/>
                <a:gd name="T10" fmla="*/ 41 w 170"/>
                <a:gd name="T11" fmla="*/ 22 h 123"/>
                <a:gd name="T12" fmla="*/ 63 w 170"/>
                <a:gd name="T13" fmla="*/ 22 h 123"/>
                <a:gd name="T14" fmla="*/ 70 w 170"/>
                <a:gd name="T15" fmla="*/ 36 h 123"/>
                <a:gd name="T16" fmla="*/ 83 w 170"/>
                <a:gd name="T17" fmla="*/ 43 h 123"/>
                <a:gd name="T18" fmla="*/ 93 w 170"/>
                <a:gd name="T19" fmla="*/ 51 h 123"/>
                <a:gd name="T20" fmla="*/ 92 w 170"/>
                <a:gd name="T21" fmla="*/ 60 h 123"/>
                <a:gd name="T22" fmla="*/ 89 w 170"/>
                <a:gd name="T23" fmla="*/ 74 h 123"/>
                <a:gd name="T24" fmla="*/ 94 w 170"/>
                <a:gd name="T25" fmla="*/ 75 h 123"/>
                <a:gd name="T26" fmla="*/ 101 w 170"/>
                <a:gd name="T27" fmla="*/ 75 h 123"/>
                <a:gd name="T28" fmla="*/ 106 w 170"/>
                <a:gd name="T29" fmla="*/ 75 h 123"/>
                <a:gd name="T30" fmla="*/ 122 w 170"/>
                <a:gd name="T31" fmla="*/ 78 h 123"/>
                <a:gd name="T32" fmla="*/ 129 w 170"/>
                <a:gd name="T33" fmla="*/ 79 h 123"/>
                <a:gd name="T34" fmla="*/ 124 w 170"/>
                <a:gd name="T35" fmla="*/ 72 h 123"/>
                <a:gd name="T36" fmla="*/ 124 w 170"/>
                <a:gd name="T37" fmla="*/ 68 h 123"/>
                <a:gd name="T38" fmla="*/ 116 w 170"/>
                <a:gd name="T39" fmla="*/ 57 h 123"/>
                <a:gd name="T40" fmla="*/ 115 w 170"/>
                <a:gd name="T41" fmla="*/ 43 h 123"/>
                <a:gd name="T42" fmla="*/ 113 w 170"/>
                <a:gd name="T43" fmla="*/ 31 h 123"/>
                <a:gd name="T44" fmla="*/ 115 w 170"/>
                <a:gd name="T45" fmla="*/ 28 h 123"/>
                <a:gd name="T46" fmla="*/ 124 w 170"/>
                <a:gd name="T47" fmla="*/ 18 h 123"/>
                <a:gd name="T48" fmla="*/ 129 w 170"/>
                <a:gd name="T49" fmla="*/ 13 h 123"/>
                <a:gd name="T50" fmla="*/ 125 w 170"/>
                <a:gd name="T51" fmla="*/ 21 h 123"/>
                <a:gd name="T52" fmla="*/ 123 w 170"/>
                <a:gd name="T53" fmla="*/ 31 h 123"/>
                <a:gd name="T54" fmla="*/ 122 w 170"/>
                <a:gd name="T55" fmla="*/ 36 h 123"/>
                <a:gd name="T56" fmla="*/ 126 w 170"/>
                <a:gd name="T57" fmla="*/ 41 h 123"/>
                <a:gd name="T58" fmla="*/ 131 w 170"/>
                <a:gd name="T59" fmla="*/ 46 h 123"/>
                <a:gd name="T60" fmla="*/ 134 w 170"/>
                <a:gd name="T61" fmla="*/ 51 h 123"/>
                <a:gd name="T62" fmla="*/ 130 w 170"/>
                <a:gd name="T63" fmla="*/ 57 h 123"/>
                <a:gd name="T64" fmla="*/ 128 w 170"/>
                <a:gd name="T65" fmla="*/ 61 h 123"/>
                <a:gd name="T66" fmla="*/ 129 w 170"/>
                <a:gd name="T67" fmla="*/ 65 h 123"/>
                <a:gd name="T68" fmla="*/ 139 w 170"/>
                <a:gd name="T69" fmla="*/ 66 h 123"/>
                <a:gd name="T70" fmla="*/ 146 w 170"/>
                <a:gd name="T71" fmla="*/ 75 h 123"/>
                <a:gd name="T72" fmla="*/ 147 w 170"/>
                <a:gd name="T73" fmla="*/ 81 h 123"/>
                <a:gd name="T74" fmla="*/ 152 w 170"/>
                <a:gd name="T75" fmla="*/ 89 h 123"/>
                <a:gd name="T76" fmla="*/ 148 w 170"/>
                <a:gd name="T77" fmla="*/ 104 h 123"/>
                <a:gd name="T78" fmla="*/ 149 w 170"/>
                <a:gd name="T79" fmla="*/ 120 h 123"/>
                <a:gd name="T80" fmla="*/ 153 w 170"/>
                <a:gd name="T81" fmla="*/ 116 h 123"/>
                <a:gd name="T82" fmla="*/ 157 w 170"/>
                <a:gd name="T83" fmla="*/ 102 h 123"/>
                <a:gd name="T84" fmla="*/ 157 w 170"/>
                <a:gd name="T85" fmla="*/ 97 h 123"/>
                <a:gd name="T86" fmla="*/ 163 w 170"/>
                <a:gd name="T87" fmla="*/ 91 h 123"/>
                <a:gd name="T88" fmla="*/ 163 w 170"/>
                <a:gd name="T89" fmla="*/ 79 h 123"/>
                <a:gd name="T90" fmla="*/ 167 w 170"/>
                <a:gd name="T91" fmla="*/ 71 h 123"/>
                <a:gd name="T92" fmla="*/ 167 w 170"/>
                <a:gd name="T93" fmla="*/ 77 h 123"/>
                <a:gd name="T94" fmla="*/ 168 w 170"/>
                <a:gd name="T95" fmla="*/ 82 h 123"/>
                <a:gd name="T96" fmla="*/ 170 w 170"/>
                <a:gd name="T97" fmla="*/ 68 h 123"/>
                <a:gd name="T98" fmla="*/ 169 w 170"/>
                <a:gd name="T99" fmla="*/ 54 h 123"/>
                <a:gd name="T100" fmla="*/ 134 w 170"/>
                <a:gd name="T10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23">
                  <a:moveTo>
                    <a:pt x="134" y="0"/>
                  </a:moveTo>
                  <a:cubicBezTo>
                    <a:pt x="0" y="24"/>
                    <a:pt x="0" y="24"/>
                    <a:pt x="0" y="24"/>
                  </a:cubicBezTo>
                  <a:cubicBezTo>
                    <a:pt x="0" y="24"/>
                    <a:pt x="0" y="24"/>
                    <a:pt x="0" y="24"/>
                  </a:cubicBezTo>
                  <a:cubicBezTo>
                    <a:pt x="3" y="44"/>
                    <a:pt x="3" y="44"/>
                    <a:pt x="3" y="44"/>
                  </a:cubicBezTo>
                  <a:cubicBezTo>
                    <a:pt x="7" y="44"/>
                    <a:pt x="7" y="44"/>
                    <a:pt x="7" y="44"/>
                  </a:cubicBezTo>
                  <a:cubicBezTo>
                    <a:pt x="16" y="33"/>
                    <a:pt x="16" y="33"/>
                    <a:pt x="16" y="33"/>
                  </a:cubicBezTo>
                  <a:cubicBezTo>
                    <a:pt x="22" y="33"/>
                    <a:pt x="22" y="33"/>
                    <a:pt x="22" y="33"/>
                  </a:cubicBezTo>
                  <a:cubicBezTo>
                    <a:pt x="28" y="25"/>
                    <a:pt x="28" y="25"/>
                    <a:pt x="28" y="25"/>
                  </a:cubicBezTo>
                  <a:cubicBezTo>
                    <a:pt x="30" y="25"/>
                    <a:pt x="30" y="25"/>
                    <a:pt x="30" y="25"/>
                  </a:cubicBezTo>
                  <a:cubicBezTo>
                    <a:pt x="31" y="27"/>
                    <a:pt x="31" y="27"/>
                    <a:pt x="31" y="27"/>
                  </a:cubicBezTo>
                  <a:cubicBezTo>
                    <a:pt x="38" y="22"/>
                    <a:pt x="38" y="22"/>
                    <a:pt x="38" y="22"/>
                  </a:cubicBezTo>
                  <a:cubicBezTo>
                    <a:pt x="41" y="22"/>
                    <a:pt x="41" y="22"/>
                    <a:pt x="41" y="22"/>
                  </a:cubicBezTo>
                  <a:cubicBezTo>
                    <a:pt x="49" y="18"/>
                    <a:pt x="49" y="18"/>
                    <a:pt x="49" y="18"/>
                  </a:cubicBezTo>
                  <a:cubicBezTo>
                    <a:pt x="63" y="22"/>
                    <a:pt x="63" y="22"/>
                    <a:pt x="63" y="22"/>
                  </a:cubicBezTo>
                  <a:cubicBezTo>
                    <a:pt x="67" y="28"/>
                    <a:pt x="67" y="28"/>
                    <a:pt x="67" y="28"/>
                  </a:cubicBezTo>
                  <a:cubicBezTo>
                    <a:pt x="70" y="36"/>
                    <a:pt x="70" y="36"/>
                    <a:pt x="70" y="36"/>
                  </a:cubicBezTo>
                  <a:cubicBezTo>
                    <a:pt x="71" y="36"/>
                    <a:pt x="71" y="36"/>
                    <a:pt x="71" y="36"/>
                  </a:cubicBezTo>
                  <a:cubicBezTo>
                    <a:pt x="83" y="43"/>
                    <a:pt x="83" y="43"/>
                    <a:pt x="83" y="43"/>
                  </a:cubicBezTo>
                  <a:cubicBezTo>
                    <a:pt x="88" y="48"/>
                    <a:pt x="88" y="48"/>
                    <a:pt x="88" y="48"/>
                  </a:cubicBezTo>
                  <a:cubicBezTo>
                    <a:pt x="93" y="51"/>
                    <a:pt x="93" y="51"/>
                    <a:pt x="93" y="51"/>
                  </a:cubicBezTo>
                  <a:cubicBezTo>
                    <a:pt x="94" y="56"/>
                    <a:pt x="94" y="56"/>
                    <a:pt x="94" y="56"/>
                  </a:cubicBezTo>
                  <a:cubicBezTo>
                    <a:pt x="92" y="60"/>
                    <a:pt x="92" y="60"/>
                    <a:pt x="92" y="60"/>
                  </a:cubicBezTo>
                  <a:cubicBezTo>
                    <a:pt x="88" y="61"/>
                    <a:pt x="88" y="61"/>
                    <a:pt x="88" y="61"/>
                  </a:cubicBezTo>
                  <a:cubicBezTo>
                    <a:pt x="89" y="74"/>
                    <a:pt x="89" y="74"/>
                    <a:pt x="89" y="74"/>
                  </a:cubicBezTo>
                  <a:cubicBezTo>
                    <a:pt x="91" y="76"/>
                    <a:pt x="91" y="76"/>
                    <a:pt x="91" y="76"/>
                  </a:cubicBezTo>
                  <a:cubicBezTo>
                    <a:pt x="94" y="75"/>
                    <a:pt x="94" y="75"/>
                    <a:pt x="94" y="75"/>
                  </a:cubicBezTo>
                  <a:cubicBezTo>
                    <a:pt x="97" y="74"/>
                    <a:pt x="97" y="74"/>
                    <a:pt x="97" y="74"/>
                  </a:cubicBezTo>
                  <a:cubicBezTo>
                    <a:pt x="101" y="75"/>
                    <a:pt x="101" y="75"/>
                    <a:pt x="101" y="75"/>
                  </a:cubicBezTo>
                  <a:cubicBezTo>
                    <a:pt x="102" y="76"/>
                    <a:pt x="102" y="76"/>
                    <a:pt x="102" y="76"/>
                  </a:cubicBezTo>
                  <a:cubicBezTo>
                    <a:pt x="106" y="75"/>
                    <a:pt x="106" y="75"/>
                    <a:pt x="106" y="75"/>
                  </a:cubicBezTo>
                  <a:cubicBezTo>
                    <a:pt x="119" y="76"/>
                    <a:pt x="119" y="76"/>
                    <a:pt x="119" y="76"/>
                  </a:cubicBezTo>
                  <a:cubicBezTo>
                    <a:pt x="122" y="78"/>
                    <a:pt x="122" y="78"/>
                    <a:pt x="122" y="78"/>
                  </a:cubicBezTo>
                  <a:cubicBezTo>
                    <a:pt x="126" y="80"/>
                    <a:pt x="126" y="80"/>
                    <a:pt x="126" y="80"/>
                  </a:cubicBezTo>
                  <a:cubicBezTo>
                    <a:pt x="129" y="79"/>
                    <a:pt x="129" y="79"/>
                    <a:pt x="129" y="79"/>
                  </a:cubicBezTo>
                  <a:cubicBezTo>
                    <a:pt x="127" y="75"/>
                    <a:pt x="127" y="75"/>
                    <a:pt x="127" y="75"/>
                  </a:cubicBezTo>
                  <a:cubicBezTo>
                    <a:pt x="124" y="72"/>
                    <a:pt x="124" y="72"/>
                    <a:pt x="124" y="72"/>
                  </a:cubicBezTo>
                  <a:cubicBezTo>
                    <a:pt x="124" y="69"/>
                    <a:pt x="124" y="69"/>
                    <a:pt x="124" y="69"/>
                  </a:cubicBezTo>
                  <a:cubicBezTo>
                    <a:pt x="124" y="68"/>
                    <a:pt x="124" y="68"/>
                    <a:pt x="124" y="68"/>
                  </a:cubicBezTo>
                  <a:cubicBezTo>
                    <a:pt x="118" y="60"/>
                    <a:pt x="118" y="60"/>
                    <a:pt x="118" y="60"/>
                  </a:cubicBezTo>
                  <a:cubicBezTo>
                    <a:pt x="116" y="57"/>
                    <a:pt x="116" y="57"/>
                    <a:pt x="116" y="57"/>
                  </a:cubicBezTo>
                  <a:cubicBezTo>
                    <a:pt x="116" y="50"/>
                    <a:pt x="116" y="50"/>
                    <a:pt x="116" y="50"/>
                  </a:cubicBezTo>
                  <a:cubicBezTo>
                    <a:pt x="115" y="43"/>
                    <a:pt x="115" y="43"/>
                    <a:pt x="115" y="43"/>
                  </a:cubicBezTo>
                  <a:cubicBezTo>
                    <a:pt x="116" y="36"/>
                    <a:pt x="116" y="36"/>
                    <a:pt x="116" y="36"/>
                  </a:cubicBezTo>
                  <a:cubicBezTo>
                    <a:pt x="113" y="31"/>
                    <a:pt x="113" y="31"/>
                    <a:pt x="113" y="31"/>
                  </a:cubicBezTo>
                  <a:cubicBezTo>
                    <a:pt x="111" y="28"/>
                    <a:pt x="111" y="28"/>
                    <a:pt x="111" y="28"/>
                  </a:cubicBezTo>
                  <a:cubicBezTo>
                    <a:pt x="115" y="28"/>
                    <a:pt x="115" y="28"/>
                    <a:pt x="115" y="28"/>
                  </a:cubicBezTo>
                  <a:cubicBezTo>
                    <a:pt x="118" y="22"/>
                    <a:pt x="118" y="22"/>
                    <a:pt x="118" y="22"/>
                  </a:cubicBezTo>
                  <a:cubicBezTo>
                    <a:pt x="124" y="18"/>
                    <a:pt x="124" y="18"/>
                    <a:pt x="124" y="18"/>
                  </a:cubicBezTo>
                  <a:cubicBezTo>
                    <a:pt x="127" y="12"/>
                    <a:pt x="127" y="12"/>
                    <a:pt x="127" y="12"/>
                  </a:cubicBezTo>
                  <a:cubicBezTo>
                    <a:pt x="129" y="13"/>
                    <a:pt x="129" y="13"/>
                    <a:pt x="129" y="13"/>
                  </a:cubicBezTo>
                  <a:cubicBezTo>
                    <a:pt x="128" y="20"/>
                    <a:pt x="128" y="20"/>
                    <a:pt x="128" y="20"/>
                  </a:cubicBezTo>
                  <a:cubicBezTo>
                    <a:pt x="125" y="21"/>
                    <a:pt x="125" y="21"/>
                    <a:pt x="125" y="21"/>
                  </a:cubicBezTo>
                  <a:cubicBezTo>
                    <a:pt x="123" y="27"/>
                    <a:pt x="123" y="27"/>
                    <a:pt x="123" y="27"/>
                  </a:cubicBezTo>
                  <a:cubicBezTo>
                    <a:pt x="123" y="31"/>
                    <a:pt x="123" y="31"/>
                    <a:pt x="123" y="31"/>
                  </a:cubicBezTo>
                  <a:cubicBezTo>
                    <a:pt x="127" y="31"/>
                    <a:pt x="127" y="31"/>
                    <a:pt x="127" y="31"/>
                  </a:cubicBezTo>
                  <a:cubicBezTo>
                    <a:pt x="122" y="36"/>
                    <a:pt x="122" y="36"/>
                    <a:pt x="122" y="36"/>
                  </a:cubicBezTo>
                  <a:cubicBezTo>
                    <a:pt x="120" y="39"/>
                    <a:pt x="120" y="39"/>
                    <a:pt x="120" y="39"/>
                  </a:cubicBezTo>
                  <a:cubicBezTo>
                    <a:pt x="126" y="41"/>
                    <a:pt x="126" y="41"/>
                    <a:pt x="126" y="41"/>
                  </a:cubicBezTo>
                  <a:cubicBezTo>
                    <a:pt x="128" y="42"/>
                    <a:pt x="128" y="42"/>
                    <a:pt x="128" y="42"/>
                  </a:cubicBezTo>
                  <a:cubicBezTo>
                    <a:pt x="131" y="46"/>
                    <a:pt x="131" y="46"/>
                    <a:pt x="131" y="46"/>
                  </a:cubicBezTo>
                  <a:cubicBezTo>
                    <a:pt x="130" y="47"/>
                    <a:pt x="130" y="47"/>
                    <a:pt x="130" y="47"/>
                  </a:cubicBezTo>
                  <a:cubicBezTo>
                    <a:pt x="134" y="51"/>
                    <a:pt x="134" y="51"/>
                    <a:pt x="134" y="51"/>
                  </a:cubicBezTo>
                  <a:cubicBezTo>
                    <a:pt x="134" y="53"/>
                    <a:pt x="134" y="53"/>
                    <a:pt x="134" y="53"/>
                  </a:cubicBezTo>
                  <a:cubicBezTo>
                    <a:pt x="130" y="57"/>
                    <a:pt x="130" y="57"/>
                    <a:pt x="130" y="57"/>
                  </a:cubicBezTo>
                  <a:cubicBezTo>
                    <a:pt x="127" y="57"/>
                    <a:pt x="127" y="57"/>
                    <a:pt x="127" y="57"/>
                  </a:cubicBezTo>
                  <a:cubicBezTo>
                    <a:pt x="128" y="61"/>
                    <a:pt x="128" y="61"/>
                    <a:pt x="128" y="61"/>
                  </a:cubicBezTo>
                  <a:cubicBezTo>
                    <a:pt x="127" y="63"/>
                    <a:pt x="127" y="63"/>
                    <a:pt x="127" y="63"/>
                  </a:cubicBezTo>
                  <a:cubicBezTo>
                    <a:pt x="129" y="65"/>
                    <a:pt x="129" y="65"/>
                    <a:pt x="129" y="65"/>
                  </a:cubicBezTo>
                  <a:cubicBezTo>
                    <a:pt x="133" y="66"/>
                    <a:pt x="133" y="66"/>
                    <a:pt x="133" y="66"/>
                  </a:cubicBezTo>
                  <a:cubicBezTo>
                    <a:pt x="139" y="66"/>
                    <a:pt x="139" y="66"/>
                    <a:pt x="139" y="66"/>
                  </a:cubicBezTo>
                  <a:cubicBezTo>
                    <a:pt x="143" y="69"/>
                    <a:pt x="143" y="69"/>
                    <a:pt x="143" y="69"/>
                  </a:cubicBezTo>
                  <a:cubicBezTo>
                    <a:pt x="146" y="75"/>
                    <a:pt x="146" y="75"/>
                    <a:pt x="146" y="75"/>
                  </a:cubicBezTo>
                  <a:cubicBezTo>
                    <a:pt x="148" y="80"/>
                    <a:pt x="148" y="80"/>
                    <a:pt x="148" y="80"/>
                  </a:cubicBezTo>
                  <a:cubicBezTo>
                    <a:pt x="147" y="81"/>
                    <a:pt x="147" y="81"/>
                    <a:pt x="147" y="81"/>
                  </a:cubicBezTo>
                  <a:cubicBezTo>
                    <a:pt x="150" y="84"/>
                    <a:pt x="150" y="84"/>
                    <a:pt x="150" y="84"/>
                  </a:cubicBezTo>
                  <a:cubicBezTo>
                    <a:pt x="152" y="89"/>
                    <a:pt x="152" y="89"/>
                    <a:pt x="152" y="89"/>
                  </a:cubicBezTo>
                  <a:cubicBezTo>
                    <a:pt x="149" y="98"/>
                    <a:pt x="149" y="98"/>
                    <a:pt x="149" y="98"/>
                  </a:cubicBezTo>
                  <a:cubicBezTo>
                    <a:pt x="148" y="104"/>
                    <a:pt x="148" y="104"/>
                    <a:pt x="148" y="104"/>
                  </a:cubicBezTo>
                  <a:cubicBezTo>
                    <a:pt x="148" y="114"/>
                    <a:pt x="148" y="114"/>
                    <a:pt x="148" y="114"/>
                  </a:cubicBezTo>
                  <a:cubicBezTo>
                    <a:pt x="149" y="120"/>
                    <a:pt x="149" y="120"/>
                    <a:pt x="149" y="120"/>
                  </a:cubicBezTo>
                  <a:cubicBezTo>
                    <a:pt x="151" y="123"/>
                    <a:pt x="151" y="123"/>
                    <a:pt x="151" y="123"/>
                  </a:cubicBezTo>
                  <a:cubicBezTo>
                    <a:pt x="153" y="116"/>
                    <a:pt x="153" y="116"/>
                    <a:pt x="153" y="116"/>
                  </a:cubicBezTo>
                  <a:cubicBezTo>
                    <a:pt x="154" y="105"/>
                    <a:pt x="154" y="105"/>
                    <a:pt x="154" y="105"/>
                  </a:cubicBezTo>
                  <a:cubicBezTo>
                    <a:pt x="157" y="102"/>
                    <a:pt x="157" y="102"/>
                    <a:pt x="157" y="102"/>
                  </a:cubicBezTo>
                  <a:cubicBezTo>
                    <a:pt x="157" y="99"/>
                    <a:pt x="157" y="99"/>
                    <a:pt x="157" y="99"/>
                  </a:cubicBezTo>
                  <a:cubicBezTo>
                    <a:pt x="157" y="97"/>
                    <a:pt x="157" y="97"/>
                    <a:pt x="157" y="97"/>
                  </a:cubicBezTo>
                  <a:cubicBezTo>
                    <a:pt x="160" y="95"/>
                    <a:pt x="160" y="95"/>
                    <a:pt x="160" y="95"/>
                  </a:cubicBezTo>
                  <a:cubicBezTo>
                    <a:pt x="163" y="91"/>
                    <a:pt x="163" y="91"/>
                    <a:pt x="163" y="91"/>
                  </a:cubicBezTo>
                  <a:cubicBezTo>
                    <a:pt x="163" y="82"/>
                    <a:pt x="163" y="82"/>
                    <a:pt x="163" y="82"/>
                  </a:cubicBezTo>
                  <a:cubicBezTo>
                    <a:pt x="163" y="79"/>
                    <a:pt x="163" y="79"/>
                    <a:pt x="163" y="79"/>
                  </a:cubicBezTo>
                  <a:cubicBezTo>
                    <a:pt x="163" y="75"/>
                    <a:pt x="163" y="75"/>
                    <a:pt x="163" y="75"/>
                  </a:cubicBezTo>
                  <a:cubicBezTo>
                    <a:pt x="167" y="71"/>
                    <a:pt x="167" y="71"/>
                    <a:pt x="167" y="71"/>
                  </a:cubicBezTo>
                  <a:cubicBezTo>
                    <a:pt x="168" y="74"/>
                    <a:pt x="168" y="74"/>
                    <a:pt x="168" y="74"/>
                  </a:cubicBezTo>
                  <a:cubicBezTo>
                    <a:pt x="167" y="77"/>
                    <a:pt x="167" y="77"/>
                    <a:pt x="167" y="77"/>
                  </a:cubicBezTo>
                  <a:cubicBezTo>
                    <a:pt x="167" y="77"/>
                    <a:pt x="165" y="80"/>
                    <a:pt x="165" y="80"/>
                  </a:cubicBezTo>
                  <a:cubicBezTo>
                    <a:pt x="166" y="81"/>
                    <a:pt x="168" y="82"/>
                    <a:pt x="168" y="82"/>
                  </a:cubicBezTo>
                  <a:cubicBezTo>
                    <a:pt x="170" y="77"/>
                    <a:pt x="170" y="77"/>
                    <a:pt x="170" y="77"/>
                  </a:cubicBezTo>
                  <a:cubicBezTo>
                    <a:pt x="170" y="68"/>
                    <a:pt x="170" y="68"/>
                    <a:pt x="170" y="68"/>
                  </a:cubicBezTo>
                  <a:cubicBezTo>
                    <a:pt x="169" y="54"/>
                    <a:pt x="169" y="54"/>
                    <a:pt x="169" y="54"/>
                  </a:cubicBezTo>
                  <a:cubicBezTo>
                    <a:pt x="169" y="54"/>
                    <a:pt x="169" y="54"/>
                    <a:pt x="169" y="54"/>
                  </a:cubicBezTo>
                  <a:cubicBezTo>
                    <a:pt x="148" y="57"/>
                    <a:pt x="148" y="57"/>
                    <a:pt x="148" y="57"/>
                  </a:cubicBezTo>
                  <a:lnTo>
                    <a:pt x="134" y="0"/>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2" name="Freeform 44"/>
            <p:cNvSpPr>
              <a:spLocks/>
            </p:cNvSpPr>
            <p:nvPr/>
          </p:nvSpPr>
          <p:spPr bwMode="auto">
            <a:xfrm>
              <a:off x="7411350" y="2367189"/>
              <a:ext cx="249594" cy="246221"/>
            </a:xfrm>
            <a:custGeom>
              <a:avLst/>
              <a:gdLst>
                <a:gd name="T0" fmla="*/ 24 w 148"/>
                <a:gd name="T1" fmla="*/ 136 h 146"/>
                <a:gd name="T2" fmla="*/ 31 w 148"/>
                <a:gd name="T3" fmla="*/ 144 h 146"/>
                <a:gd name="T4" fmla="*/ 38 w 148"/>
                <a:gd name="T5" fmla="*/ 146 h 146"/>
                <a:gd name="T6" fmla="*/ 48 w 148"/>
                <a:gd name="T7" fmla="*/ 142 h 146"/>
                <a:gd name="T8" fmla="*/ 64 w 148"/>
                <a:gd name="T9" fmla="*/ 134 h 146"/>
                <a:gd name="T10" fmla="*/ 79 w 148"/>
                <a:gd name="T11" fmla="*/ 125 h 146"/>
                <a:gd name="T12" fmla="*/ 79 w 148"/>
                <a:gd name="T13" fmla="*/ 112 h 146"/>
                <a:gd name="T14" fmla="*/ 87 w 148"/>
                <a:gd name="T15" fmla="*/ 99 h 146"/>
                <a:gd name="T16" fmla="*/ 91 w 148"/>
                <a:gd name="T17" fmla="*/ 80 h 146"/>
                <a:gd name="T18" fmla="*/ 100 w 148"/>
                <a:gd name="T19" fmla="*/ 84 h 146"/>
                <a:gd name="T20" fmla="*/ 103 w 148"/>
                <a:gd name="T21" fmla="*/ 83 h 146"/>
                <a:gd name="T22" fmla="*/ 108 w 148"/>
                <a:gd name="T23" fmla="*/ 71 h 146"/>
                <a:gd name="T24" fmla="*/ 110 w 148"/>
                <a:gd name="T25" fmla="*/ 67 h 146"/>
                <a:gd name="T26" fmla="*/ 114 w 148"/>
                <a:gd name="T27" fmla="*/ 69 h 146"/>
                <a:gd name="T28" fmla="*/ 122 w 148"/>
                <a:gd name="T29" fmla="*/ 57 h 146"/>
                <a:gd name="T30" fmla="*/ 126 w 148"/>
                <a:gd name="T31" fmla="*/ 47 h 146"/>
                <a:gd name="T32" fmla="*/ 135 w 148"/>
                <a:gd name="T33" fmla="*/ 44 h 146"/>
                <a:gd name="T34" fmla="*/ 143 w 148"/>
                <a:gd name="T35" fmla="*/ 47 h 146"/>
                <a:gd name="T36" fmla="*/ 148 w 148"/>
                <a:gd name="T37" fmla="*/ 43 h 146"/>
                <a:gd name="T38" fmla="*/ 145 w 148"/>
                <a:gd name="T39" fmla="*/ 36 h 146"/>
                <a:gd name="T40" fmla="*/ 130 w 148"/>
                <a:gd name="T41" fmla="*/ 28 h 146"/>
                <a:gd name="T42" fmla="*/ 120 w 148"/>
                <a:gd name="T43" fmla="*/ 31 h 146"/>
                <a:gd name="T44" fmla="*/ 113 w 148"/>
                <a:gd name="T45" fmla="*/ 34 h 146"/>
                <a:gd name="T46" fmla="*/ 107 w 148"/>
                <a:gd name="T47" fmla="*/ 40 h 146"/>
                <a:gd name="T48" fmla="*/ 94 w 148"/>
                <a:gd name="T49" fmla="*/ 50 h 146"/>
                <a:gd name="T50" fmla="*/ 88 w 148"/>
                <a:gd name="T51" fmla="*/ 33 h 146"/>
                <a:gd name="T52" fmla="*/ 51 w 148"/>
                <a:gd name="T53" fmla="*/ 0 h 146"/>
                <a:gd name="T54" fmla="*/ 47 w 148"/>
                <a:gd name="T55" fmla="*/ 3 h 146"/>
                <a:gd name="T56" fmla="*/ 48 w 148"/>
                <a:gd name="T57" fmla="*/ 7 h 146"/>
                <a:gd name="T58" fmla="*/ 48 w 148"/>
                <a:gd name="T59" fmla="*/ 19 h 146"/>
                <a:gd name="T60" fmla="*/ 47 w 148"/>
                <a:gd name="T61" fmla="*/ 28 h 146"/>
                <a:gd name="T62" fmla="*/ 46 w 148"/>
                <a:gd name="T63" fmla="*/ 39 h 146"/>
                <a:gd name="T64" fmla="*/ 36 w 148"/>
                <a:gd name="T65" fmla="*/ 51 h 146"/>
                <a:gd name="T66" fmla="*/ 28 w 148"/>
                <a:gd name="T67" fmla="*/ 55 h 146"/>
                <a:gd name="T68" fmla="*/ 21 w 148"/>
                <a:gd name="T69" fmla="*/ 65 h 146"/>
                <a:gd name="T70" fmla="*/ 19 w 148"/>
                <a:gd name="T71" fmla="*/ 76 h 146"/>
                <a:gd name="T72" fmla="*/ 12 w 148"/>
                <a:gd name="T73" fmla="*/ 76 h 146"/>
                <a:gd name="T74" fmla="*/ 9 w 148"/>
                <a:gd name="T75" fmla="*/ 91 h 146"/>
                <a:gd name="T76" fmla="*/ 3 w 148"/>
                <a:gd name="T77" fmla="*/ 98 h 146"/>
                <a:gd name="T78" fmla="*/ 3 w 148"/>
                <a:gd name="T79" fmla="*/ 114 h 146"/>
                <a:gd name="T80" fmla="*/ 10 w 148"/>
                <a:gd name="T81" fmla="*/ 127 h 146"/>
                <a:gd name="T82" fmla="*/ 19 w 148"/>
                <a:gd name="T83" fmla="*/ 138 h 146"/>
                <a:gd name="T84" fmla="*/ 21 w 148"/>
                <a:gd name="T85"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 h="146">
                  <a:moveTo>
                    <a:pt x="21" y="136"/>
                  </a:moveTo>
                  <a:lnTo>
                    <a:pt x="24" y="136"/>
                  </a:lnTo>
                  <a:lnTo>
                    <a:pt x="25" y="139"/>
                  </a:lnTo>
                  <a:lnTo>
                    <a:pt x="31" y="144"/>
                  </a:lnTo>
                  <a:lnTo>
                    <a:pt x="36" y="146"/>
                  </a:lnTo>
                  <a:lnTo>
                    <a:pt x="38" y="146"/>
                  </a:lnTo>
                  <a:lnTo>
                    <a:pt x="44" y="139"/>
                  </a:lnTo>
                  <a:lnTo>
                    <a:pt x="48" y="142"/>
                  </a:lnTo>
                  <a:lnTo>
                    <a:pt x="57" y="140"/>
                  </a:lnTo>
                  <a:lnTo>
                    <a:pt x="64" y="134"/>
                  </a:lnTo>
                  <a:lnTo>
                    <a:pt x="75" y="128"/>
                  </a:lnTo>
                  <a:lnTo>
                    <a:pt x="79" y="125"/>
                  </a:lnTo>
                  <a:lnTo>
                    <a:pt x="78" y="117"/>
                  </a:lnTo>
                  <a:lnTo>
                    <a:pt x="79" y="112"/>
                  </a:lnTo>
                  <a:lnTo>
                    <a:pt x="84" y="107"/>
                  </a:lnTo>
                  <a:lnTo>
                    <a:pt x="87" y="99"/>
                  </a:lnTo>
                  <a:lnTo>
                    <a:pt x="90" y="87"/>
                  </a:lnTo>
                  <a:lnTo>
                    <a:pt x="91" y="80"/>
                  </a:lnTo>
                  <a:lnTo>
                    <a:pt x="95" y="82"/>
                  </a:lnTo>
                  <a:lnTo>
                    <a:pt x="100" y="84"/>
                  </a:lnTo>
                  <a:lnTo>
                    <a:pt x="102" y="85"/>
                  </a:lnTo>
                  <a:lnTo>
                    <a:pt x="103" y="83"/>
                  </a:lnTo>
                  <a:lnTo>
                    <a:pt x="106" y="75"/>
                  </a:lnTo>
                  <a:lnTo>
                    <a:pt x="108" y="71"/>
                  </a:lnTo>
                  <a:lnTo>
                    <a:pt x="109" y="67"/>
                  </a:lnTo>
                  <a:lnTo>
                    <a:pt x="110" y="67"/>
                  </a:lnTo>
                  <a:lnTo>
                    <a:pt x="113" y="67"/>
                  </a:lnTo>
                  <a:lnTo>
                    <a:pt x="114" y="69"/>
                  </a:lnTo>
                  <a:lnTo>
                    <a:pt x="119" y="60"/>
                  </a:lnTo>
                  <a:lnTo>
                    <a:pt x="122" y="57"/>
                  </a:lnTo>
                  <a:lnTo>
                    <a:pt x="124" y="54"/>
                  </a:lnTo>
                  <a:lnTo>
                    <a:pt x="126" y="47"/>
                  </a:lnTo>
                  <a:lnTo>
                    <a:pt x="126" y="39"/>
                  </a:lnTo>
                  <a:lnTo>
                    <a:pt x="135" y="44"/>
                  </a:lnTo>
                  <a:lnTo>
                    <a:pt x="141" y="47"/>
                  </a:lnTo>
                  <a:lnTo>
                    <a:pt x="143" y="47"/>
                  </a:lnTo>
                  <a:lnTo>
                    <a:pt x="146" y="44"/>
                  </a:lnTo>
                  <a:lnTo>
                    <a:pt x="148" y="43"/>
                  </a:lnTo>
                  <a:lnTo>
                    <a:pt x="147" y="43"/>
                  </a:lnTo>
                  <a:lnTo>
                    <a:pt x="145" y="36"/>
                  </a:lnTo>
                  <a:lnTo>
                    <a:pt x="141" y="31"/>
                  </a:lnTo>
                  <a:lnTo>
                    <a:pt x="130" y="28"/>
                  </a:lnTo>
                  <a:lnTo>
                    <a:pt x="123" y="31"/>
                  </a:lnTo>
                  <a:lnTo>
                    <a:pt x="120" y="31"/>
                  </a:lnTo>
                  <a:lnTo>
                    <a:pt x="114" y="35"/>
                  </a:lnTo>
                  <a:lnTo>
                    <a:pt x="113" y="34"/>
                  </a:lnTo>
                  <a:lnTo>
                    <a:pt x="112" y="34"/>
                  </a:lnTo>
                  <a:lnTo>
                    <a:pt x="107" y="40"/>
                  </a:lnTo>
                  <a:lnTo>
                    <a:pt x="102" y="40"/>
                  </a:lnTo>
                  <a:lnTo>
                    <a:pt x="94" y="50"/>
                  </a:lnTo>
                  <a:lnTo>
                    <a:pt x="91" y="50"/>
                  </a:lnTo>
                  <a:lnTo>
                    <a:pt x="88" y="33"/>
                  </a:lnTo>
                  <a:lnTo>
                    <a:pt x="57" y="39"/>
                  </a:lnTo>
                  <a:lnTo>
                    <a:pt x="51" y="0"/>
                  </a:lnTo>
                  <a:lnTo>
                    <a:pt x="48" y="0"/>
                  </a:lnTo>
                  <a:lnTo>
                    <a:pt x="47" y="3"/>
                  </a:lnTo>
                  <a:lnTo>
                    <a:pt x="48" y="6"/>
                  </a:lnTo>
                  <a:lnTo>
                    <a:pt x="48" y="7"/>
                  </a:lnTo>
                  <a:lnTo>
                    <a:pt x="48" y="15"/>
                  </a:lnTo>
                  <a:lnTo>
                    <a:pt x="48" y="19"/>
                  </a:lnTo>
                  <a:lnTo>
                    <a:pt x="47" y="22"/>
                  </a:lnTo>
                  <a:lnTo>
                    <a:pt x="47" y="28"/>
                  </a:lnTo>
                  <a:lnTo>
                    <a:pt x="46" y="36"/>
                  </a:lnTo>
                  <a:lnTo>
                    <a:pt x="46" y="39"/>
                  </a:lnTo>
                  <a:lnTo>
                    <a:pt x="44" y="44"/>
                  </a:lnTo>
                  <a:lnTo>
                    <a:pt x="36" y="51"/>
                  </a:lnTo>
                  <a:lnTo>
                    <a:pt x="33" y="55"/>
                  </a:lnTo>
                  <a:lnTo>
                    <a:pt x="28" y="55"/>
                  </a:lnTo>
                  <a:lnTo>
                    <a:pt x="24" y="61"/>
                  </a:lnTo>
                  <a:lnTo>
                    <a:pt x="21" y="65"/>
                  </a:lnTo>
                  <a:lnTo>
                    <a:pt x="20" y="75"/>
                  </a:lnTo>
                  <a:lnTo>
                    <a:pt x="19" y="76"/>
                  </a:lnTo>
                  <a:lnTo>
                    <a:pt x="15" y="73"/>
                  </a:lnTo>
                  <a:lnTo>
                    <a:pt x="12" y="76"/>
                  </a:lnTo>
                  <a:lnTo>
                    <a:pt x="9" y="87"/>
                  </a:lnTo>
                  <a:lnTo>
                    <a:pt x="9" y="91"/>
                  </a:lnTo>
                  <a:lnTo>
                    <a:pt x="7" y="94"/>
                  </a:lnTo>
                  <a:lnTo>
                    <a:pt x="3" y="98"/>
                  </a:lnTo>
                  <a:lnTo>
                    <a:pt x="0" y="101"/>
                  </a:lnTo>
                  <a:lnTo>
                    <a:pt x="3" y="114"/>
                  </a:lnTo>
                  <a:lnTo>
                    <a:pt x="5" y="120"/>
                  </a:lnTo>
                  <a:lnTo>
                    <a:pt x="10" y="127"/>
                  </a:lnTo>
                  <a:lnTo>
                    <a:pt x="15" y="132"/>
                  </a:lnTo>
                  <a:lnTo>
                    <a:pt x="19" y="138"/>
                  </a:lnTo>
                  <a:lnTo>
                    <a:pt x="20" y="138"/>
                  </a:lnTo>
                  <a:lnTo>
                    <a:pt x="21" y="136"/>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3" name="Freeform 45"/>
            <p:cNvSpPr>
              <a:spLocks/>
            </p:cNvSpPr>
            <p:nvPr/>
          </p:nvSpPr>
          <p:spPr bwMode="auto">
            <a:xfrm>
              <a:off x="7045393" y="2498731"/>
              <a:ext cx="398000" cy="205746"/>
            </a:xfrm>
            <a:custGeom>
              <a:avLst/>
              <a:gdLst>
                <a:gd name="T0" fmla="*/ 207 w 236"/>
                <a:gd name="T1" fmla="*/ 91 h 122"/>
                <a:gd name="T2" fmla="*/ 214 w 236"/>
                <a:gd name="T3" fmla="*/ 88 h 122"/>
                <a:gd name="T4" fmla="*/ 220 w 236"/>
                <a:gd name="T5" fmla="*/ 74 h 122"/>
                <a:gd name="T6" fmla="*/ 235 w 236"/>
                <a:gd name="T7" fmla="*/ 64 h 122"/>
                <a:gd name="T8" fmla="*/ 232 w 236"/>
                <a:gd name="T9" fmla="*/ 54 h 122"/>
                <a:gd name="T10" fmla="*/ 222 w 236"/>
                <a:gd name="T11" fmla="*/ 42 h 122"/>
                <a:gd name="T12" fmla="*/ 217 w 236"/>
                <a:gd name="T13" fmla="*/ 23 h 122"/>
                <a:gd name="T14" fmla="*/ 215 w 236"/>
                <a:gd name="T15" fmla="*/ 22 h 122"/>
                <a:gd name="T16" fmla="*/ 207 w 236"/>
                <a:gd name="T17" fmla="*/ 13 h 122"/>
                <a:gd name="T18" fmla="*/ 203 w 236"/>
                <a:gd name="T19" fmla="*/ 11 h 122"/>
                <a:gd name="T20" fmla="*/ 199 w 236"/>
                <a:gd name="T21" fmla="*/ 15 h 122"/>
                <a:gd name="T22" fmla="*/ 192 w 236"/>
                <a:gd name="T23" fmla="*/ 17 h 122"/>
                <a:gd name="T24" fmla="*/ 184 w 236"/>
                <a:gd name="T25" fmla="*/ 13 h 122"/>
                <a:gd name="T26" fmla="*/ 181 w 236"/>
                <a:gd name="T27" fmla="*/ 16 h 122"/>
                <a:gd name="T28" fmla="*/ 178 w 236"/>
                <a:gd name="T29" fmla="*/ 18 h 122"/>
                <a:gd name="T30" fmla="*/ 174 w 236"/>
                <a:gd name="T31" fmla="*/ 15 h 122"/>
                <a:gd name="T32" fmla="*/ 166 w 236"/>
                <a:gd name="T33" fmla="*/ 13 h 122"/>
                <a:gd name="T34" fmla="*/ 163 w 236"/>
                <a:gd name="T35" fmla="*/ 7 h 122"/>
                <a:gd name="T36" fmla="*/ 154 w 236"/>
                <a:gd name="T37" fmla="*/ 0 h 122"/>
                <a:gd name="T38" fmla="*/ 148 w 236"/>
                <a:gd name="T39" fmla="*/ 3 h 122"/>
                <a:gd name="T40" fmla="*/ 141 w 236"/>
                <a:gd name="T41" fmla="*/ 2 h 122"/>
                <a:gd name="T42" fmla="*/ 144 w 236"/>
                <a:gd name="T43" fmla="*/ 7 h 122"/>
                <a:gd name="T44" fmla="*/ 144 w 236"/>
                <a:gd name="T45" fmla="*/ 15 h 122"/>
                <a:gd name="T46" fmla="*/ 138 w 236"/>
                <a:gd name="T47" fmla="*/ 17 h 122"/>
                <a:gd name="T48" fmla="*/ 126 w 236"/>
                <a:gd name="T49" fmla="*/ 20 h 122"/>
                <a:gd name="T50" fmla="*/ 125 w 236"/>
                <a:gd name="T51" fmla="*/ 23 h 122"/>
                <a:gd name="T52" fmla="*/ 124 w 236"/>
                <a:gd name="T53" fmla="*/ 29 h 122"/>
                <a:gd name="T54" fmla="*/ 120 w 236"/>
                <a:gd name="T55" fmla="*/ 37 h 122"/>
                <a:gd name="T56" fmla="*/ 115 w 236"/>
                <a:gd name="T57" fmla="*/ 39 h 122"/>
                <a:gd name="T58" fmla="*/ 112 w 236"/>
                <a:gd name="T59" fmla="*/ 47 h 122"/>
                <a:gd name="T60" fmla="*/ 104 w 236"/>
                <a:gd name="T61" fmla="*/ 52 h 122"/>
                <a:gd name="T62" fmla="*/ 100 w 236"/>
                <a:gd name="T63" fmla="*/ 48 h 122"/>
                <a:gd name="T64" fmla="*/ 97 w 236"/>
                <a:gd name="T65" fmla="*/ 44 h 122"/>
                <a:gd name="T66" fmla="*/ 93 w 236"/>
                <a:gd name="T67" fmla="*/ 51 h 122"/>
                <a:gd name="T68" fmla="*/ 92 w 236"/>
                <a:gd name="T69" fmla="*/ 58 h 122"/>
                <a:gd name="T70" fmla="*/ 86 w 236"/>
                <a:gd name="T71" fmla="*/ 55 h 122"/>
                <a:gd name="T72" fmla="*/ 80 w 236"/>
                <a:gd name="T73" fmla="*/ 56 h 122"/>
                <a:gd name="T74" fmla="*/ 76 w 236"/>
                <a:gd name="T75" fmla="*/ 61 h 122"/>
                <a:gd name="T76" fmla="*/ 71 w 236"/>
                <a:gd name="T77" fmla="*/ 60 h 122"/>
                <a:gd name="T78" fmla="*/ 63 w 236"/>
                <a:gd name="T79" fmla="*/ 57 h 122"/>
                <a:gd name="T80" fmla="*/ 57 w 236"/>
                <a:gd name="T81" fmla="*/ 61 h 122"/>
                <a:gd name="T82" fmla="*/ 49 w 236"/>
                <a:gd name="T83" fmla="*/ 66 h 122"/>
                <a:gd name="T84" fmla="*/ 43 w 236"/>
                <a:gd name="T85" fmla="*/ 67 h 122"/>
                <a:gd name="T86" fmla="*/ 43 w 236"/>
                <a:gd name="T87" fmla="*/ 72 h 122"/>
                <a:gd name="T88" fmla="*/ 44 w 236"/>
                <a:gd name="T89" fmla="*/ 78 h 122"/>
                <a:gd name="T90" fmla="*/ 36 w 236"/>
                <a:gd name="T91" fmla="*/ 81 h 122"/>
                <a:gd name="T92" fmla="*/ 33 w 236"/>
                <a:gd name="T93" fmla="*/ 88 h 122"/>
                <a:gd name="T94" fmla="*/ 33 w 236"/>
                <a:gd name="T95" fmla="*/ 94 h 122"/>
                <a:gd name="T96" fmla="*/ 27 w 236"/>
                <a:gd name="T97" fmla="*/ 94 h 122"/>
                <a:gd name="T98" fmla="*/ 19 w 236"/>
                <a:gd name="T99" fmla="*/ 89 h 122"/>
                <a:gd name="T100" fmla="*/ 14 w 236"/>
                <a:gd name="T101" fmla="*/ 93 h 122"/>
                <a:gd name="T102" fmla="*/ 10 w 236"/>
                <a:gd name="T103" fmla="*/ 97 h 122"/>
                <a:gd name="T104" fmla="*/ 14 w 236"/>
                <a:gd name="T105" fmla="*/ 102 h 122"/>
                <a:gd name="T106" fmla="*/ 14 w 236"/>
                <a:gd name="T107" fmla="*/ 107 h 122"/>
                <a:gd name="T108" fmla="*/ 12 w 236"/>
                <a:gd name="T109" fmla="*/ 115 h 122"/>
                <a:gd name="T110" fmla="*/ 7 w 236"/>
                <a:gd name="T111" fmla="*/ 116 h 122"/>
                <a:gd name="T112" fmla="*/ 5 w 236"/>
                <a:gd name="T113" fmla="*/ 117 h 122"/>
                <a:gd name="T114" fmla="*/ 0 w 236"/>
                <a:gd name="T115" fmla="*/ 117 h 122"/>
                <a:gd name="T116" fmla="*/ 0 w 236"/>
                <a:gd name="T117" fmla="*/ 121 h 122"/>
                <a:gd name="T118" fmla="*/ 2 w 236"/>
                <a:gd name="T119" fmla="*/ 121 h 122"/>
                <a:gd name="T120" fmla="*/ 50 w 236"/>
                <a:gd name="T121" fmla="*/ 111 h 122"/>
                <a:gd name="T122" fmla="*/ 192 w 236"/>
                <a:gd name="T123" fmla="*/ 100 h 122"/>
                <a:gd name="T124" fmla="*/ 202 w 236"/>
                <a:gd name="T125"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 h="122">
                  <a:moveTo>
                    <a:pt x="202" y="94"/>
                  </a:moveTo>
                  <a:lnTo>
                    <a:pt x="207" y="91"/>
                  </a:lnTo>
                  <a:lnTo>
                    <a:pt x="210" y="89"/>
                  </a:lnTo>
                  <a:lnTo>
                    <a:pt x="214" y="88"/>
                  </a:lnTo>
                  <a:lnTo>
                    <a:pt x="217" y="79"/>
                  </a:lnTo>
                  <a:lnTo>
                    <a:pt x="220" y="74"/>
                  </a:lnTo>
                  <a:lnTo>
                    <a:pt x="231" y="70"/>
                  </a:lnTo>
                  <a:lnTo>
                    <a:pt x="235" y="64"/>
                  </a:lnTo>
                  <a:lnTo>
                    <a:pt x="236" y="60"/>
                  </a:lnTo>
                  <a:lnTo>
                    <a:pt x="232" y="54"/>
                  </a:lnTo>
                  <a:lnTo>
                    <a:pt x="227" y="49"/>
                  </a:lnTo>
                  <a:lnTo>
                    <a:pt x="222" y="42"/>
                  </a:lnTo>
                  <a:lnTo>
                    <a:pt x="220" y="36"/>
                  </a:lnTo>
                  <a:lnTo>
                    <a:pt x="217" y="23"/>
                  </a:lnTo>
                  <a:lnTo>
                    <a:pt x="218" y="22"/>
                  </a:lnTo>
                  <a:lnTo>
                    <a:pt x="215" y="22"/>
                  </a:lnTo>
                  <a:lnTo>
                    <a:pt x="211" y="18"/>
                  </a:lnTo>
                  <a:lnTo>
                    <a:pt x="207" y="13"/>
                  </a:lnTo>
                  <a:lnTo>
                    <a:pt x="204" y="10"/>
                  </a:lnTo>
                  <a:lnTo>
                    <a:pt x="203" y="11"/>
                  </a:lnTo>
                  <a:lnTo>
                    <a:pt x="201" y="12"/>
                  </a:lnTo>
                  <a:lnTo>
                    <a:pt x="199" y="15"/>
                  </a:lnTo>
                  <a:lnTo>
                    <a:pt x="198" y="16"/>
                  </a:lnTo>
                  <a:lnTo>
                    <a:pt x="192" y="17"/>
                  </a:lnTo>
                  <a:lnTo>
                    <a:pt x="187" y="15"/>
                  </a:lnTo>
                  <a:lnTo>
                    <a:pt x="184" y="13"/>
                  </a:lnTo>
                  <a:lnTo>
                    <a:pt x="183" y="14"/>
                  </a:lnTo>
                  <a:lnTo>
                    <a:pt x="181" y="16"/>
                  </a:lnTo>
                  <a:lnTo>
                    <a:pt x="181" y="17"/>
                  </a:lnTo>
                  <a:lnTo>
                    <a:pt x="178" y="18"/>
                  </a:lnTo>
                  <a:lnTo>
                    <a:pt x="176" y="16"/>
                  </a:lnTo>
                  <a:lnTo>
                    <a:pt x="174" y="15"/>
                  </a:lnTo>
                  <a:lnTo>
                    <a:pt x="171" y="14"/>
                  </a:lnTo>
                  <a:lnTo>
                    <a:pt x="166" y="13"/>
                  </a:lnTo>
                  <a:lnTo>
                    <a:pt x="165" y="11"/>
                  </a:lnTo>
                  <a:lnTo>
                    <a:pt x="163" y="7"/>
                  </a:lnTo>
                  <a:lnTo>
                    <a:pt x="159" y="4"/>
                  </a:lnTo>
                  <a:lnTo>
                    <a:pt x="154" y="0"/>
                  </a:lnTo>
                  <a:lnTo>
                    <a:pt x="153" y="1"/>
                  </a:lnTo>
                  <a:lnTo>
                    <a:pt x="148" y="3"/>
                  </a:lnTo>
                  <a:lnTo>
                    <a:pt x="143" y="1"/>
                  </a:lnTo>
                  <a:lnTo>
                    <a:pt x="141" y="2"/>
                  </a:lnTo>
                  <a:lnTo>
                    <a:pt x="142" y="6"/>
                  </a:lnTo>
                  <a:lnTo>
                    <a:pt x="144" y="7"/>
                  </a:lnTo>
                  <a:lnTo>
                    <a:pt x="143" y="9"/>
                  </a:lnTo>
                  <a:lnTo>
                    <a:pt x="144" y="15"/>
                  </a:lnTo>
                  <a:lnTo>
                    <a:pt x="142" y="17"/>
                  </a:lnTo>
                  <a:lnTo>
                    <a:pt x="138" y="17"/>
                  </a:lnTo>
                  <a:lnTo>
                    <a:pt x="134" y="19"/>
                  </a:lnTo>
                  <a:lnTo>
                    <a:pt x="126" y="20"/>
                  </a:lnTo>
                  <a:lnTo>
                    <a:pt x="125" y="21"/>
                  </a:lnTo>
                  <a:lnTo>
                    <a:pt x="125" y="23"/>
                  </a:lnTo>
                  <a:lnTo>
                    <a:pt x="124" y="25"/>
                  </a:lnTo>
                  <a:lnTo>
                    <a:pt x="124" y="29"/>
                  </a:lnTo>
                  <a:lnTo>
                    <a:pt x="122" y="33"/>
                  </a:lnTo>
                  <a:lnTo>
                    <a:pt x="120" y="37"/>
                  </a:lnTo>
                  <a:lnTo>
                    <a:pt x="118" y="39"/>
                  </a:lnTo>
                  <a:lnTo>
                    <a:pt x="115" y="39"/>
                  </a:lnTo>
                  <a:lnTo>
                    <a:pt x="112" y="44"/>
                  </a:lnTo>
                  <a:lnTo>
                    <a:pt x="112" y="47"/>
                  </a:lnTo>
                  <a:lnTo>
                    <a:pt x="110" y="51"/>
                  </a:lnTo>
                  <a:lnTo>
                    <a:pt x="104" y="52"/>
                  </a:lnTo>
                  <a:lnTo>
                    <a:pt x="103" y="51"/>
                  </a:lnTo>
                  <a:lnTo>
                    <a:pt x="100" y="48"/>
                  </a:lnTo>
                  <a:lnTo>
                    <a:pt x="99" y="44"/>
                  </a:lnTo>
                  <a:lnTo>
                    <a:pt x="97" y="44"/>
                  </a:lnTo>
                  <a:lnTo>
                    <a:pt x="96" y="48"/>
                  </a:lnTo>
                  <a:lnTo>
                    <a:pt x="93" y="51"/>
                  </a:lnTo>
                  <a:lnTo>
                    <a:pt x="93" y="55"/>
                  </a:lnTo>
                  <a:lnTo>
                    <a:pt x="92" y="58"/>
                  </a:lnTo>
                  <a:lnTo>
                    <a:pt x="88" y="57"/>
                  </a:lnTo>
                  <a:lnTo>
                    <a:pt x="86" y="55"/>
                  </a:lnTo>
                  <a:lnTo>
                    <a:pt x="82" y="55"/>
                  </a:lnTo>
                  <a:lnTo>
                    <a:pt x="80" y="56"/>
                  </a:lnTo>
                  <a:lnTo>
                    <a:pt x="76" y="57"/>
                  </a:lnTo>
                  <a:lnTo>
                    <a:pt x="76" y="61"/>
                  </a:lnTo>
                  <a:lnTo>
                    <a:pt x="75" y="62"/>
                  </a:lnTo>
                  <a:lnTo>
                    <a:pt x="71" y="60"/>
                  </a:lnTo>
                  <a:lnTo>
                    <a:pt x="68" y="57"/>
                  </a:lnTo>
                  <a:lnTo>
                    <a:pt x="63" y="57"/>
                  </a:lnTo>
                  <a:lnTo>
                    <a:pt x="60" y="57"/>
                  </a:lnTo>
                  <a:lnTo>
                    <a:pt x="57" y="61"/>
                  </a:lnTo>
                  <a:lnTo>
                    <a:pt x="49" y="61"/>
                  </a:lnTo>
                  <a:lnTo>
                    <a:pt x="49" y="66"/>
                  </a:lnTo>
                  <a:lnTo>
                    <a:pt x="46" y="66"/>
                  </a:lnTo>
                  <a:lnTo>
                    <a:pt x="43" y="67"/>
                  </a:lnTo>
                  <a:lnTo>
                    <a:pt x="43" y="71"/>
                  </a:lnTo>
                  <a:lnTo>
                    <a:pt x="43" y="72"/>
                  </a:lnTo>
                  <a:lnTo>
                    <a:pt x="43" y="75"/>
                  </a:lnTo>
                  <a:lnTo>
                    <a:pt x="44" y="78"/>
                  </a:lnTo>
                  <a:lnTo>
                    <a:pt x="42" y="79"/>
                  </a:lnTo>
                  <a:lnTo>
                    <a:pt x="36" y="81"/>
                  </a:lnTo>
                  <a:lnTo>
                    <a:pt x="33" y="83"/>
                  </a:lnTo>
                  <a:lnTo>
                    <a:pt x="33" y="88"/>
                  </a:lnTo>
                  <a:lnTo>
                    <a:pt x="35" y="93"/>
                  </a:lnTo>
                  <a:lnTo>
                    <a:pt x="33" y="94"/>
                  </a:lnTo>
                  <a:lnTo>
                    <a:pt x="30" y="94"/>
                  </a:lnTo>
                  <a:lnTo>
                    <a:pt x="27" y="94"/>
                  </a:lnTo>
                  <a:lnTo>
                    <a:pt x="23" y="91"/>
                  </a:lnTo>
                  <a:lnTo>
                    <a:pt x="19" y="89"/>
                  </a:lnTo>
                  <a:lnTo>
                    <a:pt x="17" y="90"/>
                  </a:lnTo>
                  <a:lnTo>
                    <a:pt x="14" y="93"/>
                  </a:lnTo>
                  <a:lnTo>
                    <a:pt x="11" y="94"/>
                  </a:lnTo>
                  <a:lnTo>
                    <a:pt x="10" y="97"/>
                  </a:lnTo>
                  <a:lnTo>
                    <a:pt x="10" y="100"/>
                  </a:lnTo>
                  <a:lnTo>
                    <a:pt x="14" y="102"/>
                  </a:lnTo>
                  <a:lnTo>
                    <a:pt x="14" y="104"/>
                  </a:lnTo>
                  <a:lnTo>
                    <a:pt x="14" y="107"/>
                  </a:lnTo>
                  <a:lnTo>
                    <a:pt x="14" y="112"/>
                  </a:lnTo>
                  <a:lnTo>
                    <a:pt x="12" y="115"/>
                  </a:lnTo>
                  <a:lnTo>
                    <a:pt x="10" y="116"/>
                  </a:lnTo>
                  <a:lnTo>
                    <a:pt x="7" y="116"/>
                  </a:lnTo>
                  <a:lnTo>
                    <a:pt x="5" y="117"/>
                  </a:lnTo>
                  <a:lnTo>
                    <a:pt x="5" y="117"/>
                  </a:lnTo>
                  <a:lnTo>
                    <a:pt x="4" y="117"/>
                  </a:lnTo>
                  <a:lnTo>
                    <a:pt x="0" y="117"/>
                  </a:lnTo>
                  <a:lnTo>
                    <a:pt x="0" y="118"/>
                  </a:lnTo>
                  <a:lnTo>
                    <a:pt x="0" y="121"/>
                  </a:lnTo>
                  <a:lnTo>
                    <a:pt x="0" y="122"/>
                  </a:lnTo>
                  <a:lnTo>
                    <a:pt x="2" y="121"/>
                  </a:lnTo>
                  <a:lnTo>
                    <a:pt x="52" y="120"/>
                  </a:lnTo>
                  <a:lnTo>
                    <a:pt x="50" y="111"/>
                  </a:lnTo>
                  <a:lnTo>
                    <a:pt x="143" y="105"/>
                  </a:lnTo>
                  <a:lnTo>
                    <a:pt x="192" y="100"/>
                  </a:lnTo>
                  <a:lnTo>
                    <a:pt x="198" y="97"/>
                  </a:lnTo>
                  <a:lnTo>
                    <a:pt x="202" y="94"/>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4" name="Freeform 46"/>
            <p:cNvSpPr>
              <a:spLocks/>
            </p:cNvSpPr>
            <p:nvPr/>
          </p:nvSpPr>
          <p:spPr bwMode="auto">
            <a:xfrm>
              <a:off x="6706417" y="2426214"/>
              <a:ext cx="362585" cy="315365"/>
            </a:xfrm>
            <a:custGeom>
              <a:avLst/>
              <a:gdLst>
                <a:gd name="T0" fmla="*/ 238 w 254"/>
                <a:gd name="T1" fmla="*/ 190 h 221"/>
                <a:gd name="T2" fmla="*/ 242 w 254"/>
                <a:gd name="T3" fmla="*/ 189 h 221"/>
                <a:gd name="T4" fmla="*/ 244 w 254"/>
                <a:gd name="T5" fmla="*/ 188 h 221"/>
                <a:gd name="T6" fmla="*/ 249 w 254"/>
                <a:gd name="T7" fmla="*/ 187 h 221"/>
                <a:gd name="T8" fmla="*/ 254 w 254"/>
                <a:gd name="T9" fmla="*/ 183 h 221"/>
                <a:gd name="T10" fmla="*/ 254 w 254"/>
                <a:gd name="T11" fmla="*/ 173 h 221"/>
                <a:gd name="T12" fmla="*/ 250 w 254"/>
                <a:gd name="T13" fmla="*/ 168 h 221"/>
                <a:gd name="T14" fmla="*/ 251 w 254"/>
                <a:gd name="T15" fmla="*/ 161 h 221"/>
                <a:gd name="T16" fmla="*/ 243 w 254"/>
                <a:gd name="T17" fmla="*/ 166 h 221"/>
                <a:gd name="T18" fmla="*/ 238 w 254"/>
                <a:gd name="T19" fmla="*/ 156 h 221"/>
                <a:gd name="T20" fmla="*/ 240 w 254"/>
                <a:gd name="T21" fmla="*/ 146 h 221"/>
                <a:gd name="T22" fmla="*/ 232 w 254"/>
                <a:gd name="T23" fmla="*/ 131 h 221"/>
                <a:gd name="T24" fmla="*/ 216 w 254"/>
                <a:gd name="T25" fmla="*/ 124 h 221"/>
                <a:gd name="T26" fmla="*/ 202 w 254"/>
                <a:gd name="T27" fmla="*/ 112 h 221"/>
                <a:gd name="T28" fmla="*/ 204 w 254"/>
                <a:gd name="T29" fmla="*/ 100 h 221"/>
                <a:gd name="T30" fmla="*/ 206 w 254"/>
                <a:gd name="T31" fmla="*/ 91 h 221"/>
                <a:gd name="T32" fmla="*/ 206 w 254"/>
                <a:gd name="T33" fmla="*/ 80 h 221"/>
                <a:gd name="T34" fmla="*/ 196 w 254"/>
                <a:gd name="T35" fmla="*/ 76 h 221"/>
                <a:gd name="T36" fmla="*/ 191 w 254"/>
                <a:gd name="T37" fmla="*/ 81 h 221"/>
                <a:gd name="T38" fmla="*/ 186 w 254"/>
                <a:gd name="T39" fmla="*/ 67 h 221"/>
                <a:gd name="T40" fmla="*/ 163 w 254"/>
                <a:gd name="T41" fmla="*/ 45 h 221"/>
                <a:gd name="T42" fmla="*/ 156 w 254"/>
                <a:gd name="T43" fmla="*/ 22 h 221"/>
                <a:gd name="T44" fmla="*/ 158 w 254"/>
                <a:gd name="T45" fmla="*/ 10 h 221"/>
                <a:gd name="T46" fmla="*/ 0 w 254"/>
                <a:gd name="T47" fmla="*/ 2 h 221"/>
                <a:gd name="T48" fmla="*/ 4 w 254"/>
                <a:gd name="T49" fmla="*/ 6 h 221"/>
                <a:gd name="T50" fmla="*/ 3 w 254"/>
                <a:gd name="T51" fmla="*/ 13 h 221"/>
                <a:gd name="T52" fmla="*/ 5 w 254"/>
                <a:gd name="T53" fmla="*/ 17 h 221"/>
                <a:gd name="T54" fmla="*/ 12 w 254"/>
                <a:gd name="T55" fmla="*/ 25 h 221"/>
                <a:gd name="T56" fmla="*/ 14 w 254"/>
                <a:gd name="T57" fmla="*/ 29 h 221"/>
                <a:gd name="T58" fmla="*/ 20 w 254"/>
                <a:gd name="T59" fmla="*/ 39 h 221"/>
                <a:gd name="T60" fmla="*/ 31 w 254"/>
                <a:gd name="T61" fmla="*/ 39 h 221"/>
                <a:gd name="T62" fmla="*/ 28 w 254"/>
                <a:gd name="T63" fmla="*/ 50 h 221"/>
                <a:gd name="T64" fmla="*/ 31 w 254"/>
                <a:gd name="T65" fmla="*/ 61 h 221"/>
                <a:gd name="T66" fmla="*/ 36 w 254"/>
                <a:gd name="T67" fmla="*/ 69 h 221"/>
                <a:gd name="T68" fmla="*/ 42 w 254"/>
                <a:gd name="T69" fmla="*/ 176 h 221"/>
                <a:gd name="T70" fmla="*/ 215 w 254"/>
                <a:gd name="T71" fmla="*/ 197 h 221"/>
                <a:gd name="T72" fmla="*/ 205 w 254"/>
                <a:gd name="T73" fmla="*/ 221 h 221"/>
                <a:gd name="T74" fmla="*/ 234 w 254"/>
                <a:gd name="T75" fmla="*/ 216 h 221"/>
                <a:gd name="T76" fmla="*/ 237 w 254"/>
                <a:gd name="T77" fmla="*/ 211 h 221"/>
                <a:gd name="T78" fmla="*/ 234 w 254"/>
                <a:gd name="T79" fmla="*/ 206 h 221"/>
                <a:gd name="T80" fmla="*/ 237 w 254"/>
                <a:gd name="T81" fmla="*/ 203 h 221"/>
                <a:gd name="T82" fmla="*/ 238 w 254"/>
                <a:gd name="T83" fmla="*/ 197 h 221"/>
                <a:gd name="T84" fmla="*/ 238 w 254"/>
                <a:gd name="T85"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 h="221">
                  <a:moveTo>
                    <a:pt x="238" y="193"/>
                  </a:moveTo>
                  <a:cubicBezTo>
                    <a:pt x="238" y="190"/>
                    <a:pt x="238" y="190"/>
                    <a:pt x="238" y="190"/>
                  </a:cubicBezTo>
                  <a:cubicBezTo>
                    <a:pt x="238" y="189"/>
                    <a:pt x="238" y="189"/>
                    <a:pt x="238" y="189"/>
                  </a:cubicBezTo>
                  <a:cubicBezTo>
                    <a:pt x="242" y="189"/>
                    <a:pt x="242" y="189"/>
                    <a:pt x="242" y="189"/>
                  </a:cubicBezTo>
                  <a:cubicBezTo>
                    <a:pt x="243" y="189"/>
                    <a:pt x="243" y="189"/>
                    <a:pt x="243" y="189"/>
                  </a:cubicBezTo>
                  <a:cubicBezTo>
                    <a:pt x="244" y="188"/>
                    <a:pt x="244" y="188"/>
                    <a:pt x="244" y="188"/>
                  </a:cubicBezTo>
                  <a:cubicBezTo>
                    <a:pt x="246" y="187"/>
                    <a:pt x="246" y="187"/>
                    <a:pt x="246" y="187"/>
                  </a:cubicBezTo>
                  <a:cubicBezTo>
                    <a:pt x="249" y="187"/>
                    <a:pt x="249" y="187"/>
                    <a:pt x="249" y="187"/>
                  </a:cubicBezTo>
                  <a:cubicBezTo>
                    <a:pt x="252" y="186"/>
                    <a:pt x="252" y="186"/>
                    <a:pt x="252" y="186"/>
                  </a:cubicBezTo>
                  <a:cubicBezTo>
                    <a:pt x="254" y="183"/>
                    <a:pt x="254" y="183"/>
                    <a:pt x="254" y="183"/>
                  </a:cubicBezTo>
                  <a:cubicBezTo>
                    <a:pt x="254" y="177"/>
                    <a:pt x="254" y="177"/>
                    <a:pt x="254" y="177"/>
                  </a:cubicBezTo>
                  <a:cubicBezTo>
                    <a:pt x="254" y="173"/>
                    <a:pt x="254" y="173"/>
                    <a:pt x="254" y="173"/>
                  </a:cubicBezTo>
                  <a:cubicBezTo>
                    <a:pt x="254" y="171"/>
                    <a:pt x="254" y="171"/>
                    <a:pt x="254" y="171"/>
                  </a:cubicBezTo>
                  <a:cubicBezTo>
                    <a:pt x="250" y="168"/>
                    <a:pt x="250" y="168"/>
                    <a:pt x="250" y="168"/>
                  </a:cubicBezTo>
                  <a:cubicBezTo>
                    <a:pt x="250" y="165"/>
                    <a:pt x="250" y="165"/>
                    <a:pt x="250" y="165"/>
                  </a:cubicBezTo>
                  <a:cubicBezTo>
                    <a:pt x="251" y="161"/>
                    <a:pt x="251" y="161"/>
                    <a:pt x="251" y="161"/>
                  </a:cubicBezTo>
                  <a:cubicBezTo>
                    <a:pt x="246" y="161"/>
                    <a:pt x="246" y="161"/>
                    <a:pt x="246" y="161"/>
                  </a:cubicBezTo>
                  <a:cubicBezTo>
                    <a:pt x="243" y="166"/>
                    <a:pt x="243" y="166"/>
                    <a:pt x="243" y="166"/>
                  </a:cubicBezTo>
                  <a:cubicBezTo>
                    <a:pt x="243" y="161"/>
                    <a:pt x="243" y="161"/>
                    <a:pt x="243" y="161"/>
                  </a:cubicBezTo>
                  <a:cubicBezTo>
                    <a:pt x="238" y="156"/>
                    <a:pt x="238" y="156"/>
                    <a:pt x="238" y="156"/>
                  </a:cubicBezTo>
                  <a:cubicBezTo>
                    <a:pt x="239" y="152"/>
                    <a:pt x="239" y="152"/>
                    <a:pt x="239" y="152"/>
                  </a:cubicBezTo>
                  <a:cubicBezTo>
                    <a:pt x="240" y="146"/>
                    <a:pt x="240" y="146"/>
                    <a:pt x="240" y="146"/>
                  </a:cubicBezTo>
                  <a:cubicBezTo>
                    <a:pt x="236" y="135"/>
                    <a:pt x="236" y="135"/>
                    <a:pt x="236" y="135"/>
                  </a:cubicBezTo>
                  <a:cubicBezTo>
                    <a:pt x="232" y="131"/>
                    <a:pt x="232" y="131"/>
                    <a:pt x="232" y="131"/>
                  </a:cubicBezTo>
                  <a:cubicBezTo>
                    <a:pt x="219" y="122"/>
                    <a:pt x="219" y="122"/>
                    <a:pt x="219" y="122"/>
                  </a:cubicBezTo>
                  <a:cubicBezTo>
                    <a:pt x="216" y="124"/>
                    <a:pt x="216" y="124"/>
                    <a:pt x="216" y="124"/>
                  </a:cubicBezTo>
                  <a:cubicBezTo>
                    <a:pt x="208" y="118"/>
                    <a:pt x="208" y="118"/>
                    <a:pt x="208" y="118"/>
                  </a:cubicBezTo>
                  <a:cubicBezTo>
                    <a:pt x="202" y="112"/>
                    <a:pt x="202" y="112"/>
                    <a:pt x="202" y="112"/>
                  </a:cubicBezTo>
                  <a:cubicBezTo>
                    <a:pt x="202" y="106"/>
                    <a:pt x="202" y="106"/>
                    <a:pt x="202" y="106"/>
                  </a:cubicBezTo>
                  <a:cubicBezTo>
                    <a:pt x="204" y="100"/>
                    <a:pt x="204" y="100"/>
                    <a:pt x="204" y="100"/>
                  </a:cubicBezTo>
                  <a:cubicBezTo>
                    <a:pt x="205" y="96"/>
                    <a:pt x="205" y="96"/>
                    <a:pt x="205" y="96"/>
                  </a:cubicBezTo>
                  <a:cubicBezTo>
                    <a:pt x="206" y="91"/>
                    <a:pt x="206" y="91"/>
                    <a:pt x="206" y="91"/>
                  </a:cubicBezTo>
                  <a:cubicBezTo>
                    <a:pt x="209" y="84"/>
                    <a:pt x="209" y="84"/>
                    <a:pt x="209" y="84"/>
                  </a:cubicBezTo>
                  <a:cubicBezTo>
                    <a:pt x="206" y="80"/>
                    <a:pt x="206" y="80"/>
                    <a:pt x="206" y="80"/>
                  </a:cubicBezTo>
                  <a:cubicBezTo>
                    <a:pt x="202" y="76"/>
                    <a:pt x="202" y="76"/>
                    <a:pt x="202" y="76"/>
                  </a:cubicBezTo>
                  <a:cubicBezTo>
                    <a:pt x="196" y="76"/>
                    <a:pt x="196" y="76"/>
                    <a:pt x="196" y="76"/>
                  </a:cubicBezTo>
                  <a:cubicBezTo>
                    <a:pt x="193" y="78"/>
                    <a:pt x="193" y="78"/>
                    <a:pt x="193" y="78"/>
                  </a:cubicBezTo>
                  <a:cubicBezTo>
                    <a:pt x="191" y="81"/>
                    <a:pt x="191" y="81"/>
                    <a:pt x="191" y="81"/>
                  </a:cubicBezTo>
                  <a:cubicBezTo>
                    <a:pt x="186" y="76"/>
                    <a:pt x="186" y="76"/>
                    <a:pt x="186" y="76"/>
                  </a:cubicBezTo>
                  <a:cubicBezTo>
                    <a:pt x="186" y="67"/>
                    <a:pt x="186" y="67"/>
                    <a:pt x="186" y="67"/>
                  </a:cubicBezTo>
                  <a:cubicBezTo>
                    <a:pt x="181" y="60"/>
                    <a:pt x="181" y="60"/>
                    <a:pt x="181" y="60"/>
                  </a:cubicBezTo>
                  <a:cubicBezTo>
                    <a:pt x="163" y="45"/>
                    <a:pt x="163" y="45"/>
                    <a:pt x="163" y="45"/>
                  </a:cubicBezTo>
                  <a:cubicBezTo>
                    <a:pt x="156" y="33"/>
                    <a:pt x="156" y="33"/>
                    <a:pt x="156" y="33"/>
                  </a:cubicBezTo>
                  <a:cubicBezTo>
                    <a:pt x="156" y="22"/>
                    <a:pt x="156" y="22"/>
                    <a:pt x="156" y="22"/>
                  </a:cubicBezTo>
                  <a:cubicBezTo>
                    <a:pt x="156" y="11"/>
                    <a:pt x="156" y="11"/>
                    <a:pt x="156" y="11"/>
                  </a:cubicBezTo>
                  <a:cubicBezTo>
                    <a:pt x="158" y="10"/>
                    <a:pt x="158" y="10"/>
                    <a:pt x="158" y="10"/>
                  </a:cubicBezTo>
                  <a:cubicBezTo>
                    <a:pt x="146" y="0"/>
                    <a:pt x="146" y="0"/>
                    <a:pt x="146" y="0"/>
                  </a:cubicBezTo>
                  <a:cubicBezTo>
                    <a:pt x="0" y="2"/>
                    <a:pt x="0" y="2"/>
                    <a:pt x="0" y="2"/>
                  </a:cubicBezTo>
                  <a:cubicBezTo>
                    <a:pt x="1" y="4"/>
                    <a:pt x="1" y="4"/>
                    <a:pt x="1" y="4"/>
                  </a:cubicBezTo>
                  <a:cubicBezTo>
                    <a:pt x="4" y="6"/>
                    <a:pt x="4" y="6"/>
                    <a:pt x="4" y="6"/>
                  </a:cubicBezTo>
                  <a:cubicBezTo>
                    <a:pt x="5" y="11"/>
                    <a:pt x="5" y="11"/>
                    <a:pt x="5" y="11"/>
                  </a:cubicBezTo>
                  <a:cubicBezTo>
                    <a:pt x="3" y="13"/>
                    <a:pt x="3" y="13"/>
                    <a:pt x="3" y="13"/>
                  </a:cubicBezTo>
                  <a:cubicBezTo>
                    <a:pt x="5" y="16"/>
                    <a:pt x="5" y="16"/>
                    <a:pt x="5" y="16"/>
                  </a:cubicBezTo>
                  <a:cubicBezTo>
                    <a:pt x="5" y="16"/>
                    <a:pt x="4" y="16"/>
                    <a:pt x="5" y="17"/>
                  </a:cubicBezTo>
                  <a:cubicBezTo>
                    <a:pt x="6" y="18"/>
                    <a:pt x="11" y="19"/>
                    <a:pt x="11" y="19"/>
                  </a:cubicBezTo>
                  <a:cubicBezTo>
                    <a:pt x="12" y="25"/>
                    <a:pt x="12" y="25"/>
                    <a:pt x="12" y="25"/>
                  </a:cubicBezTo>
                  <a:cubicBezTo>
                    <a:pt x="14" y="29"/>
                    <a:pt x="14" y="29"/>
                    <a:pt x="14" y="29"/>
                  </a:cubicBezTo>
                  <a:cubicBezTo>
                    <a:pt x="14" y="29"/>
                    <a:pt x="14" y="29"/>
                    <a:pt x="14" y="29"/>
                  </a:cubicBezTo>
                  <a:cubicBezTo>
                    <a:pt x="18" y="35"/>
                    <a:pt x="18" y="35"/>
                    <a:pt x="18" y="35"/>
                  </a:cubicBezTo>
                  <a:cubicBezTo>
                    <a:pt x="20" y="39"/>
                    <a:pt x="20" y="39"/>
                    <a:pt x="20" y="39"/>
                  </a:cubicBezTo>
                  <a:cubicBezTo>
                    <a:pt x="29" y="39"/>
                    <a:pt x="29" y="39"/>
                    <a:pt x="29" y="39"/>
                  </a:cubicBezTo>
                  <a:cubicBezTo>
                    <a:pt x="31" y="39"/>
                    <a:pt x="31" y="39"/>
                    <a:pt x="31" y="39"/>
                  </a:cubicBezTo>
                  <a:cubicBezTo>
                    <a:pt x="31" y="44"/>
                    <a:pt x="31" y="44"/>
                    <a:pt x="31" y="44"/>
                  </a:cubicBezTo>
                  <a:cubicBezTo>
                    <a:pt x="28" y="50"/>
                    <a:pt x="28" y="50"/>
                    <a:pt x="28" y="50"/>
                  </a:cubicBezTo>
                  <a:cubicBezTo>
                    <a:pt x="25" y="55"/>
                    <a:pt x="25" y="55"/>
                    <a:pt x="25" y="55"/>
                  </a:cubicBezTo>
                  <a:cubicBezTo>
                    <a:pt x="31" y="61"/>
                    <a:pt x="31" y="61"/>
                    <a:pt x="31" y="61"/>
                  </a:cubicBezTo>
                  <a:cubicBezTo>
                    <a:pt x="33" y="67"/>
                    <a:pt x="33" y="67"/>
                    <a:pt x="33" y="67"/>
                  </a:cubicBezTo>
                  <a:cubicBezTo>
                    <a:pt x="36" y="69"/>
                    <a:pt x="36" y="69"/>
                    <a:pt x="36" y="69"/>
                  </a:cubicBezTo>
                  <a:cubicBezTo>
                    <a:pt x="42" y="72"/>
                    <a:pt x="42" y="72"/>
                    <a:pt x="42" y="72"/>
                  </a:cubicBezTo>
                  <a:cubicBezTo>
                    <a:pt x="42" y="176"/>
                    <a:pt x="42" y="176"/>
                    <a:pt x="42" y="176"/>
                  </a:cubicBezTo>
                  <a:cubicBezTo>
                    <a:pt x="42" y="201"/>
                    <a:pt x="42" y="201"/>
                    <a:pt x="42" y="201"/>
                  </a:cubicBezTo>
                  <a:cubicBezTo>
                    <a:pt x="215" y="197"/>
                    <a:pt x="215" y="197"/>
                    <a:pt x="215" y="197"/>
                  </a:cubicBezTo>
                  <a:cubicBezTo>
                    <a:pt x="216" y="203"/>
                    <a:pt x="216" y="203"/>
                    <a:pt x="216" y="203"/>
                  </a:cubicBezTo>
                  <a:cubicBezTo>
                    <a:pt x="205" y="221"/>
                    <a:pt x="205" y="221"/>
                    <a:pt x="205" y="221"/>
                  </a:cubicBezTo>
                  <a:cubicBezTo>
                    <a:pt x="233" y="219"/>
                    <a:pt x="233" y="219"/>
                    <a:pt x="233" y="219"/>
                  </a:cubicBezTo>
                  <a:cubicBezTo>
                    <a:pt x="234" y="216"/>
                    <a:pt x="234" y="216"/>
                    <a:pt x="234" y="216"/>
                  </a:cubicBezTo>
                  <a:cubicBezTo>
                    <a:pt x="236" y="213"/>
                    <a:pt x="236" y="213"/>
                    <a:pt x="236" y="213"/>
                  </a:cubicBezTo>
                  <a:cubicBezTo>
                    <a:pt x="236" y="213"/>
                    <a:pt x="238" y="212"/>
                    <a:pt x="237" y="211"/>
                  </a:cubicBezTo>
                  <a:cubicBezTo>
                    <a:pt x="237" y="210"/>
                    <a:pt x="235" y="207"/>
                    <a:pt x="235" y="207"/>
                  </a:cubicBezTo>
                  <a:cubicBezTo>
                    <a:pt x="234" y="206"/>
                    <a:pt x="234" y="206"/>
                    <a:pt x="234" y="206"/>
                  </a:cubicBezTo>
                  <a:cubicBezTo>
                    <a:pt x="235" y="204"/>
                    <a:pt x="235" y="204"/>
                    <a:pt x="235" y="204"/>
                  </a:cubicBezTo>
                  <a:cubicBezTo>
                    <a:pt x="237" y="203"/>
                    <a:pt x="237" y="203"/>
                    <a:pt x="237" y="203"/>
                  </a:cubicBezTo>
                  <a:cubicBezTo>
                    <a:pt x="238" y="200"/>
                    <a:pt x="238" y="200"/>
                    <a:pt x="238" y="200"/>
                  </a:cubicBezTo>
                  <a:cubicBezTo>
                    <a:pt x="238" y="197"/>
                    <a:pt x="238" y="197"/>
                    <a:pt x="238" y="197"/>
                  </a:cubicBezTo>
                  <a:cubicBezTo>
                    <a:pt x="238" y="194"/>
                    <a:pt x="238" y="194"/>
                    <a:pt x="238" y="194"/>
                  </a:cubicBezTo>
                  <a:lnTo>
                    <a:pt x="238" y="193"/>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5" name="Freeform 47"/>
            <p:cNvSpPr>
              <a:spLocks/>
            </p:cNvSpPr>
            <p:nvPr/>
          </p:nvSpPr>
          <p:spPr bwMode="auto">
            <a:xfrm>
              <a:off x="6642332" y="1820781"/>
              <a:ext cx="350780" cy="408119"/>
            </a:xfrm>
            <a:custGeom>
              <a:avLst/>
              <a:gdLst>
                <a:gd name="T0" fmla="*/ 139 w 208"/>
                <a:gd name="T1" fmla="*/ 135 h 242"/>
                <a:gd name="T2" fmla="*/ 144 w 208"/>
                <a:gd name="T3" fmla="*/ 107 h 242"/>
                <a:gd name="T4" fmla="*/ 169 w 208"/>
                <a:gd name="T5" fmla="*/ 80 h 242"/>
                <a:gd name="T6" fmla="*/ 208 w 208"/>
                <a:gd name="T7" fmla="*/ 55 h 242"/>
                <a:gd name="T8" fmla="*/ 183 w 208"/>
                <a:gd name="T9" fmla="*/ 52 h 242"/>
                <a:gd name="T10" fmla="*/ 166 w 208"/>
                <a:gd name="T11" fmla="*/ 52 h 242"/>
                <a:gd name="T12" fmla="*/ 154 w 208"/>
                <a:gd name="T13" fmla="*/ 55 h 242"/>
                <a:gd name="T14" fmla="*/ 147 w 208"/>
                <a:gd name="T15" fmla="*/ 48 h 242"/>
                <a:gd name="T16" fmla="*/ 133 w 208"/>
                <a:gd name="T17" fmla="*/ 45 h 242"/>
                <a:gd name="T18" fmla="*/ 128 w 208"/>
                <a:gd name="T19" fmla="*/ 42 h 242"/>
                <a:gd name="T20" fmla="*/ 114 w 208"/>
                <a:gd name="T21" fmla="*/ 36 h 242"/>
                <a:gd name="T22" fmla="*/ 123 w 208"/>
                <a:gd name="T23" fmla="*/ 36 h 242"/>
                <a:gd name="T24" fmla="*/ 114 w 208"/>
                <a:gd name="T25" fmla="*/ 35 h 242"/>
                <a:gd name="T26" fmla="*/ 105 w 208"/>
                <a:gd name="T27" fmla="*/ 35 h 242"/>
                <a:gd name="T28" fmla="*/ 97 w 208"/>
                <a:gd name="T29" fmla="*/ 39 h 242"/>
                <a:gd name="T30" fmla="*/ 87 w 208"/>
                <a:gd name="T31" fmla="*/ 34 h 242"/>
                <a:gd name="T32" fmla="*/ 80 w 208"/>
                <a:gd name="T33" fmla="*/ 34 h 242"/>
                <a:gd name="T34" fmla="*/ 68 w 208"/>
                <a:gd name="T35" fmla="*/ 24 h 242"/>
                <a:gd name="T36" fmla="*/ 66 w 208"/>
                <a:gd name="T37" fmla="*/ 20 h 242"/>
                <a:gd name="T38" fmla="*/ 58 w 208"/>
                <a:gd name="T39" fmla="*/ 20 h 242"/>
                <a:gd name="T40" fmla="*/ 54 w 208"/>
                <a:gd name="T41" fmla="*/ 16 h 242"/>
                <a:gd name="T42" fmla="*/ 58 w 208"/>
                <a:gd name="T43" fmla="*/ 8 h 242"/>
                <a:gd name="T44" fmla="*/ 60 w 208"/>
                <a:gd name="T45" fmla="*/ 2 h 242"/>
                <a:gd name="T46" fmla="*/ 56 w 208"/>
                <a:gd name="T47" fmla="*/ 0 h 242"/>
                <a:gd name="T48" fmla="*/ 54 w 208"/>
                <a:gd name="T49" fmla="*/ 12 h 242"/>
                <a:gd name="T50" fmla="*/ 0 w 208"/>
                <a:gd name="T51" fmla="*/ 16 h 242"/>
                <a:gd name="T52" fmla="*/ 1 w 208"/>
                <a:gd name="T53" fmla="*/ 23 h 242"/>
                <a:gd name="T54" fmla="*/ 4 w 208"/>
                <a:gd name="T55" fmla="*/ 26 h 242"/>
                <a:gd name="T56" fmla="*/ 3 w 208"/>
                <a:gd name="T57" fmla="*/ 31 h 242"/>
                <a:gd name="T58" fmla="*/ 1 w 208"/>
                <a:gd name="T59" fmla="*/ 34 h 242"/>
                <a:gd name="T60" fmla="*/ 2 w 208"/>
                <a:gd name="T61" fmla="*/ 40 h 242"/>
                <a:gd name="T62" fmla="*/ 1 w 208"/>
                <a:gd name="T63" fmla="*/ 51 h 242"/>
                <a:gd name="T64" fmla="*/ 6 w 208"/>
                <a:gd name="T65" fmla="*/ 64 h 242"/>
                <a:gd name="T66" fmla="*/ 9 w 208"/>
                <a:gd name="T67" fmla="*/ 78 h 242"/>
                <a:gd name="T68" fmla="*/ 10 w 208"/>
                <a:gd name="T69" fmla="*/ 104 h 242"/>
                <a:gd name="T70" fmla="*/ 12 w 208"/>
                <a:gd name="T71" fmla="*/ 114 h 242"/>
                <a:gd name="T72" fmla="*/ 12 w 208"/>
                <a:gd name="T73" fmla="*/ 122 h 242"/>
                <a:gd name="T74" fmla="*/ 17 w 208"/>
                <a:gd name="T75" fmla="*/ 127 h 242"/>
                <a:gd name="T76" fmla="*/ 18 w 208"/>
                <a:gd name="T77" fmla="*/ 136 h 242"/>
                <a:gd name="T78" fmla="*/ 16 w 208"/>
                <a:gd name="T79" fmla="*/ 142 h 242"/>
                <a:gd name="T80" fmla="*/ 17 w 208"/>
                <a:gd name="T81" fmla="*/ 144 h 242"/>
                <a:gd name="T82" fmla="*/ 11 w 208"/>
                <a:gd name="T83" fmla="*/ 150 h 242"/>
                <a:gd name="T84" fmla="*/ 8 w 208"/>
                <a:gd name="T85" fmla="*/ 154 h 242"/>
                <a:gd name="T86" fmla="*/ 9 w 208"/>
                <a:gd name="T87" fmla="*/ 158 h 242"/>
                <a:gd name="T88" fmla="*/ 12 w 208"/>
                <a:gd name="T89" fmla="*/ 163 h 242"/>
                <a:gd name="T90" fmla="*/ 18 w 208"/>
                <a:gd name="T91" fmla="*/ 167 h 242"/>
                <a:gd name="T92" fmla="*/ 18 w 208"/>
                <a:gd name="T93" fmla="*/ 242 h 242"/>
                <a:gd name="T94" fmla="*/ 173 w 208"/>
                <a:gd name="T95" fmla="*/ 233 h 242"/>
                <a:gd name="T96" fmla="*/ 166 w 208"/>
                <a:gd name="T97" fmla="*/ 220 h 242"/>
                <a:gd name="T98" fmla="*/ 157 w 208"/>
                <a:gd name="T99" fmla="*/ 213 h 242"/>
                <a:gd name="T100" fmla="*/ 138 w 208"/>
                <a:gd name="T101" fmla="*/ 197 h 242"/>
                <a:gd name="T102" fmla="*/ 125 w 208"/>
                <a:gd name="T103" fmla="*/ 189 h 242"/>
                <a:gd name="T104" fmla="*/ 128 w 208"/>
                <a:gd name="T105" fmla="*/ 159 h 242"/>
                <a:gd name="T106" fmla="*/ 122 w 208"/>
                <a:gd name="T107" fmla="*/ 154 h 242"/>
                <a:gd name="T108" fmla="*/ 128 w 208"/>
                <a:gd name="T109"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42">
                  <a:moveTo>
                    <a:pt x="128" y="141"/>
                  </a:moveTo>
                  <a:lnTo>
                    <a:pt x="139" y="135"/>
                  </a:lnTo>
                  <a:lnTo>
                    <a:pt x="139" y="111"/>
                  </a:lnTo>
                  <a:lnTo>
                    <a:pt x="144" y="107"/>
                  </a:lnTo>
                  <a:lnTo>
                    <a:pt x="161" y="91"/>
                  </a:lnTo>
                  <a:lnTo>
                    <a:pt x="169" y="80"/>
                  </a:lnTo>
                  <a:lnTo>
                    <a:pt x="185" y="69"/>
                  </a:lnTo>
                  <a:lnTo>
                    <a:pt x="208" y="55"/>
                  </a:lnTo>
                  <a:lnTo>
                    <a:pt x="200" y="53"/>
                  </a:lnTo>
                  <a:lnTo>
                    <a:pt x="183" y="52"/>
                  </a:lnTo>
                  <a:lnTo>
                    <a:pt x="169" y="49"/>
                  </a:lnTo>
                  <a:lnTo>
                    <a:pt x="166" y="52"/>
                  </a:lnTo>
                  <a:lnTo>
                    <a:pt x="162" y="55"/>
                  </a:lnTo>
                  <a:lnTo>
                    <a:pt x="154" y="55"/>
                  </a:lnTo>
                  <a:lnTo>
                    <a:pt x="151" y="51"/>
                  </a:lnTo>
                  <a:lnTo>
                    <a:pt x="147" y="48"/>
                  </a:lnTo>
                  <a:lnTo>
                    <a:pt x="136" y="45"/>
                  </a:lnTo>
                  <a:lnTo>
                    <a:pt x="133" y="45"/>
                  </a:lnTo>
                  <a:lnTo>
                    <a:pt x="129" y="43"/>
                  </a:lnTo>
                  <a:lnTo>
                    <a:pt x="128" y="42"/>
                  </a:lnTo>
                  <a:lnTo>
                    <a:pt x="119" y="41"/>
                  </a:lnTo>
                  <a:lnTo>
                    <a:pt x="114" y="36"/>
                  </a:lnTo>
                  <a:lnTo>
                    <a:pt x="120" y="39"/>
                  </a:lnTo>
                  <a:lnTo>
                    <a:pt x="123" y="36"/>
                  </a:lnTo>
                  <a:lnTo>
                    <a:pt x="119" y="35"/>
                  </a:lnTo>
                  <a:lnTo>
                    <a:pt x="114" y="35"/>
                  </a:lnTo>
                  <a:lnTo>
                    <a:pt x="109" y="35"/>
                  </a:lnTo>
                  <a:lnTo>
                    <a:pt x="105" y="35"/>
                  </a:lnTo>
                  <a:lnTo>
                    <a:pt x="100" y="35"/>
                  </a:lnTo>
                  <a:lnTo>
                    <a:pt x="97" y="39"/>
                  </a:lnTo>
                  <a:lnTo>
                    <a:pt x="93" y="39"/>
                  </a:lnTo>
                  <a:lnTo>
                    <a:pt x="87" y="34"/>
                  </a:lnTo>
                  <a:lnTo>
                    <a:pt x="84" y="34"/>
                  </a:lnTo>
                  <a:lnTo>
                    <a:pt x="80" y="34"/>
                  </a:lnTo>
                  <a:lnTo>
                    <a:pt x="73" y="32"/>
                  </a:lnTo>
                  <a:lnTo>
                    <a:pt x="68" y="24"/>
                  </a:lnTo>
                  <a:lnTo>
                    <a:pt x="68" y="24"/>
                  </a:lnTo>
                  <a:lnTo>
                    <a:pt x="66" y="20"/>
                  </a:lnTo>
                  <a:lnTo>
                    <a:pt x="62" y="20"/>
                  </a:lnTo>
                  <a:lnTo>
                    <a:pt x="58" y="20"/>
                  </a:lnTo>
                  <a:lnTo>
                    <a:pt x="55" y="20"/>
                  </a:lnTo>
                  <a:lnTo>
                    <a:pt x="54" y="16"/>
                  </a:lnTo>
                  <a:lnTo>
                    <a:pt x="57" y="12"/>
                  </a:lnTo>
                  <a:lnTo>
                    <a:pt x="58" y="8"/>
                  </a:lnTo>
                  <a:lnTo>
                    <a:pt x="62" y="5"/>
                  </a:lnTo>
                  <a:lnTo>
                    <a:pt x="60" y="2"/>
                  </a:lnTo>
                  <a:lnTo>
                    <a:pt x="60" y="2"/>
                  </a:lnTo>
                  <a:lnTo>
                    <a:pt x="56" y="0"/>
                  </a:lnTo>
                  <a:lnTo>
                    <a:pt x="56" y="10"/>
                  </a:lnTo>
                  <a:lnTo>
                    <a:pt x="54" y="12"/>
                  </a:lnTo>
                  <a:lnTo>
                    <a:pt x="52" y="16"/>
                  </a:lnTo>
                  <a:lnTo>
                    <a:pt x="0" y="16"/>
                  </a:lnTo>
                  <a:lnTo>
                    <a:pt x="1" y="20"/>
                  </a:lnTo>
                  <a:lnTo>
                    <a:pt x="1" y="23"/>
                  </a:lnTo>
                  <a:lnTo>
                    <a:pt x="1" y="24"/>
                  </a:lnTo>
                  <a:lnTo>
                    <a:pt x="4" y="26"/>
                  </a:lnTo>
                  <a:lnTo>
                    <a:pt x="4" y="30"/>
                  </a:lnTo>
                  <a:lnTo>
                    <a:pt x="3" y="31"/>
                  </a:lnTo>
                  <a:lnTo>
                    <a:pt x="1" y="33"/>
                  </a:lnTo>
                  <a:lnTo>
                    <a:pt x="1" y="34"/>
                  </a:lnTo>
                  <a:lnTo>
                    <a:pt x="1" y="38"/>
                  </a:lnTo>
                  <a:lnTo>
                    <a:pt x="2" y="40"/>
                  </a:lnTo>
                  <a:lnTo>
                    <a:pt x="3" y="45"/>
                  </a:lnTo>
                  <a:lnTo>
                    <a:pt x="1" y="51"/>
                  </a:lnTo>
                  <a:lnTo>
                    <a:pt x="3" y="56"/>
                  </a:lnTo>
                  <a:lnTo>
                    <a:pt x="6" y="64"/>
                  </a:lnTo>
                  <a:lnTo>
                    <a:pt x="9" y="70"/>
                  </a:lnTo>
                  <a:lnTo>
                    <a:pt x="9" y="78"/>
                  </a:lnTo>
                  <a:lnTo>
                    <a:pt x="10" y="92"/>
                  </a:lnTo>
                  <a:lnTo>
                    <a:pt x="10" y="104"/>
                  </a:lnTo>
                  <a:lnTo>
                    <a:pt x="10" y="112"/>
                  </a:lnTo>
                  <a:lnTo>
                    <a:pt x="12" y="114"/>
                  </a:lnTo>
                  <a:lnTo>
                    <a:pt x="12" y="116"/>
                  </a:lnTo>
                  <a:lnTo>
                    <a:pt x="12" y="122"/>
                  </a:lnTo>
                  <a:lnTo>
                    <a:pt x="15" y="124"/>
                  </a:lnTo>
                  <a:lnTo>
                    <a:pt x="17" y="127"/>
                  </a:lnTo>
                  <a:lnTo>
                    <a:pt x="18" y="132"/>
                  </a:lnTo>
                  <a:lnTo>
                    <a:pt x="18" y="136"/>
                  </a:lnTo>
                  <a:lnTo>
                    <a:pt x="18" y="141"/>
                  </a:lnTo>
                  <a:lnTo>
                    <a:pt x="16" y="142"/>
                  </a:lnTo>
                  <a:lnTo>
                    <a:pt x="16" y="142"/>
                  </a:lnTo>
                  <a:lnTo>
                    <a:pt x="17" y="144"/>
                  </a:lnTo>
                  <a:lnTo>
                    <a:pt x="13" y="147"/>
                  </a:lnTo>
                  <a:lnTo>
                    <a:pt x="11" y="150"/>
                  </a:lnTo>
                  <a:lnTo>
                    <a:pt x="8" y="152"/>
                  </a:lnTo>
                  <a:lnTo>
                    <a:pt x="8" y="154"/>
                  </a:lnTo>
                  <a:lnTo>
                    <a:pt x="8" y="156"/>
                  </a:lnTo>
                  <a:lnTo>
                    <a:pt x="9" y="158"/>
                  </a:lnTo>
                  <a:lnTo>
                    <a:pt x="12" y="160"/>
                  </a:lnTo>
                  <a:lnTo>
                    <a:pt x="12" y="163"/>
                  </a:lnTo>
                  <a:lnTo>
                    <a:pt x="17" y="164"/>
                  </a:lnTo>
                  <a:lnTo>
                    <a:pt x="18" y="167"/>
                  </a:lnTo>
                  <a:lnTo>
                    <a:pt x="21" y="169"/>
                  </a:lnTo>
                  <a:lnTo>
                    <a:pt x="18" y="242"/>
                  </a:lnTo>
                  <a:lnTo>
                    <a:pt x="172" y="239"/>
                  </a:lnTo>
                  <a:lnTo>
                    <a:pt x="173" y="233"/>
                  </a:lnTo>
                  <a:lnTo>
                    <a:pt x="172" y="227"/>
                  </a:lnTo>
                  <a:lnTo>
                    <a:pt x="166" y="220"/>
                  </a:lnTo>
                  <a:lnTo>
                    <a:pt x="160" y="216"/>
                  </a:lnTo>
                  <a:lnTo>
                    <a:pt x="157" y="213"/>
                  </a:lnTo>
                  <a:lnTo>
                    <a:pt x="150" y="204"/>
                  </a:lnTo>
                  <a:lnTo>
                    <a:pt x="138" y="197"/>
                  </a:lnTo>
                  <a:lnTo>
                    <a:pt x="130" y="193"/>
                  </a:lnTo>
                  <a:lnTo>
                    <a:pt x="125" y="189"/>
                  </a:lnTo>
                  <a:lnTo>
                    <a:pt x="126" y="174"/>
                  </a:lnTo>
                  <a:lnTo>
                    <a:pt x="128" y="159"/>
                  </a:lnTo>
                  <a:lnTo>
                    <a:pt x="126" y="159"/>
                  </a:lnTo>
                  <a:lnTo>
                    <a:pt x="122" y="154"/>
                  </a:lnTo>
                  <a:lnTo>
                    <a:pt x="126" y="145"/>
                  </a:lnTo>
                  <a:lnTo>
                    <a:pt x="128" y="14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6" name="Line 48"/>
            <p:cNvSpPr>
              <a:spLocks noChangeShapeType="1"/>
            </p:cNvSpPr>
            <p:nvPr/>
          </p:nvSpPr>
          <p:spPr bwMode="auto">
            <a:xfrm>
              <a:off x="6881808" y="2014722"/>
              <a:ext cx="0" cy="0"/>
            </a:xfrm>
            <a:prstGeom prst="line">
              <a:avLst/>
            </a:prstGeom>
            <a:grpFill/>
            <a:ln w="63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7" name="Line 49"/>
            <p:cNvSpPr>
              <a:spLocks noChangeShapeType="1"/>
            </p:cNvSpPr>
            <p:nvPr/>
          </p:nvSpPr>
          <p:spPr bwMode="auto">
            <a:xfrm>
              <a:off x="6881808" y="2014722"/>
              <a:ext cx="0" cy="0"/>
            </a:xfrm>
            <a:prstGeom prst="line">
              <a:avLst/>
            </a:prstGeom>
            <a:grpFill/>
            <a:ln w="635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8" name="Freeform 50"/>
            <p:cNvSpPr>
              <a:spLocks/>
            </p:cNvSpPr>
            <p:nvPr/>
          </p:nvSpPr>
          <p:spPr bwMode="auto">
            <a:xfrm>
              <a:off x="6964444" y="1940519"/>
              <a:ext cx="409805" cy="386196"/>
            </a:xfrm>
            <a:custGeom>
              <a:avLst/>
              <a:gdLst>
                <a:gd name="T0" fmla="*/ 12 w 287"/>
                <a:gd name="T1" fmla="*/ 44 h 270"/>
                <a:gd name="T2" fmla="*/ 29 w 287"/>
                <a:gd name="T3" fmla="*/ 36 h 270"/>
                <a:gd name="T4" fmla="*/ 52 w 287"/>
                <a:gd name="T5" fmla="*/ 17 h 270"/>
                <a:gd name="T6" fmla="*/ 77 w 287"/>
                <a:gd name="T7" fmla="*/ 0 h 270"/>
                <a:gd name="T8" fmla="*/ 75 w 287"/>
                <a:gd name="T9" fmla="*/ 6 h 270"/>
                <a:gd name="T10" fmla="*/ 65 w 287"/>
                <a:gd name="T11" fmla="*/ 19 h 270"/>
                <a:gd name="T12" fmla="*/ 67 w 287"/>
                <a:gd name="T13" fmla="*/ 29 h 270"/>
                <a:gd name="T14" fmla="*/ 77 w 287"/>
                <a:gd name="T15" fmla="*/ 28 h 270"/>
                <a:gd name="T16" fmla="*/ 111 w 287"/>
                <a:gd name="T17" fmla="*/ 45 h 270"/>
                <a:gd name="T18" fmla="*/ 135 w 287"/>
                <a:gd name="T19" fmla="*/ 39 h 270"/>
                <a:gd name="T20" fmla="*/ 169 w 287"/>
                <a:gd name="T21" fmla="*/ 28 h 270"/>
                <a:gd name="T22" fmla="*/ 198 w 287"/>
                <a:gd name="T23" fmla="*/ 38 h 270"/>
                <a:gd name="T24" fmla="*/ 217 w 287"/>
                <a:gd name="T25" fmla="*/ 55 h 270"/>
                <a:gd name="T26" fmla="*/ 232 w 287"/>
                <a:gd name="T27" fmla="*/ 56 h 270"/>
                <a:gd name="T28" fmla="*/ 219 w 287"/>
                <a:gd name="T29" fmla="*/ 62 h 270"/>
                <a:gd name="T30" fmla="*/ 193 w 287"/>
                <a:gd name="T31" fmla="*/ 64 h 270"/>
                <a:gd name="T32" fmla="*/ 201 w 287"/>
                <a:gd name="T33" fmla="*/ 74 h 270"/>
                <a:gd name="T34" fmla="*/ 204 w 287"/>
                <a:gd name="T35" fmla="*/ 75 h 270"/>
                <a:gd name="T36" fmla="*/ 234 w 287"/>
                <a:gd name="T37" fmla="*/ 88 h 270"/>
                <a:gd name="T38" fmla="*/ 246 w 287"/>
                <a:gd name="T39" fmla="*/ 109 h 270"/>
                <a:gd name="T40" fmla="*/ 245 w 287"/>
                <a:gd name="T41" fmla="*/ 141 h 270"/>
                <a:gd name="T42" fmla="*/ 233 w 287"/>
                <a:gd name="T43" fmla="*/ 168 h 270"/>
                <a:gd name="T44" fmla="*/ 246 w 287"/>
                <a:gd name="T45" fmla="*/ 166 h 270"/>
                <a:gd name="T46" fmla="*/ 255 w 287"/>
                <a:gd name="T47" fmla="*/ 153 h 270"/>
                <a:gd name="T48" fmla="*/ 275 w 287"/>
                <a:gd name="T49" fmla="*/ 154 h 270"/>
                <a:gd name="T50" fmla="*/ 287 w 287"/>
                <a:gd name="T51" fmla="*/ 197 h 270"/>
                <a:gd name="T52" fmla="*/ 275 w 287"/>
                <a:gd name="T53" fmla="*/ 220 h 270"/>
                <a:gd name="T54" fmla="*/ 266 w 287"/>
                <a:gd name="T55" fmla="*/ 249 h 270"/>
                <a:gd name="T56" fmla="*/ 141 w 287"/>
                <a:gd name="T57" fmla="*/ 270 h 270"/>
                <a:gd name="T58" fmla="*/ 158 w 287"/>
                <a:gd name="T59" fmla="*/ 235 h 270"/>
                <a:gd name="T60" fmla="*/ 145 w 287"/>
                <a:gd name="T61" fmla="*/ 191 h 270"/>
                <a:gd name="T62" fmla="*/ 144 w 287"/>
                <a:gd name="T63" fmla="*/ 165 h 270"/>
                <a:gd name="T64" fmla="*/ 148 w 287"/>
                <a:gd name="T65" fmla="*/ 147 h 270"/>
                <a:gd name="T66" fmla="*/ 153 w 287"/>
                <a:gd name="T67" fmla="*/ 122 h 270"/>
                <a:gd name="T68" fmla="*/ 166 w 287"/>
                <a:gd name="T69" fmla="*/ 106 h 270"/>
                <a:gd name="T70" fmla="*/ 169 w 287"/>
                <a:gd name="T71" fmla="*/ 122 h 270"/>
                <a:gd name="T72" fmla="*/ 175 w 287"/>
                <a:gd name="T73" fmla="*/ 111 h 270"/>
                <a:gd name="T74" fmla="*/ 180 w 287"/>
                <a:gd name="T75" fmla="*/ 94 h 270"/>
                <a:gd name="T76" fmla="*/ 184 w 287"/>
                <a:gd name="T77" fmla="*/ 81 h 270"/>
                <a:gd name="T78" fmla="*/ 189 w 287"/>
                <a:gd name="T79" fmla="*/ 74 h 270"/>
                <a:gd name="T80" fmla="*/ 187 w 287"/>
                <a:gd name="T81" fmla="*/ 65 h 270"/>
                <a:gd name="T82" fmla="*/ 159 w 287"/>
                <a:gd name="T83" fmla="*/ 68 h 270"/>
                <a:gd name="T84" fmla="*/ 129 w 287"/>
                <a:gd name="T85" fmla="*/ 85 h 270"/>
                <a:gd name="T86" fmla="*/ 127 w 287"/>
                <a:gd name="T87" fmla="*/ 76 h 270"/>
                <a:gd name="T88" fmla="*/ 118 w 287"/>
                <a:gd name="T89" fmla="*/ 75 h 270"/>
                <a:gd name="T90" fmla="*/ 107 w 287"/>
                <a:gd name="T91" fmla="*/ 101 h 270"/>
                <a:gd name="T92" fmla="*/ 95 w 287"/>
                <a:gd name="T93" fmla="*/ 100 h 270"/>
                <a:gd name="T94" fmla="*/ 84 w 287"/>
                <a:gd name="T95" fmla="*/ 81 h 270"/>
                <a:gd name="T96" fmla="*/ 58 w 287"/>
                <a:gd name="T97" fmla="*/ 74 h 270"/>
                <a:gd name="T98" fmla="*/ 29 w 287"/>
                <a:gd name="T99" fmla="*/ 65 h 270"/>
                <a:gd name="T100" fmla="*/ 9 w 287"/>
                <a:gd name="T101" fmla="*/ 5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 h="270">
                  <a:moveTo>
                    <a:pt x="0" y="51"/>
                  </a:moveTo>
                  <a:cubicBezTo>
                    <a:pt x="2" y="49"/>
                    <a:pt x="2" y="49"/>
                    <a:pt x="2" y="49"/>
                  </a:cubicBezTo>
                  <a:cubicBezTo>
                    <a:pt x="6" y="49"/>
                    <a:pt x="6" y="49"/>
                    <a:pt x="6" y="49"/>
                  </a:cubicBezTo>
                  <a:cubicBezTo>
                    <a:pt x="11" y="46"/>
                    <a:pt x="11" y="46"/>
                    <a:pt x="11" y="46"/>
                  </a:cubicBezTo>
                  <a:cubicBezTo>
                    <a:pt x="12" y="44"/>
                    <a:pt x="12" y="44"/>
                    <a:pt x="12" y="44"/>
                  </a:cubicBezTo>
                  <a:cubicBezTo>
                    <a:pt x="14" y="40"/>
                    <a:pt x="14" y="40"/>
                    <a:pt x="14" y="40"/>
                  </a:cubicBezTo>
                  <a:cubicBezTo>
                    <a:pt x="17" y="37"/>
                    <a:pt x="17" y="37"/>
                    <a:pt x="17" y="37"/>
                  </a:cubicBezTo>
                  <a:cubicBezTo>
                    <a:pt x="20" y="36"/>
                    <a:pt x="20" y="36"/>
                    <a:pt x="20" y="36"/>
                  </a:cubicBezTo>
                  <a:cubicBezTo>
                    <a:pt x="23" y="36"/>
                    <a:pt x="23" y="36"/>
                    <a:pt x="23" y="36"/>
                  </a:cubicBezTo>
                  <a:cubicBezTo>
                    <a:pt x="29" y="36"/>
                    <a:pt x="29" y="36"/>
                    <a:pt x="29" y="36"/>
                  </a:cubicBezTo>
                  <a:cubicBezTo>
                    <a:pt x="32" y="34"/>
                    <a:pt x="32" y="34"/>
                    <a:pt x="32" y="34"/>
                  </a:cubicBezTo>
                  <a:cubicBezTo>
                    <a:pt x="42" y="27"/>
                    <a:pt x="42" y="27"/>
                    <a:pt x="42" y="27"/>
                  </a:cubicBezTo>
                  <a:cubicBezTo>
                    <a:pt x="45" y="26"/>
                    <a:pt x="45" y="26"/>
                    <a:pt x="45" y="26"/>
                  </a:cubicBezTo>
                  <a:cubicBezTo>
                    <a:pt x="49" y="22"/>
                    <a:pt x="49" y="22"/>
                    <a:pt x="49" y="22"/>
                  </a:cubicBezTo>
                  <a:cubicBezTo>
                    <a:pt x="52" y="17"/>
                    <a:pt x="52" y="17"/>
                    <a:pt x="52" y="17"/>
                  </a:cubicBezTo>
                  <a:cubicBezTo>
                    <a:pt x="56" y="14"/>
                    <a:pt x="56" y="14"/>
                    <a:pt x="56" y="14"/>
                  </a:cubicBezTo>
                  <a:cubicBezTo>
                    <a:pt x="61" y="9"/>
                    <a:pt x="61" y="9"/>
                    <a:pt x="61" y="9"/>
                  </a:cubicBezTo>
                  <a:cubicBezTo>
                    <a:pt x="65" y="4"/>
                    <a:pt x="65" y="4"/>
                    <a:pt x="65" y="4"/>
                  </a:cubicBezTo>
                  <a:cubicBezTo>
                    <a:pt x="70" y="1"/>
                    <a:pt x="70" y="1"/>
                    <a:pt x="70" y="1"/>
                  </a:cubicBezTo>
                  <a:cubicBezTo>
                    <a:pt x="77" y="0"/>
                    <a:pt x="77" y="0"/>
                    <a:pt x="77" y="0"/>
                  </a:cubicBezTo>
                  <a:cubicBezTo>
                    <a:pt x="80" y="0"/>
                    <a:pt x="80" y="0"/>
                    <a:pt x="80" y="0"/>
                  </a:cubicBezTo>
                  <a:cubicBezTo>
                    <a:pt x="85" y="2"/>
                    <a:pt x="85" y="2"/>
                    <a:pt x="85" y="2"/>
                  </a:cubicBezTo>
                  <a:cubicBezTo>
                    <a:pt x="83" y="3"/>
                    <a:pt x="83" y="3"/>
                    <a:pt x="83" y="3"/>
                  </a:cubicBezTo>
                  <a:cubicBezTo>
                    <a:pt x="79" y="5"/>
                    <a:pt x="79" y="5"/>
                    <a:pt x="79" y="5"/>
                  </a:cubicBezTo>
                  <a:cubicBezTo>
                    <a:pt x="75" y="6"/>
                    <a:pt x="75" y="6"/>
                    <a:pt x="75" y="6"/>
                  </a:cubicBezTo>
                  <a:cubicBezTo>
                    <a:pt x="76" y="8"/>
                    <a:pt x="76" y="8"/>
                    <a:pt x="76" y="8"/>
                  </a:cubicBezTo>
                  <a:cubicBezTo>
                    <a:pt x="70" y="14"/>
                    <a:pt x="70" y="14"/>
                    <a:pt x="70" y="14"/>
                  </a:cubicBezTo>
                  <a:cubicBezTo>
                    <a:pt x="70" y="14"/>
                    <a:pt x="68" y="14"/>
                    <a:pt x="68" y="15"/>
                  </a:cubicBezTo>
                  <a:cubicBezTo>
                    <a:pt x="68" y="16"/>
                    <a:pt x="65" y="23"/>
                    <a:pt x="65" y="23"/>
                  </a:cubicBezTo>
                  <a:cubicBezTo>
                    <a:pt x="65" y="19"/>
                    <a:pt x="65" y="19"/>
                    <a:pt x="65" y="19"/>
                  </a:cubicBezTo>
                  <a:cubicBezTo>
                    <a:pt x="63" y="17"/>
                    <a:pt x="63" y="17"/>
                    <a:pt x="63" y="17"/>
                  </a:cubicBezTo>
                  <a:cubicBezTo>
                    <a:pt x="62" y="27"/>
                    <a:pt x="62" y="27"/>
                    <a:pt x="62" y="27"/>
                  </a:cubicBezTo>
                  <a:cubicBezTo>
                    <a:pt x="62" y="33"/>
                    <a:pt x="62" y="33"/>
                    <a:pt x="62" y="33"/>
                  </a:cubicBezTo>
                  <a:cubicBezTo>
                    <a:pt x="65" y="31"/>
                    <a:pt x="65" y="31"/>
                    <a:pt x="65" y="31"/>
                  </a:cubicBezTo>
                  <a:cubicBezTo>
                    <a:pt x="67" y="29"/>
                    <a:pt x="67" y="29"/>
                    <a:pt x="67" y="29"/>
                  </a:cubicBezTo>
                  <a:cubicBezTo>
                    <a:pt x="68" y="29"/>
                    <a:pt x="68" y="29"/>
                    <a:pt x="68" y="29"/>
                  </a:cubicBezTo>
                  <a:cubicBezTo>
                    <a:pt x="69" y="31"/>
                    <a:pt x="69" y="31"/>
                    <a:pt x="69" y="31"/>
                  </a:cubicBezTo>
                  <a:cubicBezTo>
                    <a:pt x="72" y="31"/>
                    <a:pt x="72" y="31"/>
                    <a:pt x="72" y="31"/>
                  </a:cubicBezTo>
                  <a:cubicBezTo>
                    <a:pt x="74" y="30"/>
                    <a:pt x="74" y="30"/>
                    <a:pt x="74" y="30"/>
                  </a:cubicBezTo>
                  <a:cubicBezTo>
                    <a:pt x="77" y="28"/>
                    <a:pt x="77" y="28"/>
                    <a:pt x="77" y="28"/>
                  </a:cubicBezTo>
                  <a:cubicBezTo>
                    <a:pt x="82" y="29"/>
                    <a:pt x="82" y="29"/>
                    <a:pt x="82" y="29"/>
                  </a:cubicBezTo>
                  <a:cubicBezTo>
                    <a:pt x="92" y="34"/>
                    <a:pt x="92" y="34"/>
                    <a:pt x="92" y="34"/>
                  </a:cubicBezTo>
                  <a:cubicBezTo>
                    <a:pt x="98" y="41"/>
                    <a:pt x="98" y="41"/>
                    <a:pt x="98" y="41"/>
                  </a:cubicBezTo>
                  <a:cubicBezTo>
                    <a:pt x="102" y="44"/>
                    <a:pt x="102" y="44"/>
                    <a:pt x="102" y="44"/>
                  </a:cubicBezTo>
                  <a:cubicBezTo>
                    <a:pt x="111" y="45"/>
                    <a:pt x="111" y="45"/>
                    <a:pt x="111" y="45"/>
                  </a:cubicBezTo>
                  <a:cubicBezTo>
                    <a:pt x="114" y="44"/>
                    <a:pt x="114" y="44"/>
                    <a:pt x="114" y="44"/>
                  </a:cubicBezTo>
                  <a:cubicBezTo>
                    <a:pt x="121" y="46"/>
                    <a:pt x="121" y="46"/>
                    <a:pt x="121" y="46"/>
                  </a:cubicBezTo>
                  <a:cubicBezTo>
                    <a:pt x="127" y="48"/>
                    <a:pt x="127" y="48"/>
                    <a:pt x="127" y="48"/>
                  </a:cubicBezTo>
                  <a:cubicBezTo>
                    <a:pt x="130" y="44"/>
                    <a:pt x="130" y="44"/>
                    <a:pt x="130" y="44"/>
                  </a:cubicBezTo>
                  <a:cubicBezTo>
                    <a:pt x="135" y="39"/>
                    <a:pt x="135" y="39"/>
                    <a:pt x="135" y="39"/>
                  </a:cubicBezTo>
                  <a:cubicBezTo>
                    <a:pt x="139" y="35"/>
                    <a:pt x="139" y="35"/>
                    <a:pt x="139" y="35"/>
                  </a:cubicBezTo>
                  <a:cubicBezTo>
                    <a:pt x="148" y="33"/>
                    <a:pt x="148" y="33"/>
                    <a:pt x="148" y="33"/>
                  </a:cubicBezTo>
                  <a:cubicBezTo>
                    <a:pt x="154" y="31"/>
                    <a:pt x="154" y="31"/>
                    <a:pt x="154" y="31"/>
                  </a:cubicBezTo>
                  <a:cubicBezTo>
                    <a:pt x="160" y="31"/>
                    <a:pt x="160" y="31"/>
                    <a:pt x="160" y="31"/>
                  </a:cubicBezTo>
                  <a:cubicBezTo>
                    <a:pt x="169" y="28"/>
                    <a:pt x="169" y="28"/>
                    <a:pt x="169" y="28"/>
                  </a:cubicBezTo>
                  <a:cubicBezTo>
                    <a:pt x="175" y="26"/>
                    <a:pt x="175" y="26"/>
                    <a:pt x="175" y="26"/>
                  </a:cubicBezTo>
                  <a:cubicBezTo>
                    <a:pt x="178" y="28"/>
                    <a:pt x="178" y="28"/>
                    <a:pt x="178" y="28"/>
                  </a:cubicBezTo>
                  <a:cubicBezTo>
                    <a:pt x="180" y="36"/>
                    <a:pt x="180" y="36"/>
                    <a:pt x="180" y="36"/>
                  </a:cubicBezTo>
                  <a:cubicBezTo>
                    <a:pt x="191" y="38"/>
                    <a:pt x="191" y="38"/>
                    <a:pt x="191" y="38"/>
                  </a:cubicBezTo>
                  <a:cubicBezTo>
                    <a:pt x="198" y="38"/>
                    <a:pt x="198" y="38"/>
                    <a:pt x="198" y="38"/>
                  </a:cubicBezTo>
                  <a:cubicBezTo>
                    <a:pt x="203" y="39"/>
                    <a:pt x="203" y="39"/>
                    <a:pt x="203" y="39"/>
                  </a:cubicBezTo>
                  <a:cubicBezTo>
                    <a:pt x="207" y="44"/>
                    <a:pt x="207" y="44"/>
                    <a:pt x="207" y="44"/>
                  </a:cubicBezTo>
                  <a:cubicBezTo>
                    <a:pt x="213" y="51"/>
                    <a:pt x="213" y="51"/>
                    <a:pt x="213" y="51"/>
                  </a:cubicBezTo>
                  <a:cubicBezTo>
                    <a:pt x="215" y="53"/>
                    <a:pt x="215" y="53"/>
                    <a:pt x="215" y="53"/>
                  </a:cubicBezTo>
                  <a:cubicBezTo>
                    <a:pt x="215" y="53"/>
                    <a:pt x="216" y="54"/>
                    <a:pt x="217" y="55"/>
                  </a:cubicBezTo>
                  <a:cubicBezTo>
                    <a:pt x="218" y="56"/>
                    <a:pt x="219" y="58"/>
                    <a:pt x="219" y="58"/>
                  </a:cubicBezTo>
                  <a:cubicBezTo>
                    <a:pt x="224" y="59"/>
                    <a:pt x="224" y="59"/>
                    <a:pt x="224" y="59"/>
                  </a:cubicBezTo>
                  <a:cubicBezTo>
                    <a:pt x="224" y="59"/>
                    <a:pt x="226" y="57"/>
                    <a:pt x="226" y="57"/>
                  </a:cubicBezTo>
                  <a:cubicBezTo>
                    <a:pt x="226" y="56"/>
                    <a:pt x="230" y="54"/>
                    <a:pt x="230" y="54"/>
                  </a:cubicBezTo>
                  <a:cubicBezTo>
                    <a:pt x="232" y="56"/>
                    <a:pt x="232" y="56"/>
                    <a:pt x="232" y="56"/>
                  </a:cubicBezTo>
                  <a:cubicBezTo>
                    <a:pt x="232" y="56"/>
                    <a:pt x="234" y="57"/>
                    <a:pt x="232" y="58"/>
                  </a:cubicBezTo>
                  <a:cubicBezTo>
                    <a:pt x="231" y="58"/>
                    <a:pt x="230" y="60"/>
                    <a:pt x="229" y="60"/>
                  </a:cubicBezTo>
                  <a:cubicBezTo>
                    <a:pt x="227" y="60"/>
                    <a:pt x="225" y="60"/>
                    <a:pt x="225" y="60"/>
                  </a:cubicBezTo>
                  <a:cubicBezTo>
                    <a:pt x="221" y="60"/>
                    <a:pt x="221" y="60"/>
                    <a:pt x="221" y="60"/>
                  </a:cubicBezTo>
                  <a:cubicBezTo>
                    <a:pt x="219" y="62"/>
                    <a:pt x="219" y="62"/>
                    <a:pt x="219" y="62"/>
                  </a:cubicBezTo>
                  <a:cubicBezTo>
                    <a:pt x="208" y="62"/>
                    <a:pt x="208" y="62"/>
                    <a:pt x="208" y="62"/>
                  </a:cubicBezTo>
                  <a:cubicBezTo>
                    <a:pt x="205" y="63"/>
                    <a:pt x="205" y="63"/>
                    <a:pt x="205" y="63"/>
                  </a:cubicBezTo>
                  <a:cubicBezTo>
                    <a:pt x="201" y="61"/>
                    <a:pt x="201" y="61"/>
                    <a:pt x="201" y="61"/>
                  </a:cubicBezTo>
                  <a:cubicBezTo>
                    <a:pt x="197" y="59"/>
                    <a:pt x="197" y="59"/>
                    <a:pt x="197" y="59"/>
                  </a:cubicBezTo>
                  <a:cubicBezTo>
                    <a:pt x="193" y="64"/>
                    <a:pt x="193" y="64"/>
                    <a:pt x="193" y="64"/>
                  </a:cubicBezTo>
                  <a:cubicBezTo>
                    <a:pt x="194" y="67"/>
                    <a:pt x="194" y="67"/>
                    <a:pt x="194" y="67"/>
                  </a:cubicBezTo>
                  <a:cubicBezTo>
                    <a:pt x="194" y="69"/>
                    <a:pt x="194" y="69"/>
                    <a:pt x="194" y="69"/>
                  </a:cubicBezTo>
                  <a:cubicBezTo>
                    <a:pt x="194" y="69"/>
                    <a:pt x="194" y="71"/>
                    <a:pt x="195" y="71"/>
                  </a:cubicBezTo>
                  <a:cubicBezTo>
                    <a:pt x="195" y="71"/>
                    <a:pt x="196" y="72"/>
                    <a:pt x="196" y="72"/>
                  </a:cubicBezTo>
                  <a:cubicBezTo>
                    <a:pt x="201" y="74"/>
                    <a:pt x="201" y="74"/>
                    <a:pt x="201" y="74"/>
                  </a:cubicBezTo>
                  <a:cubicBezTo>
                    <a:pt x="203" y="72"/>
                    <a:pt x="203" y="72"/>
                    <a:pt x="203" y="72"/>
                  </a:cubicBezTo>
                  <a:cubicBezTo>
                    <a:pt x="203" y="72"/>
                    <a:pt x="200" y="70"/>
                    <a:pt x="201" y="70"/>
                  </a:cubicBezTo>
                  <a:cubicBezTo>
                    <a:pt x="202" y="70"/>
                    <a:pt x="206" y="72"/>
                    <a:pt x="206" y="72"/>
                  </a:cubicBezTo>
                  <a:cubicBezTo>
                    <a:pt x="206" y="72"/>
                    <a:pt x="205" y="74"/>
                    <a:pt x="205" y="74"/>
                  </a:cubicBezTo>
                  <a:cubicBezTo>
                    <a:pt x="204" y="75"/>
                    <a:pt x="204" y="75"/>
                    <a:pt x="204" y="75"/>
                  </a:cubicBezTo>
                  <a:cubicBezTo>
                    <a:pt x="205" y="76"/>
                    <a:pt x="210" y="77"/>
                    <a:pt x="210" y="77"/>
                  </a:cubicBezTo>
                  <a:cubicBezTo>
                    <a:pt x="211" y="77"/>
                    <a:pt x="214" y="79"/>
                    <a:pt x="214" y="79"/>
                  </a:cubicBezTo>
                  <a:cubicBezTo>
                    <a:pt x="219" y="82"/>
                    <a:pt x="219" y="82"/>
                    <a:pt x="219" y="82"/>
                  </a:cubicBezTo>
                  <a:cubicBezTo>
                    <a:pt x="226" y="85"/>
                    <a:pt x="226" y="85"/>
                    <a:pt x="226" y="85"/>
                  </a:cubicBezTo>
                  <a:cubicBezTo>
                    <a:pt x="234" y="88"/>
                    <a:pt x="234" y="88"/>
                    <a:pt x="234" y="88"/>
                  </a:cubicBezTo>
                  <a:cubicBezTo>
                    <a:pt x="242" y="96"/>
                    <a:pt x="242" y="96"/>
                    <a:pt x="242" y="96"/>
                  </a:cubicBezTo>
                  <a:cubicBezTo>
                    <a:pt x="246" y="101"/>
                    <a:pt x="246" y="101"/>
                    <a:pt x="246" y="101"/>
                  </a:cubicBezTo>
                  <a:cubicBezTo>
                    <a:pt x="244" y="103"/>
                    <a:pt x="244" y="103"/>
                    <a:pt x="244" y="103"/>
                  </a:cubicBezTo>
                  <a:cubicBezTo>
                    <a:pt x="244" y="103"/>
                    <a:pt x="243" y="103"/>
                    <a:pt x="243" y="104"/>
                  </a:cubicBezTo>
                  <a:cubicBezTo>
                    <a:pt x="244" y="105"/>
                    <a:pt x="246" y="109"/>
                    <a:pt x="246" y="109"/>
                  </a:cubicBezTo>
                  <a:cubicBezTo>
                    <a:pt x="245" y="110"/>
                    <a:pt x="247" y="113"/>
                    <a:pt x="247" y="113"/>
                  </a:cubicBezTo>
                  <a:cubicBezTo>
                    <a:pt x="249" y="124"/>
                    <a:pt x="249" y="124"/>
                    <a:pt x="249" y="124"/>
                  </a:cubicBezTo>
                  <a:cubicBezTo>
                    <a:pt x="250" y="130"/>
                    <a:pt x="250" y="130"/>
                    <a:pt x="250" y="130"/>
                  </a:cubicBezTo>
                  <a:cubicBezTo>
                    <a:pt x="249" y="136"/>
                    <a:pt x="249" y="136"/>
                    <a:pt x="249" y="136"/>
                  </a:cubicBezTo>
                  <a:cubicBezTo>
                    <a:pt x="245" y="141"/>
                    <a:pt x="245" y="141"/>
                    <a:pt x="245" y="141"/>
                  </a:cubicBezTo>
                  <a:cubicBezTo>
                    <a:pt x="242" y="147"/>
                    <a:pt x="242" y="147"/>
                    <a:pt x="242" y="147"/>
                  </a:cubicBezTo>
                  <a:cubicBezTo>
                    <a:pt x="242" y="147"/>
                    <a:pt x="240" y="151"/>
                    <a:pt x="239" y="152"/>
                  </a:cubicBezTo>
                  <a:cubicBezTo>
                    <a:pt x="239" y="152"/>
                    <a:pt x="235" y="155"/>
                    <a:pt x="235" y="156"/>
                  </a:cubicBezTo>
                  <a:cubicBezTo>
                    <a:pt x="235" y="156"/>
                    <a:pt x="233" y="160"/>
                    <a:pt x="233" y="160"/>
                  </a:cubicBezTo>
                  <a:cubicBezTo>
                    <a:pt x="233" y="168"/>
                    <a:pt x="233" y="168"/>
                    <a:pt x="233" y="168"/>
                  </a:cubicBezTo>
                  <a:cubicBezTo>
                    <a:pt x="235" y="170"/>
                    <a:pt x="235" y="170"/>
                    <a:pt x="235" y="170"/>
                  </a:cubicBezTo>
                  <a:cubicBezTo>
                    <a:pt x="240" y="172"/>
                    <a:pt x="240" y="172"/>
                    <a:pt x="240" y="172"/>
                  </a:cubicBezTo>
                  <a:cubicBezTo>
                    <a:pt x="242" y="170"/>
                    <a:pt x="242" y="170"/>
                    <a:pt x="242" y="170"/>
                  </a:cubicBezTo>
                  <a:cubicBezTo>
                    <a:pt x="242" y="170"/>
                    <a:pt x="244" y="169"/>
                    <a:pt x="244" y="168"/>
                  </a:cubicBezTo>
                  <a:cubicBezTo>
                    <a:pt x="245" y="168"/>
                    <a:pt x="246" y="166"/>
                    <a:pt x="246" y="166"/>
                  </a:cubicBezTo>
                  <a:cubicBezTo>
                    <a:pt x="246" y="166"/>
                    <a:pt x="249" y="164"/>
                    <a:pt x="249" y="164"/>
                  </a:cubicBezTo>
                  <a:cubicBezTo>
                    <a:pt x="249" y="164"/>
                    <a:pt x="249" y="161"/>
                    <a:pt x="249" y="161"/>
                  </a:cubicBezTo>
                  <a:cubicBezTo>
                    <a:pt x="249" y="161"/>
                    <a:pt x="250" y="157"/>
                    <a:pt x="250" y="157"/>
                  </a:cubicBezTo>
                  <a:cubicBezTo>
                    <a:pt x="250" y="157"/>
                    <a:pt x="252" y="156"/>
                    <a:pt x="252" y="156"/>
                  </a:cubicBezTo>
                  <a:cubicBezTo>
                    <a:pt x="252" y="155"/>
                    <a:pt x="255" y="153"/>
                    <a:pt x="255" y="153"/>
                  </a:cubicBezTo>
                  <a:cubicBezTo>
                    <a:pt x="255" y="153"/>
                    <a:pt x="259" y="150"/>
                    <a:pt x="259" y="150"/>
                  </a:cubicBezTo>
                  <a:cubicBezTo>
                    <a:pt x="260" y="150"/>
                    <a:pt x="262" y="147"/>
                    <a:pt x="262" y="147"/>
                  </a:cubicBezTo>
                  <a:cubicBezTo>
                    <a:pt x="265" y="147"/>
                    <a:pt x="265" y="147"/>
                    <a:pt x="265" y="147"/>
                  </a:cubicBezTo>
                  <a:cubicBezTo>
                    <a:pt x="269" y="148"/>
                    <a:pt x="269" y="148"/>
                    <a:pt x="269" y="148"/>
                  </a:cubicBezTo>
                  <a:cubicBezTo>
                    <a:pt x="275" y="154"/>
                    <a:pt x="275" y="154"/>
                    <a:pt x="275" y="154"/>
                  </a:cubicBezTo>
                  <a:cubicBezTo>
                    <a:pt x="279" y="162"/>
                    <a:pt x="279" y="162"/>
                    <a:pt x="279" y="162"/>
                  </a:cubicBezTo>
                  <a:cubicBezTo>
                    <a:pt x="283" y="184"/>
                    <a:pt x="283" y="184"/>
                    <a:pt x="283" y="184"/>
                  </a:cubicBezTo>
                  <a:cubicBezTo>
                    <a:pt x="286" y="189"/>
                    <a:pt x="286" y="189"/>
                    <a:pt x="286" y="189"/>
                  </a:cubicBezTo>
                  <a:cubicBezTo>
                    <a:pt x="286" y="193"/>
                    <a:pt x="286" y="193"/>
                    <a:pt x="286" y="193"/>
                  </a:cubicBezTo>
                  <a:cubicBezTo>
                    <a:pt x="286" y="193"/>
                    <a:pt x="287" y="196"/>
                    <a:pt x="287" y="197"/>
                  </a:cubicBezTo>
                  <a:cubicBezTo>
                    <a:pt x="287" y="198"/>
                    <a:pt x="287" y="213"/>
                    <a:pt x="287" y="213"/>
                  </a:cubicBezTo>
                  <a:cubicBezTo>
                    <a:pt x="280" y="213"/>
                    <a:pt x="280" y="213"/>
                    <a:pt x="280" y="213"/>
                  </a:cubicBezTo>
                  <a:cubicBezTo>
                    <a:pt x="278" y="213"/>
                    <a:pt x="278" y="213"/>
                    <a:pt x="278" y="213"/>
                  </a:cubicBezTo>
                  <a:cubicBezTo>
                    <a:pt x="278" y="216"/>
                    <a:pt x="278" y="216"/>
                    <a:pt x="278" y="216"/>
                  </a:cubicBezTo>
                  <a:cubicBezTo>
                    <a:pt x="275" y="220"/>
                    <a:pt x="275" y="220"/>
                    <a:pt x="275" y="220"/>
                  </a:cubicBezTo>
                  <a:cubicBezTo>
                    <a:pt x="274" y="225"/>
                    <a:pt x="274" y="225"/>
                    <a:pt x="274" y="225"/>
                  </a:cubicBezTo>
                  <a:cubicBezTo>
                    <a:pt x="272" y="229"/>
                    <a:pt x="272" y="229"/>
                    <a:pt x="272" y="229"/>
                  </a:cubicBezTo>
                  <a:cubicBezTo>
                    <a:pt x="269" y="233"/>
                    <a:pt x="269" y="233"/>
                    <a:pt x="269" y="233"/>
                  </a:cubicBezTo>
                  <a:cubicBezTo>
                    <a:pt x="266" y="243"/>
                    <a:pt x="266" y="243"/>
                    <a:pt x="266" y="243"/>
                  </a:cubicBezTo>
                  <a:cubicBezTo>
                    <a:pt x="266" y="249"/>
                    <a:pt x="266" y="249"/>
                    <a:pt x="266" y="249"/>
                  </a:cubicBezTo>
                  <a:cubicBezTo>
                    <a:pt x="262" y="254"/>
                    <a:pt x="262" y="254"/>
                    <a:pt x="262" y="254"/>
                  </a:cubicBezTo>
                  <a:cubicBezTo>
                    <a:pt x="259" y="259"/>
                    <a:pt x="259" y="259"/>
                    <a:pt x="259" y="259"/>
                  </a:cubicBezTo>
                  <a:cubicBezTo>
                    <a:pt x="213" y="267"/>
                    <a:pt x="213" y="267"/>
                    <a:pt x="213" y="267"/>
                  </a:cubicBezTo>
                  <a:cubicBezTo>
                    <a:pt x="212" y="265"/>
                    <a:pt x="212" y="265"/>
                    <a:pt x="212" y="265"/>
                  </a:cubicBezTo>
                  <a:cubicBezTo>
                    <a:pt x="141" y="270"/>
                    <a:pt x="141" y="270"/>
                    <a:pt x="141" y="270"/>
                  </a:cubicBezTo>
                  <a:cubicBezTo>
                    <a:pt x="146" y="265"/>
                    <a:pt x="146" y="265"/>
                    <a:pt x="146" y="265"/>
                  </a:cubicBezTo>
                  <a:cubicBezTo>
                    <a:pt x="148" y="261"/>
                    <a:pt x="148" y="261"/>
                    <a:pt x="148" y="261"/>
                  </a:cubicBezTo>
                  <a:cubicBezTo>
                    <a:pt x="152" y="254"/>
                    <a:pt x="152" y="254"/>
                    <a:pt x="152" y="254"/>
                  </a:cubicBezTo>
                  <a:cubicBezTo>
                    <a:pt x="156" y="245"/>
                    <a:pt x="156" y="245"/>
                    <a:pt x="156" y="245"/>
                  </a:cubicBezTo>
                  <a:cubicBezTo>
                    <a:pt x="158" y="235"/>
                    <a:pt x="158" y="235"/>
                    <a:pt x="158" y="235"/>
                  </a:cubicBezTo>
                  <a:cubicBezTo>
                    <a:pt x="157" y="217"/>
                    <a:pt x="157" y="217"/>
                    <a:pt x="157" y="217"/>
                  </a:cubicBezTo>
                  <a:cubicBezTo>
                    <a:pt x="157" y="209"/>
                    <a:pt x="157" y="209"/>
                    <a:pt x="157" y="209"/>
                  </a:cubicBezTo>
                  <a:cubicBezTo>
                    <a:pt x="153" y="203"/>
                    <a:pt x="153" y="203"/>
                    <a:pt x="153" y="203"/>
                  </a:cubicBezTo>
                  <a:cubicBezTo>
                    <a:pt x="149" y="195"/>
                    <a:pt x="149" y="195"/>
                    <a:pt x="149" y="195"/>
                  </a:cubicBezTo>
                  <a:cubicBezTo>
                    <a:pt x="145" y="191"/>
                    <a:pt x="145" y="191"/>
                    <a:pt x="145" y="191"/>
                  </a:cubicBezTo>
                  <a:cubicBezTo>
                    <a:pt x="142" y="184"/>
                    <a:pt x="142" y="184"/>
                    <a:pt x="142" y="184"/>
                  </a:cubicBezTo>
                  <a:cubicBezTo>
                    <a:pt x="144" y="179"/>
                    <a:pt x="144" y="179"/>
                    <a:pt x="144" y="179"/>
                  </a:cubicBezTo>
                  <a:cubicBezTo>
                    <a:pt x="146" y="177"/>
                    <a:pt x="146" y="177"/>
                    <a:pt x="146" y="177"/>
                  </a:cubicBezTo>
                  <a:cubicBezTo>
                    <a:pt x="146" y="173"/>
                    <a:pt x="146" y="173"/>
                    <a:pt x="146" y="173"/>
                  </a:cubicBezTo>
                  <a:cubicBezTo>
                    <a:pt x="144" y="165"/>
                    <a:pt x="144" y="165"/>
                    <a:pt x="144" y="165"/>
                  </a:cubicBezTo>
                  <a:cubicBezTo>
                    <a:pt x="141" y="162"/>
                    <a:pt x="141" y="162"/>
                    <a:pt x="141" y="162"/>
                  </a:cubicBezTo>
                  <a:cubicBezTo>
                    <a:pt x="144" y="160"/>
                    <a:pt x="144" y="160"/>
                    <a:pt x="144" y="160"/>
                  </a:cubicBezTo>
                  <a:cubicBezTo>
                    <a:pt x="145" y="155"/>
                    <a:pt x="145" y="155"/>
                    <a:pt x="145" y="155"/>
                  </a:cubicBezTo>
                  <a:cubicBezTo>
                    <a:pt x="146" y="150"/>
                    <a:pt x="146" y="150"/>
                    <a:pt x="146" y="150"/>
                  </a:cubicBezTo>
                  <a:cubicBezTo>
                    <a:pt x="148" y="147"/>
                    <a:pt x="148" y="147"/>
                    <a:pt x="148" y="147"/>
                  </a:cubicBezTo>
                  <a:cubicBezTo>
                    <a:pt x="148" y="139"/>
                    <a:pt x="148" y="139"/>
                    <a:pt x="148" y="139"/>
                  </a:cubicBezTo>
                  <a:cubicBezTo>
                    <a:pt x="147" y="135"/>
                    <a:pt x="147" y="135"/>
                    <a:pt x="147" y="135"/>
                  </a:cubicBezTo>
                  <a:cubicBezTo>
                    <a:pt x="148" y="130"/>
                    <a:pt x="148" y="130"/>
                    <a:pt x="148" y="130"/>
                  </a:cubicBezTo>
                  <a:cubicBezTo>
                    <a:pt x="151" y="126"/>
                    <a:pt x="151" y="126"/>
                    <a:pt x="151" y="126"/>
                  </a:cubicBezTo>
                  <a:cubicBezTo>
                    <a:pt x="153" y="122"/>
                    <a:pt x="153" y="122"/>
                    <a:pt x="153" y="122"/>
                  </a:cubicBezTo>
                  <a:cubicBezTo>
                    <a:pt x="153" y="117"/>
                    <a:pt x="153" y="117"/>
                    <a:pt x="153" y="117"/>
                  </a:cubicBezTo>
                  <a:cubicBezTo>
                    <a:pt x="157" y="116"/>
                    <a:pt x="157" y="116"/>
                    <a:pt x="157" y="116"/>
                  </a:cubicBezTo>
                  <a:cubicBezTo>
                    <a:pt x="163" y="116"/>
                    <a:pt x="163" y="116"/>
                    <a:pt x="163" y="116"/>
                  </a:cubicBezTo>
                  <a:cubicBezTo>
                    <a:pt x="165" y="108"/>
                    <a:pt x="165" y="108"/>
                    <a:pt x="165" y="108"/>
                  </a:cubicBezTo>
                  <a:cubicBezTo>
                    <a:pt x="166" y="106"/>
                    <a:pt x="166" y="106"/>
                    <a:pt x="166" y="106"/>
                  </a:cubicBezTo>
                  <a:cubicBezTo>
                    <a:pt x="168" y="105"/>
                    <a:pt x="168" y="105"/>
                    <a:pt x="168" y="105"/>
                  </a:cubicBezTo>
                  <a:cubicBezTo>
                    <a:pt x="171" y="114"/>
                    <a:pt x="171" y="114"/>
                    <a:pt x="171" y="114"/>
                  </a:cubicBezTo>
                  <a:cubicBezTo>
                    <a:pt x="167" y="119"/>
                    <a:pt x="167" y="119"/>
                    <a:pt x="167" y="119"/>
                  </a:cubicBezTo>
                  <a:cubicBezTo>
                    <a:pt x="167" y="121"/>
                    <a:pt x="167" y="121"/>
                    <a:pt x="167" y="121"/>
                  </a:cubicBezTo>
                  <a:cubicBezTo>
                    <a:pt x="167" y="121"/>
                    <a:pt x="168" y="122"/>
                    <a:pt x="169" y="122"/>
                  </a:cubicBezTo>
                  <a:cubicBezTo>
                    <a:pt x="170" y="122"/>
                    <a:pt x="170" y="122"/>
                    <a:pt x="170" y="122"/>
                  </a:cubicBezTo>
                  <a:cubicBezTo>
                    <a:pt x="170" y="122"/>
                    <a:pt x="172" y="121"/>
                    <a:pt x="172" y="121"/>
                  </a:cubicBezTo>
                  <a:cubicBezTo>
                    <a:pt x="172" y="120"/>
                    <a:pt x="173" y="117"/>
                    <a:pt x="173" y="117"/>
                  </a:cubicBezTo>
                  <a:cubicBezTo>
                    <a:pt x="174" y="116"/>
                    <a:pt x="174" y="116"/>
                    <a:pt x="174" y="116"/>
                  </a:cubicBezTo>
                  <a:cubicBezTo>
                    <a:pt x="175" y="111"/>
                    <a:pt x="175" y="111"/>
                    <a:pt x="175" y="111"/>
                  </a:cubicBezTo>
                  <a:cubicBezTo>
                    <a:pt x="175" y="108"/>
                    <a:pt x="175" y="108"/>
                    <a:pt x="175" y="108"/>
                  </a:cubicBezTo>
                  <a:cubicBezTo>
                    <a:pt x="175" y="104"/>
                    <a:pt x="175" y="104"/>
                    <a:pt x="175" y="104"/>
                  </a:cubicBezTo>
                  <a:cubicBezTo>
                    <a:pt x="175" y="100"/>
                    <a:pt x="175" y="100"/>
                    <a:pt x="175" y="100"/>
                  </a:cubicBezTo>
                  <a:cubicBezTo>
                    <a:pt x="178" y="96"/>
                    <a:pt x="178" y="96"/>
                    <a:pt x="178" y="96"/>
                  </a:cubicBezTo>
                  <a:cubicBezTo>
                    <a:pt x="180" y="94"/>
                    <a:pt x="180" y="94"/>
                    <a:pt x="180" y="94"/>
                  </a:cubicBezTo>
                  <a:cubicBezTo>
                    <a:pt x="185" y="93"/>
                    <a:pt x="185" y="93"/>
                    <a:pt x="185" y="93"/>
                  </a:cubicBezTo>
                  <a:cubicBezTo>
                    <a:pt x="187" y="91"/>
                    <a:pt x="187" y="91"/>
                    <a:pt x="187" y="91"/>
                  </a:cubicBezTo>
                  <a:cubicBezTo>
                    <a:pt x="183" y="87"/>
                    <a:pt x="183" y="87"/>
                    <a:pt x="183" y="87"/>
                  </a:cubicBezTo>
                  <a:cubicBezTo>
                    <a:pt x="182" y="84"/>
                    <a:pt x="182" y="84"/>
                    <a:pt x="182" y="84"/>
                  </a:cubicBezTo>
                  <a:cubicBezTo>
                    <a:pt x="184" y="81"/>
                    <a:pt x="184" y="81"/>
                    <a:pt x="184" y="81"/>
                  </a:cubicBezTo>
                  <a:cubicBezTo>
                    <a:pt x="186" y="78"/>
                    <a:pt x="186" y="78"/>
                    <a:pt x="186" y="78"/>
                  </a:cubicBezTo>
                  <a:cubicBezTo>
                    <a:pt x="187" y="77"/>
                    <a:pt x="187" y="77"/>
                    <a:pt x="187" y="77"/>
                  </a:cubicBezTo>
                  <a:cubicBezTo>
                    <a:pt x="187" y="75"/>
                    <a:pt x="187" y="75"/>
                    <a:pt x="187" y="75"/>
                  </a:cubicBezTo>
                  <a:cubicBezTo>
                    <a:pt x="188" y="74"/>
                    <a:pt x="188" y="74"/>
                    <a:pt x="188" y="74"/>
                  </a:cubicBezTo>
                  <a:cubicBezTo>
                    <a:pt x="188" y="74"/>
                    <a:pt x="188" y="74"/>
                    <a:pt x="189" y="74"/>
                  </a:cubicBezTo>
                  <a:cubicBezTo>
                    <a:pt x="189" y="74"/>
                    <a:pt x="193" y="73"/>
                    <a:pt x="193" y="73"/>
                  </a:cubicBezTo>
                  <a:cubicBezTo>
                    <a:pt x="195" y="73"/>
                    <a:pt x="195" y="73"/>
                    <a:pt x="195" y="73"/>
                  </a:cubicBezTo>
                  <a:cubicBezTo>
                    <a:pt x="193" y="70"/>
                    <a:pt x="193" y="70"/>
                    <a:pt x="193" y="70"/>
                  </a:cubicBezTo>
                  <a:cubicBezTo>
                    <a:pt x="189" y="67"/>
                    <a:pt x="189" y="67"/>
                    <a:pt x="189" y="67"/>
                  </a:cubicBezTo>
                  <a:cubicBezTo>
                    <a:pt x="187" y="65"/>
                    <a:pt x="187" y="65"/>
                    <a:pt x="187" y="65"/>
                  </a:cubicBezTo>
                  <a:cubicBezTo>
                    <a:pt x="184" y="63"/>
                    <a:pt x="184" y="63"/>
                    <a:pt x="184" y="63"/>
                  </a:cubicBezTo>
                  <a:cubicBezTo>
                    <a:pt x="179" y="61"/>
                    <a:pt x="179" y="61"/>
                    <a:pt x="179" y="61"/>
                  </a:cubicBezTo>
                  <a:cubicBezTo>
                    <a:pt x="170" y="60"/>
                    <a:pt x="170" y="60"/>
                    <a:pt x="170" y="60"/>
                  </a:cubicBezTo>
                  <a:cubicBezTo>
                    <a:pt x="163" y="64"/>
                    <a:pt x="163" y="64"/>
                    <a:pt x="163" y="64"/>
                  </a:cubicBezTo>
                  <a:cubicBezTo>
                    <a:pt x="159" y="68"/>
                    <a:pt x="159" y="68"/>
                    <a:pt x="159" y="68"/>
                  </a:cubicBezTo>
                  <a:cubicBezTo>
                    <a:pt x="152" y="69"/>
                    <a:pt x="152" y="69"/>
                    <a:pt x="152" y="69"/>
                  </a:cubicBezTo>
                  <a:cubicBezTo>
                    <a:pt x="144" y="69"/>
                    <a:pt x="144" y="69"/>
                    <a:pt x="144" y="69"/>
                  </a:cubicBezTo>
                  <a:cubicBezTo>
                    <a:pt x="140" y="72"/>
                    <a:pt x="140" y="72"/>
                    <a:pt x="140" y="72"/>
                  </a:cubicBezTo>
                  <a:cubicBezTo>
                    <a:pt x="135" y="81"/>
                    <a:pt x="135" y="81"/>
                    <a:pt x="135" y="81"/>
                  </a:cubicBezTo>
                  <a:cubicBezTo>
                    <a:pt x="129" y="85"/>
                    <a:pt x="129" y="85"/>
                    <a:pt x="129" y="85"/>
                  </a:cubicBezTo>
                  <a:cubicBezTo>
                    <a:pt x="128" y="84"/>
                    <a:pt x="128" y="84"/>
                    <a:pt x="128" y="84"/>
                  </a:cubicBezTo>
                  <a:cubicBezTo>
                    <a:pt x="130" y="80"/>
                    <a:pt x="130" y="80"/>
                    <a:pt x="130" y="80"/>
                  </a:cubicBezTo>
                  <a:cubicBezTo>
                    <a:pt x="133" y="77"/>
                    <a:pt x="133" y="77"/>
                    <a:pt x="133" y="77"/>
                  </a:cubicBezTo>
                  <a:cubicBezTo>
                    <a:pt x="131" y="74"/>
                    <a:pt x="131" y="74"/>
                    <a:pt x="131" y="74"/>
                  </a:cubicBezTo>
                  <a:cubicBezTo>
                    <a:pt x="127" y="76"/>
                    <a:pt x="127" y="76"/>
                    <a:pt x="127" y="76"/>
                  </a:cubicBezTo>
                  <a:cubicBezTo>
                    <a:pt x="125" y="77"/>
                    <a:pt x="125" y="77"/>
                    <a:pt x="125" y="77"/>
                  </a:cubicBezTo>
                  <a:cubicBezTo>
                    <a:pt x="123" y="81"/>
                    <a:pt x="123" y="81"/>
                    <a:pt x="123" y="81"/>
                  </a:cubicBezTo>
                  <a:cubicBezTo>
                    <a:pt x="121" y="82"/>
                    <a:pt x="121" y="82"/>
                    <a:pt x="121" y="82"/>
                  </a:cubicBezTo>
                  <a:cubicBezTo>
                    <a:pt x="120" y="82"/>
                    <a:pt x="120" y="82"/>
                    <a:pt x="120" y="82"/>
                  </a:cubicBezTo>
                  <a:cubicBezTo>
                    <a:pt x="118" y="75"/>
                    <a:pt x="118" y="75"/>
                    <a:pt x="118" y="75"/>
                  </a:cubicBezTo>
                  <a:cubicBezTo>
                    <a:pt x="117" y="75"/>
                    <a:pt x="117" y="75"/>
                    <a:pt x="117" y="75"/>
                  </a:cubicBezTo>
                  <a:cubicBezTo>
                    <a:pt x="115" y="81"/>
                    <a:pt x="115" y="81"/>
                    <a:pt x="115" y="81"/>
                  </a:cubicBezTo>
                  <a:cubicBezTo>
                    <a:pt x="114" y="85"/>
                    <a:pt x="114" y="85"/>
                    <a:pt x="114" y="85"/>
                  </a:cubicBezTo>
                  <a:cubicBezTo>
                    <a:pt x="110" y="90"/>
                    <a:pt x="110" y="90"/>
                    <a:pt x="110" y="90"/>
                  </a:cubicBezTo>
                  <a:cubicBezTo>
                    <a:pt x="107" y="101"/>
                    <a:pt x="107" y="101"/>
                    <a:pt x="107" y="101"/>
                  </a:cubicBezTo>
                  <a:cubicBezTo>
                    <a:pt x="105" y="107"/>
                    <a:pt x="105" y="107"/>
                    <a:pt x="105" y="107"/>
                  </a:cubicBezTo>
                  <a:cubicBezTo>
                    <a:pt x="99" y="112"/>
                    <a:pt x="99" y="112"/>
                    <a:pt x="99" y="112"/>
                  </a:cubicBezTo>
                  <a:cubicBezTo>
                    <a:pt x="97" y="108"/>
                    <a:pt x="97" y="108"/>
                    <a:pt x="97" y="108"/>
                  </a:cubicBezTo>
                  <a:cubicBezTo>
                    <a:pt x="96" y="101"/>
                    <a:pt x="96" y="101"/>
                    <a:pt x="96" y="101"/>
                  </a:cubicBezTo>
                  <a:cubicBezTo>
                    <a:pt x="95" y="100"/>
                    <a:pt x="95" y="100"/>
                    <a:pt x="95" y="100"/>
                  </a:cubicBezTo>
                  <a:cubicBezTo>
                    <a:pt x="93" y="97"/>
                    <a:pt x="93" y="97"/>
                    <a:pt x="93" y="97"/>
                  </a:cubicBezTo>
                  <a:cubicBezTo>
                    <a:pt x="94" y="94"/>
                    <a:pt x="94" y="94"/>
                    <a:pt x="94" y="94"/>
                  </a:cubicBezTo>
                  <a:cubicBezTo>
                    <a:pt x="93" y="88"/>
                    <a:pt x="93" y="88"/>
                    <a:pt x="93" y="88"/>
                  </a:cubicBezTo>
                  <a:cubicBezTo>
                    <a:pt x="90" y="85"/>
                    <a:pt x="90" y="85"/>
                    <a:pt x="90" y="85"/>
                  </a:cubicBezTo>
                  <a:cubicBezTo>
                    <a:pt x="84" y="81"/>
                    <a:pt x="84" y="81"/>
                    <a:pt x="84" y="81"/>
                  </a:cubicBezTo>
                  <a:cubicBezTo>
                    <a:pt x="82" y="77"/>
                    <a:pt x="82" y="77"/>
                    <a:pt x="82" y="77"/>
                  </a:cubicBezTo>
                  <a:cubicBezTo>
                    <a:pt x="75" y="76"/>
                    <a:pt x="75" y="76"/>
                    <a:pt x="75" y="76"/>
                  </a:cubicBezTo>
                  <a:cubicBezTo>
                    <a:pt x="66" y="76"/>
                    <a:pt x="66" y="76"/>
                    <a:pt x="66" y="76"/>
                  </a:cubicBezTo>
                  <a:cubicBezTo>
                    <a:pt x="64" y="74"/>
                    <a:pt x="64" y="74"/>
                    <a:pt x="64" y="74"/>
                  </a:cubicBezTo>
                  <a:cubicBezTo>
                    <a:pt x="58" y="74"/>
                    <a:pt x="58" y="74"/>
                    <a:pt x="58" y="74"/>
                  </a:cubicBezTo>
                  <a:cubicBezTo>
                    <a:pt x="50" y="73"/>
                    <a:pt x="50" y="73"/>
                    <a:pt x="50" y="73"/>
                  </a:cubicBezTo>
                  <a:cubicBezTo>
                    <a:pt x="49" y="71"/>
                    <a:pt x="49" y="71"/>
                    <a:pt x="49" y="71"/>
                  </a:cubicBezTo>
                  <a:cubicBezTo>
                    <a:pt x="43" y="68"/>
                    <a:pt x="43" y="68"/>
                    <a:pt x="43" y="68"/>
                  </a:cubicBezTo>
                  <a:cubicBezTo>
                    <a:pt x="36" y="67"/>
                    <a:pt x="36" y="67"/>
                    <a:pt x="36" y="67"/>
                  </a:cubicBezTo>
                  <a:cubicBezTo>
                    <a:pt x="29" y="65"/>
                    <a:pt x="29" y="65"/>
                    <a:pt x="29" y="65"/>
                  </a:cubicBezTo>
                  <a:cubicBezTo>
                    <a:pt x="21" y="62"/>
                    <a:pt x="21" y="62"/>
                    <a:pt x="21" y="62"/>
                  </a:cubicBezTo>
                  <a:cubicBezTo>
                    <a:pt x="16" y="59"/>
                    <a:pt x="16" y="59"/>
                    <a:pt x="16" y="59"/>
                  </a:cubicBezTo>
                  <a:cubicBezTo>
                    <a:pt x="12" y="59"/>
                    <a:pt x="12" y="59"/>
                    <a:pt x="12" y="59"/>
                  </a:cubicBezTo>
                  <a:cubicBezTo>
                    <a:pt x="11" y="59"/>
                    <a:pt x="11" y="59"/>
                    <a:pt x="11" y="59"/>
                  </a:cubicBezTo>
                  <a:cubicBezTo>
                    <a:pt x="9" y="57"/>
                    <a:pt x="9" y="57"/>
                    <a:pt x="9" y="57"/>
                  </a:cubicBezTo>
                  <a:cubicBezTo>
                    <a:pt x="7" y="54"/>
                    <a:pt x="7" y="54"/>
                    <a:pt x="7" y="54"/>
                  </a:cubicBezTo>
                  <a:cubicBezTo>
                    <a:pt x="0" y="52"/>
                    <a:pt x="0" y="52"/>
                    <a:pt x="0" y="52"/>
                  </a:cubicBezTo>
                  <a:lnTo>
                    <a:pt x="0" y="5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49" name="Freeform 51"/>
            <p:cNvSpPr>
              <a:spLocks/>
            </p:cNvSpPr>
            <p:nvPr/>
          </p:nvSpPr>
          <p:spPr bwMode="auto">
            <a:xfrm>
              <a:off x="6848079" y="1986053"/>
              <a:ext cx="286695" cy="305247"/>
            </a:xfrm>
            <a:custGeom>
              <a:avLst/>
              <a:gdLst>
                <a:gd name="T0" fmla="*/ 175 w 201"/>
                <a:gd name="T1" fmla="*/ 65 h 213"/>
                <a:gd name="T2" fmla="*/ 172 w 201"/>
                <a:gd name="T3" fmla="*/ 53 h 213"/>
                <a:gd name="T4" fmla="*/ 157 w 201"/>
                <a:gd name="T5" fmla="*/ 44 h 213"/>
                <a:gd name="T6" fmla="*/ 140 w 201"/>
                <a:gd name="T7" fmla="*/ 42 h 213"/>
                <a:gd name="T8" fmla="*/ 125 w 201"/>
                <a:gd name="T9" fmla="*/ 36 h 213"/>
                <a:gd name="T10" fmla="*/ 103 w 201"/>
                <a:gd name="T11" fmla="*/ 30 h 213"/>
                <a:gd name="T12" fmla="*/ 93 w 201"/>
                <a:gd name="T13" fmla="*/ 27 h 213"/>
                <a:gd name="T14" fmla="*/ 82 w 201"/>
                <a:gd name="T15" fmla="*/ 20 h 213"/>
                <a:gd name="T16" fmla="*/ 78 w 201"/>
                <a:gd name="T17" fmla="*/ 18 h 213"/>
                <a:gd name="T18" fmla="*/ 70 w 201"/>
                <a:gd name="T19" fmla="*/ 17 h 213"/>
                <a:gd name="T20" fmla="*/ 67 w 201"/>
                <a:gd name="T21" fmla="*/ 15 h 213"/>
                <a:gd name="T22" fmla="*/ 70 w 201"/>
                <a:gd name="T23" fmla="*/ 2 h 213"/>
                <a:gd name="T24" fmla="*/ 61 w 201"/>
                <a:gd name="T25" fmla="*/ 3 h 213"/>
                <a:gd name="T26" fmla="*/ 47 w 201"/>
                <a:gd name="T27" fmla="*/ 9 h 213"/>
                <a:gd name="T28" fmla="*/ 33 w 201"/>
                <a:gd name="T29" fmla="*/ 16 h 213"/>
                <a:gd name="T30" fmla="*/ 21 w 201"/>
                <a:gd name="T31" fmla="*/ 15 h 213"/>
                <a:gd name="T32" fmla="*/ 5 w 201"/>
                <a:gd name="T33" fmla="*/ 55 h 213"/>
                <a:gd name="T34" fmla="*/ 7 w 201"/>
                <a:gd name="T35" fmla="*/ 72 h 213"/>
                <a:gd name="T36" fmla="*/ 10 w 201"/>
                <a:gd name="T37" fmla="*/ 112 h 213"/>
                <a:gd name="T38" fmla="*/ 42 w 201"/>
                <a:gd name="T39" fmla="*/ 135 h 213"/>
                <a:gd name="T40" fmla="*/ 60 w 201"/>
                <a:gd name="T41" fmla="*/ 152 h 213"/>
                <a:gd name="T42" fmla="*/ 63 w 201"/>
                <a:gd name="T43" fmla="*/ 173 h 213"/>
                <a:gd name="T44" fmla="*/ 65 w 201"/>
                <a:gd name="T45" fmla="*/ 187 h 213"/>
                <a:gd name="T46" fmla="*/ 67 w 201"/>
                <a:gd name="T47" fmla="*/ 203 h 213"/>
                <a:gd name="T48" fmla="*/ 82 w 201"/>
                <a:gd name="T49" fmla="*/ 209 h 213"/>
                <a:gd name="T50" fmla="*/ 184 w 201"/>
                <a:gd name="T51" fmla="*/ 195 h 213"/>
                <a:gd name="T52" fmla="*/ 178 w 201"/>
                <a:gd name="T53" fmla="*/ 172 h 213"/>
                <a:gd name="T54" fmla="*/ 182 w 201"/>
                <a:gd name="T55" fmla="*/ 155 h 213"/>
                <a:gd name="T56" fmla="*/ 182 w 201"/>
                <a:gd name="T57" fmla="*/ 140 h 213"/>
                <a:gd name="T58" fmla="*/ 184 w 201"/>
                <a:gd name="T59" fmla="*/ 131 h 213"/>
                <a:gd name="T60" fmla="*/ 186 w 201"/>
                <a:gd name="T61" fmla="*/ 121 h 213"/>
                <a:gd name="T62" fmla="*/ 188 w 201"/>
                <a:gd name="T63" fmla="*/ 105 h 213"/>
                <a:gd name="T64" fmla="*/ 197 w 201"/>
                <a:gd name="T65" fmla="*/ 85 h 213"/>
                <a:gd name="T66" fmla="*/ 201 w 201"/>
                <a:gd name="T67" fmla="*/ 79 h 213"/>
                <a:gd name="T68" fmla="*/ 201 w 201"/>
                <a:gd name="T69" fmla="*/ 73 h 213"/>
                <a:gd name="T70" fmla="*/ 194 w 201"/>
                <a:gd name="T71" fmla="*/ 79 h 213"/>
                <a:gd name="T72" fmla="*/ 187 w 201"/>
                <a:gd name="T73" fmla="*/ 92 h 213"/>
                <a:gd name="T74" fmla="*/ 177 w 201"/>
                <a:gd name="T75" fmla="*/ 101 h 213"/>
                <a:gd name="T76" fmla="*/ 168 w 201"/>
                <a:gd name="T77" fmla="*/ 107 h 213"/>
                <a:gd name="T78" fmla="*/ 174 w 201"/>
                <a:gd name="T79" fmla="*/ 93 h 213"/>
                <a:gd name="T80" fmla="*/ 179 w 201"/>
                <a:gd name="T81" fmla="*/ 87 h 213"/>
                <a:gd name="T82" fmla="*/ 180 w 201"/>
                <a:gd name="T83" fmla="*/ 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213">
                  <a:moveTo>
                    <a:pt x="178" y="69"/>
                  </a:moveTo>
                  <a:cubicBezTo>
                    <a:pt x="177" y="68"/>
                    <a:pt x="177" y="68"/>
                    <a:pt x="177" y="68"/>
                  </a:cubicBezTo>
                  <a:cubicBezTo>
                    <a:pt x="175" y="65"/>
                    <a:pt x="175" y="65"/>
                    <a:pt x="175" y="65"/>
                  </a:cubicBezTo>
                  <a:cubicBezTo>
                    <a:pt x="176" y="62"/>
                    <a:pt x="176" y="62"/>
                    <a:pt x="176" y="62"/>
                  </a:cubicBezTo>
                  <a:cubicBezTo>
                    <a:pt x="175" y="56"/>
                    <a:pt x="175" y="56"/>
                    <a:pt x="175" y="56"/>
                  </a:cubicBezTo>
                  <a:cubicBezTo>
                    <a:pt x="172" y="53"/>
                    <a:pt x="172" y="53"/>
                    <a:pt x="172" y="53"/>
                  </a:cubicBezTo>
                  <a:cubicBezTo>
                    <a:pt x="166" y="49"/>
                    <a:pt x="166" y="49"/>
                    <a:pt x="166" y="49"/>
                  </a:cubicBezTo>
                  <a:cubicBezTo>
                    <a:pt x="164" y="45"/>
                    <a:pt x="164" y="45"/>
                    <a:pt x="164" y="45"/>
                  </a:cubicBezTo>
                  <a:cubicBezTo>
                    <a:pt x="157" y="44"/>
                    <a:pt x="157" y="44"/>
                    <a:pt x="157" y="44"/>
                  </a:cubicBezTo>
                  <a:cubicBezTo>
                    <a:pt x="148" y="44"/>
                    <a:pt x="148" y="44"/>
                    <a:pt x="148" y="44"/>
                  </a:cubicBezTo>
                  <a:cubicBezTo>
                    <a:pt x="146" y="42"/>
                    <a:pt x="146" y="42"/>
                    <a:pt x="146" y="42"/>
                  </a:cubicBezTo>
                  <a:cubicBezTo>
                    <a:pt x="140" y="42"/>
                    <a:pt x="140" y="42"/>
                    <a:pt x="140" y="42"/>
                  </a:cubicBezTo>
                  <a:cubicBezTo>
                    <a:pt x="132" y="41"/>
                    <a:pt x="132" y="41"/>
                    <a:pt x="132" y="41"/>
                  </a:cubicBezTo>
                  <a:cubicBezTo>
                    <a:pt x="131" y="39"/>
                    <a:pt x="131" y="39"/>
                    <a:pt x="131" y="39"/>
                  </a:cubicBezTo>
                  <a:cubicBezTo>
                    <a:pt x="125" y="36"/>
                    <a:pt x="125" y="36"/>
                    <a:pt x="125" y="36"/>
                  </a:cubicBezTo>
                  <a:cubicBezTo>
                    <a:pt x="118" y="35"/>
                    <a:pt x="118" y="35"/>
                    <a:pt x="118" y="35"/>
                  </a:cubicBezTo>
                  <a:cubicBezTo>
                    <a:pt x="111" y="33"/>
                    <a:pt x="111" y="33"/>
                    <a:pt x="111" y="33"/>
                  </a:cubicBezTo>
                  <a:cubicBezTo>
                    <a:pt x="103" y="30"/>
                    <a:pt x="103" y="30"/>
                    <a:pt x="103" y="30"/>
                  </a:cubicBezTo>
                  <a:cubicBezTo>
                    <a:pt x="98" y="27"/>
                    <a:pt x="98" y="27"/>
                    <a:pt x="98" y="27"/>
                  </a:cubicBezTo>
                  <a:cubicBezTo>
                    <a:pt x="94" y="27"/>
                    <a:pt x="94" y="27"/>
                    <a:pt x="94" y="27"/>
                  </a:cubicBezTo>
                  <a:cubicBezTo>
                    <a:pt x="93" y="27"/>
                    <a:pt x="93" y="27"/>
                    <a:pt x="93" y="27"/>
                  </a:cubicBezTo>
                  <a:cubicBezTo>
                    <a:pt x="91" y="25"/>
                    <a:pt x="91" y="25"/>
                    <a:pt x="91" y="25"/>
                  </a:cubicBezTo>
                  <a:cubicBezTo>
                    <a:pt x="89" y="22"/>
                    <a:pt x="89" y="22"/>
                    <a:pt x="89" y="22"/>
                  </a:cubicBezTo>
                  <a:cubicBezTo>
                    <a:pt x="82" y="20"/>
                    <a:pt x="82" y="20"/>
                    <a:pt x="82" y="20"/>
                  </a:cubicBezTo>
                  <a:cubicBezTo>
                    <a:pt x="82" y="20"/>
                    <a:pt x="82" y="20"/>
                    <a:pt x="82" y="20"/>
                  </a:cubicBezTo>
                  <a:cubicBezTo>
                    <a:pt x="81" y="20"/>
                    <a:pt x="81" y="20"/>
                    <a:pt x="81" y="20"/>
                  </a:cubicBezTo>
                  <a:cubicBezTo>
                    <a:pt x="78" y="18"/>
                    <a:pt x="78" y="18"/>
                    <a:pt x="78" y="18"/>
                  </a:cubicBezTo>
                  <a:cubicBezTo>
                    <a:pt x="75" y="16"/>
                    <a:pt x="75" y="16"/>
                    <a:pt x="75" y="16"/>
                  </a:cubicBezTo>
                  <a:cubicBezTo>
                    <a:pt x="72" y="15"/>
                    <a:pt x="72" y="15"/>
                    <a:pt x="72" y="15"/>
                  </a:cubicBezTo>
                  <a:cubicBezTo>
                    <a:pt x="70" y="17"/>
                    <a:pt x="70" y="17"/>
                    <a:pt x="70" y="17"/>
                  </a:cubicBezTo>
                  <a:cubicBezTo>
                    <a:pt x="67" y="18"/>
                    <a:pt x="67" y="18"/>
                    <a:pt x="67" y="18"/>
                  </a:cubicBezTo>
                  <a:cubicBezTo>
                    <a:pt x="66" y="17"/>
                    <a:pt x="66" y="17"/>
                    <a:pt x="66" y="17"/>
                  </a:cubicBezTo>
                  <a:cubicBezTo>
                    <a:pt x="67" y="15"/>
                    <a:pt x="67" y="15"/>
                    <a:pt x="67" y="15"/>
                  </a:cubicBezTo>
                  <a:cubicBezTo>
                    <a:pt x="68" y="9"/>
                    <a:pt x="68" y="9"/>
                    <a:pt x="68" y="9"/>
                  </a:cubicBezTo>
                  <a:cubicBezTo>
                    <a:pt x="69" y="7"/>
                    <a:pt x="69" y="7"/>
                    <a:pt x="69" y="7"/>
                  </a:cubicBezTo>
                  <a:cubicBezTo>
                    <a:pt x="70" y="2"/>
                    <a:pt x="70" y="2"/>
                    <a:pt x="70" y="2"/>
                  </a:cubicBezTo>
                  <a:cubicBezTo>
                    <a:pt x="67" y="0"/>
                    <a:pt x="67" y="0"/>
                    <a:pt x="67" y="0"/>
                  </a:cubicBezTo>
                  <a:cubicBezTo>
                    <a:pt x="65" y="1"/>
                    <a:pt x="65" y="1"/>
                    <a:pt x="65" y="1"/>
                  </a:cubicBezTo>
                  <a:cubicBezTo>
                    <a:pt x="61" y="3"/>
                    <a:pt x="61" y="3"/>
                    <a:pt x="61" y="3"/>
                  </a:cubicBezTo>
                  <a:cubicBezTo>
                    <a:pt x="57" y="4"/>
                    <a:pt x="57" y="4"/>
                    <a:pt x="57" y="4"/>
                  </a:cubicBezTo>
                  <a:cubicBezTo>
                    <a:pt x="52" y="6"/>
                    <a:pt x="52" y="6"/>
                    <a:pt x="52" y="6"/>
                  </a:cubicBezTo>
                  <a:cubicBezTo>
                    <a:pt x="47" y="9"/>
                    <a:pt x="47" y="9"/>
                    <a:pt x="47" y="9"/>
                  </a:cubicBezTo>
                  <a:cubicBezTo>
                    <a:pt x="39" y="13"/>
                    <a:pt x="39" y="13"/>
                    <a:pt x="39" y="13"/>
                  </a:cubicBezTo>
                  <a:cubicBezTo>
                    <a:pt x="37" y="16"/>
                    <a:pt x="37" y="16"/>
                    <a:pt x="37" y="16"/>
                  </a:cubicBezTo>
                  <a:cubicBezTo>
                    <a:pt x="33" y="16"/>
                    <a:pt x="33" y="16"/>
                    <a:pt x="33" y="16"/>
                  </a:cubicBezTo>
                  <a:cubicBezTo>
                    <a:pt x="28" y="14"/>
                    <a:pt x="28" y="14"/>
                    <a:pt x="28" y="14"/>
                  </a:cubicBezTo>
                  <a:cubicBezTo>
                    <a:pt x="25" y="11"/>
                    <a:pt x="25" y="11"/>
                    <a:pt x="25" y="11"/>
                  </a:cubicBezTo>
                  <a:cubicBezTo>
                    <a:pt x="21" y="15"/>
                    <a:pt x="21" y="15"/>
                    <a:pt x="21" y="15"/>
                  </a:cubicBezTo>
                  <a:cubicBezTo>
                    <a:pt x="20" y="43"/>
                    <a:pt x="20" y="43"/>
                    <a:pt x="20" y="43"/>
                  </a:cubicBezTo>
                  <a:cubicBezTo>
                    <a:pt x="7" y="51"/>
                    <a:pt x="7" y="51"/>
                    <a:pt x="7" y="51"/>
                  </a:cubicBezTo>
                  <a:cubicBezTo>
                    <a:pt x="5" y="55"/>
                    <a:pt x="5" y="55"/>
                    <a:pt x="5" y="55"/>
                  </a:cubicBezTo>
                  <a:cubicBezTo>
                    <a:pt x="0" y="66"/>
                    <a:pt x="0" y="66"/>
                    <a:pt x="0" y="66"/>
                  </a:cubicBezTo>
                  <a:cubicBezTo>
                    <a:pt x="5" y="72"/>
                    <a:pt x="5" y="72"/>
                    <a:pt x="5" y="72"/>
                  </a:cubicBezTo>
                  <a:cubicBezTo>
                    <a:pt x="7" y="72"/>
                    <a:pt x="7" y="72"/>
                    <a:pt x="7" y="72"/>
                  </a:cubicBezTo>
                  <a:cubicBezTo>
                    <a:pt x="5" y="89"/>
                    <a:pt x="5" y="89"/>
                    <a:pt x="5" y="89"/>
                  </a:cubicBezTo>
                  <a:cubicBezTo>
                    <a:pt x="4" y="107"/>
                    <a:pt x="4" y="107"/>
                    <a:pt x="4" y="107"/>
                  </a:cubicBezTo>
                  <a:cubicBezTo>
                    <a:pt x="10" y="112"/>
                    <a:pt x="10" y="112"/>
                    <a:pt x="10" y="112"/>
                  </a:cubicBezTo>
                  <a:cubicBezTo>
                    <a:pt x="19" y="117"/>
                    <a:pt x="19" y="117"/>
                    <a:pt x="19" y="117"/>
                  </a:cubicBezTo>
                  <a:cubicBezTo>
                    <a:pt x="33" y="125"/>
                    <a:pt x="33" y="125"/>
                    <a:pt x="33" y="125"/>
                  </a:cubicBezTo>
                  <a:cubicBezTo>
                    <a:pt x="42" y="135"/>
                    <a:pt x="42" y="135"/>
                    <a:pt x="42" y="135"/>
                  </a:cubicBezTo>
                  <a:cubicBezTo>
                    <a:pt x="45" y="139"/>
                    <a:pt x="45" y="139"/>
                    <a:pt x="45" y="139"/>
                  </a:cubicBezTo>
                  <a:cubicBezTo>
                    <a:pt x="52" y="144"/>
                    <a:pt x="52" y="144"/>
                    <a:pt x="52" y="144"/>
                  </a:cubicBezTo>
                  <a:cubicBezTo>
                    <a:pt x="60" y="152"/>
                    <a:pt x="60" y="152"/>
                    <a:pt x="60" y="152"/>
                  </a:cubicBezTo>
                  <a:cubicBezTo>
                    <a:pt x="61" y="159"/>
                    <a:pt x="61" y="159"/>
                    <a:pt x="61" y="159"/>
                  </a:cubicBezTo>
                  <a:cubicBezTo>
                    <a:pt x="60" y="166"/>
                    <a:pt x="60" y="166"/>
                    <a:pt x="60" y="166"/>
                  </a:cubicBezTo>
                  <a:cubicBezTo>
                    <a:pt x="63" y="173"/>
                    <a:pt x="63" y="173"/>
                    <a:pt x="63" y="173"/>
                  </a:cubicBezTo>
                  <a:cubicBezTo>
                    <a:pt x="65" y="176"/>
                    <a:pt x="65" y="176"/>
                    <a:pt x="65" y="176"/>
                  </a:cubicBezTo>
                  <a:cubicBezTo>
                    <a:pt x="65" y="183"/>
                    <a:pt x="65" y="183"/>
                    <a:pt x="65" y="183"/>
                  </a:cubicBezTo>
                  <a:cubicBezTo>
                    <a:pt x="65" y="187"/>
                    <a:pt x="65" y="187"/>
                    <a:pt x="65" y="187"/>
                  </a:cubicBezTo>
                  <a:cubicBezTo>
                    <a:pt x="65" y="193"/>
                    <a:pt x="65" y="193"/>
                    <a:pt x="65" y="193"/>
                  </a:cubicBezTo>
                  <a:cubicBezTo>
                    <a:pt x="67" y="198"/>
                    <a:pt x="67" y="198"/>
                    <a:pt x="67" y="198"/>
                  </a:cubicBezTo>
                  <a:cubicBezTo>
                    <a:pt x="67" y="203"/>
                    <a:pt x="67" y="203"/>
                    <a:pt x="67" y="203"/>
                  </a:cubicBezTo>
                  <a:cubicBezTo>
                    <a:pt x="72" y="203"/>
                    <a:pt x="72" y="203"/>
                    <a:pt x="72" y="203"/>
                  </a:cubicBezTo>
                  <a:cubicBezTo>
                    <a:pt x="72" y="203"/>
                    <a:pt x="76" y="207"/>
                    <a:pt x="77" y="207"/>
                  </a:cubicBezTo>
                  <a:cubicBezTo>
                    <a:pt x="78" y="207"/>
                    <a:pt x="82" y="209"/>
                    <a:pt x="82" y="209"/>
                  </a:cubicBezTo>
                  <a:cubicBezTo>
                    <a:pt x="85" y="213"/>
                    <a:pt x="85" y="213"/>
                    <a:pt x="85" y="213"/>
                  </a:cubicBezTo>
                  <a:cubicBezTo>
                    <a:pt x="184" y="207"/>
                    <a:pt x="184" y="207"/>
                    <a:pt x="184" y="207"/>
                  </a:cubicBezTo>
                  <a:cubicBezTo>
                    <a:pt x="184" y="195"/>
                    <a:pt x="184" y="195"/>
                    <a:pt x="184" y="195"/>
                  </a:cubicBezTo>
                  <a:cubicBezTo>
                    <a:pt x="184" y="191"/>
                    <a:pt x="184" y="191"/>
                    <a:pt x="184" y="191"/>
                  </a:cubicBezTo>
                  <a:cubicBezTo>
                    <a:pt x="179" y="179"/>
                    <a:pt x="179" y="179"/>
                    <a:pt x="179" y="179"/>
                  </a:cubicBezTo>
                  <a:cubicBezTo>
                    <a:pt x="178" y="172"/>
                    <a:pt x="178" y="172"/>
                    <a:pt x="178" y="172"/>
                  </a:cubicBezTo>
                  <a:cubicBezTo>
                    <a:pt x="179" y="164"/>
                    <a:pt x="179" y="164"/>
                    <a:pt x="179" y="164"/>
                  </a:cubicBezTo>
                  <a:cubicBezTo>
                    <a:pt x="181" y="158"/>
                    <a:pt x="181" y="158"/>
                    <a:pt x="181" y="158"/>
                  </a:cubicBezTo>
                  <a:cubicBezTo>
                    <a:pt x="182" y="155"/>
                    <a:pt x="182" y="155"/>
                    <a:pt x="182" y="155"/>
                  </a:cubicBezTo>
                  <a:cubicBezTo>
                    <a:pt x="184" y="152"/>
                    <a:pt x="184" y="152"/>
                    <a:pt x="184" y="152"/>
                  </a:cubicBezTo>
                  <a:cubicBezTo>
                    <a:pt x="182" y="147"/>
                    <a:pt x="182" y="147"/>
                    <a:pt x="182" y="147"/>
                  </a:cubicBezTo>
                  <a:cubicBezTo>
                    <a:pt x="182" y="140"/>
                    <a:pt x="182" y="140"/>
                    <a:pt x="182" y="140"/>
                  </a:cubicBezTo>
                  <a:cubicBezTo>
                    <a:pt x="182" y="136"/>
                    <a:pt x="182" y="136"/>
                    <a:pt x="182" y="136"/>
                  </a:cubicBezTo>
                  <a:cubicBezTo>
                    <a:pt x="184" y="133"/>
                    <a:pt x="184" y="133"/>
                    <a:pt x="184" y="133"/>
                  </a:cubicBezTo>
                  <a:cubicBezTo>
                    <a:pt x="184" y="131"/>
                    <a:pt x="184" y="131"/>
                    <a:pt x="184" y="131"/>
                  </a:cubicBezTo>
                  <a:cubicBezTo>
                    <a:pt x="188" y="127"/>
                    <a:pt x="188" y="127"/>
                    <a:pt x="188" y="127"/>
                  </a:cubicBezTo>
                  <a:cubicBezTo>
                    <a:pt x="188" y="125"/>
                    <a:pt x="188" y="125"/>
                    <a:pt x="188" y="125"/>
                  </a:cubicBezTo>
                  <a:cubicBezTo>
                    <a:pt x="186" y="121"/>
                    <a:pt x="186" y="121"/>
                    <a:pt x="186" y="121"/>
                  </a:cubicBezTo>
                  <a:cubicBezTo>
                    <a:pt x="186" y="118"/>
                    <a:pt x="186" y="118"/>
                    <a:pt x="186" y="118"/>
                  </a:cubicBezTo>
                  <a:cubicBezTo>
                    <a:pt x="187" y="110"/>
                    <a:pt x="187" y="110"/>
                    <a:pt x="187" y="110"/>
                  </a:cubicBezTo>
                  <a:cubicBezTo>
                    <a:pt x="188" y="105"/>
                    <a:pt x="188" y="105"/>
                    <a:pt x="188" y="105"/>
                  </a:cubicBezTo>
                  <a:cubicBezTo>
                    <a:pt x="191" y="99"/>
                    <a:pt x="191" y="99"/>
                    <a:pt x="191" y="99"/>
                  </a:cubicBezTo>
                  <a:cubicBezTo>
                    <a:pt x="196" y="89"/>
                    <a:pt x="196" y="89"/>
                    <a:pt x="196" y="89"/>
                  </a:cubicBezTo>
                  <a:cubicBezTo>
                    <a:pt x="197" y="85"/>
                    <a:pt x="197" y="85"/>
                    <a:pt x="197" y="85"/>
                  </a:cubicBezTo>
                  <a:cubicBezTo>
                    <a:pt x="197" y="82"/>
                    <a:pt x="197" y="82"/>
                    <a:pt x="197" y="82"/>
                  </a:cubicBezTo>
                  <a:cubicBezTo>
                    <a:pt x="201" y="81"/>
                    <a:pt x="201" y="81"/>
                    <a:pt x="201" y="81"/>
                  </a:cubicBezTo>
                  <a:cubicBezTo>
                    <a:pt x="201" y="79"/>
                    <a:pt x="201" y="79"/>
                    <a:pt x="201" y="79"/>
                  </a:cubicBezTo>
                  <a:cubicBezTo>
                    <a:pt x="201" y="77"/>
                    <a:pt x="201" y="77"/>
                    <a:pt x="201" y="77"/>
                  </a:cubicBezTo>
                  <a:cubicBezTo>
                    <a:pt x="201" y="75"/>
                    <a:pt x="201" y="75"/>
                    <a:pt x="201" y="75"/>
                  </a:cubicBezTo>
                  <a:cubicBezTo>
                    <a:pt x="201" y="73"/>
                    <a:pt x="201" y="73"/>
                    <a:pt x="201" y="73"/>
                  </a:cubicBezTo>
                  <a:cubicBezTo>
                    <a:pt x="201" y="71"/>
                    <a:pt x="201" y="71"/>
                    <a:pt x="201" y="71"/>
                  </a:cubicBezTo>
                  <a:cubicBezTo>
                    <a:pt x="197" y="75"/>
                    <a:pt x="197" y="75"/>
                    <a:pt x="197" y="75"/>
                  </a:cubicBezTo>
                  <a:cubicBezTo>
                    <a:pt x="194" y="79"/>
                    <a:pt x="194" y="79"/>
                    <a:pt x="194" y="79"/>
                  </a:cubicBezTo>
                  <a:cubicBezTo>
                    <a:pt x="193" y="84"/>
                    <a:pt x="193" y="84"/>
                    <a:pt x="193" y="84"/>
                  </a:cubicBezTo>
                  <a:cubicBezTo>
                    <a:pt x="190" y="90"/>
                    <a:pt x="190" y="90"/>
                    <a:pt x="190" y="90"/>
                  </a:cubicBezTo>
                  <a:cubicBezTo>
                    <a:pt x="187" y="92"/>
                    <a:pt x="187" y="92"/>
                    <a:pt x="187" y="92"/>
                  </a:cubicBezTo>
                  <a:cubicBezTo>
                    <a:pt x="181" y="95"/>
                    <a:pt x="181" y="95"/>
                    <a:pt x="181" y="95"/>
                  </a:cubicBezTo>
                  <a:cubicBezTo>
                    <a:pt x="178" y="99"/>
                    <a:pt x="178" y="99"/>
                    <a:pt x="178" y="99"/>
                  </a:cubicBezTo>
                  <a:cubicBezTo>
                    <a:pt x="177" y="101"/>
                    <a:pt x="177" y="101"/>
                    <a:pt x="177" y="101"/>
                  </a:cubicBezTo>
                  <a:cubicBezTo>
                    <a:pt x="175" y="105"/>
                    <a:pt x="175" y="105"/>
                    <a:pt x="175" y="105"/>
                  </a:cubicBezTo>
                  <a:cubicBezTo>
                    <a:pt x="171" y="110"/>
                    <a:pt x="171" y="110"/>
                    <a:pt x="171" y="110"/>
                  </a:cubicBezTo>
                  <a:cubicBezTo>
                    <a:pt x="168" y="107"/>
                    <a:pt x="168" y="107"/>
                    <a:pt x="168" y="107"/>
                  </a:cubicBezTo>
                  <a:cubicBezTo>
                    <a:pt x="171" y="103"/>
                    <a:pt x="171" y="103"/>
                    <a:pt x="171" y="103"/>
                  </a:cubicBezTo>
                  <a:cubicBezTo>
                    <a:pt x="173" y="96"/>
                    <a:pt x="173" y="96"/>
                    <a:pt x="173" y="96"/>
                  </a:cubicBezTo>
                  <a:cubicBezTo>
                    <a:pt x="174" y="93"/>
                    <a:pt x="174" y="93"/>
                    <a:pt x="174" y="93"/>
                  </a:cubicBezTo>
                  <a:cubicBezTo>
                    <a:pt x="175" y="91"/>
                    <a:pt x="175" y="91"/>
                    <a:pt x="175" y="91"/>
                  </a:cubicBezTo>
                  <a:cubicBezTo>
                    <a:pt x="177" y="89"/>
                    <a:pt x="177" y="89"/>
                    <a:pt x="177" y="89"/>
                  </a:cubicBezTo>
                  <a:cubicBezTo>
                    <a:pt x="179" y="87"/>
                    <a:pt x="179" y="87"/>
                    <a:pt x="179" y="87"/>
                  </a:cubicBezTo>
                  <a:cubicBezTo>
                    <a:pt x="180" y="85"/>
                    <a:pt x="180" y="85"/>
                    <a:pt x="180" y="85"/>
                  </a:cubicBezTo>
                  <a:cubicBezTo>
                    <a:pt x="179" y="80"/>
                    <a:pt x="179" y="80"/>
                    <a:pt x="179" y="80"/>
                  </a:cubicBezTo>
                  <a:cubicBezTo>
                    <a:pt x="180" y="78"/>
                    <a:pt x="180" y="78"/>
                    <a:pt x="180" y="78"/>
                  </a:cubicBezTo>
                  <a:cubicBezTo>
                    <a:pt x="179" y="76"/>
                    <a:pt x="179" y="76"/>
                    <a:pt x="179" y="76"/>
                  </a:cubicBezTo>
                  <a:lnTo>
                    <a:pt x="178" y="69"/>
                  </a:lnTo>
                  <a:close/>
                </a:path>
              </a:pathLst>
            </a:custGeom>
            <a:ln>
              <a:headEnd/>
              <a:tailEn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0" name="Freeform 52"/>
            <p:cNvSpPr>
              <a:spLocks/>
            </p:cNvSpPr>
            <p:nvPr/>
          </p:nvSpPr>
          <p:spPr bwMode="auto">
            <a:xfrm>
              <a:off x="7268003" y="2274434"/>
              <a:ext cx="229357" cy="263085"/>
            </a:xfrm>
            <a:custGeom>
              <a:avLst/>
              <a:gdLst>
                <a:gd name="T0" fmla="*/ 114 w 136"/>
                <a:gd name="T1" fmla="*/ 8 h 156"/>
                <a:gd name="T2" fmla="*/ 101 w 136"/>
                <a:gd name="T3" fmla="*/ 17 h 156"/>
                <a:gd name="T4" fmla="*/ 93 w 136"/>
                <a:gd name="T5" fmla="*/ 22 h 156"/>
                <a:gd name="T6" fmla="*/ 88 w 136"/>
                <a:gd name="T7" fmla="*/ 27 h 156"/>
                <a:gd name="T8" fmla="*/ 82 w 136"/>
                <a:gd name="T9" fmla="*/ 27 h 156"/>
                <a:gd name="T10" fmla="*/ 74 w 136"/>
                <a:gd name="T11" fmla="*/ 33 h 156"/>
                <a:gd name="T12" fmla="*/ 69 w 136"/>
                <a:gd name="T13" fmla="*/ 33 h 156"/>
                <a:gd name="T14" fmla="*/ 65 w 136"/>
                <a:gd name="T15" fmla="*/ 31 h 156"/>
                <a:gd name="T16" fmla="*/ 60 w 136"/>
                <a:gd name="T17" fmla="*/ 29 h 156"/>
                <a:gd name="T18" fmla="*/ 55 w 136"/>
                <a:gd name="T19" fmla="*/ 27 h 156"/>
                <a:gd name="T20" fmla="*/ 47 w 136"/>
                <a:gd name="T21" fmla="*/ 23 h 156"/>
                <a:gd name="T22" fmla="*/ 0 w 136"/>
                <a:gd name="T23" fmla="*/ 28 h 156"/>
                <a:gd name="T24" fmla="*/ 16 w 136"/>
                <a:gd name="T25" fmla="*/ 136 h 156"/>
                <a:gd name="T26" fmla="*/ 22 w 136"/>
                <a:gd name="T27" fmla="*/ 133 h 156"/>
                <a:gd name="T28" fmla="*/ 31 w 136"/>
                <a:gd name="T29" fmla="*/ 140 h 156"/>
                <a:gd name="T30" fmla="*/ 34 w 136"/>
                <a:gd name="T31" fmla="*/ 146 h 156"/>
                <a:gd name="T32" fmla="*/ 42 w 136"/>
                <a:gd name="T33" fmla="*/ 148 h 156"/>
                <a:gd name="T34" fmla="*/ 46 w 136"/>
                <a:gd name="T35" fmla="*/ 151 h 156"/>
                <a:gd name="T36" fmla="*/ 49 w 136"/>
                <a:gd name="T37" fmla="*/ 149 h 156"/>
                <a:gd name="T38" fmla="*/ 52 w 136"/>
                <a:gd name="T39" fmla="*/ 146 h 156"/>
                <a:gd name="T40" fmla="*/ 60 w 136"/>
                <a:gd name="T41" fmla="*/ 150 h 156"/>
                <a:gd name="T42" fmla="*/ 67 w 136"/>
                <a:gd name="T43" fmla="*/ 148 h 156"/>
                <a:gd name="T44" fmla="*/ 71 w 136"/>
                <a:gd name="T45" fmla="*/ 144 h 156"/>
                <a:gd name="T46" fmla="*/ 75 w 136"/>
                <a:gd name="T47" fmla="*/ 146 h 156"/>
                <a:gd name="T48" fmla="*/ 83 w 136"/>
                <a:gd name="T49" fmla="*/ 155 h 156"/>
                <a:gd name="T50" fmla="*/ 85 w 136"/>
                <a:gd name="T51" fmla="*/ 156 h 156"/>
                <a:gd name="T52" fmla="*/ 92 w 136"/>
                <a:gd name="T53" fmla="*/ 149 h 156"/>
                <a:gd name="T54" fmla="*/ 94 w 136"/>
                <a:gd name="T55" fmla="*/ 142 h 156"/>
                <a:gd name="T56" fmla="*/ 100 w 136"/>
                <a:gd name="T57" fmla="*/ 128 h 156"/>
                <a:gd name="T58" fmla="*/ 105 w 136"/>
                <a:gd name="T59" fmla="*/ 130 h 156"/>
                <a:gd name="T60" fmla="*/ 109 w 136"/>
                <a:gd name="T61" fmla="*/ 116 h 156"/>
                <a:gd name="T62" fmla="*/ 118 w 136"/>
                <a:gd name="T63" fmla="*/ 110 h 156"/>
                <a:gd name="T64" fmla="*/ 129 w 136"/>
                <a:gd name="T65" fmla="*/ 99 h 156"/>
                <a:gd name="T66" fmla="*/ 131 w 136"/>
                <a:gd name="T67" fmla="*/ 91 h 156"/>
                <a:gd name="T68" fmla="*/ 132 w 136"/>
                <a:gd name="T69" fmla="*/ 77 h 156"/>
                <a:gd name="T70" fmla="*/ 133 w 136"/>
                <a:gd name="T71" fmla="*/ 70 h 156"/>
                <a:gd name="T72" fmla="*/ 133 w 136"/>
                <a:gd name="T73" fmla="*/ 61 h 156"/>
                <a:gd name="T74" fmla="*/ 133 w 136"/>
                <a:gd name="T75" fmla="*/ 55 h 156"/>
                <a:gd name="T76" fmla="*/ 126 w 136"/>
                <a:gd name="T7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156">
                  <a:moveTo>
                    <a:pt x="121" y="5"/>
                  </a:moveTo>
                  <a:lnTo>
                    <a:pt x="114" y="8"/>
                  </a:lnTo>
                  <a:lnTo>
                    <a:pt x="108" y="13"/>
                  </a:lnTo>
                  <a:lnTo>
                    <a:pt x="101" y="17"/>
                  </a:lnTo>
                  <a:lnTo>
                    <a:pt x="96" y="21"/>
                  </a:lnTo>
                  <a:lnTo>
                    <a:pt x="93" y="22"/>
                  </a:lnTo>
                  <a:lnTo>
                    <a:pt x="91" y="24"/>
                  </a:lnTo>
                  <a:lnTo>
                    <a:pt x="88" y="27"/>
                  </a:lnTo>
                  <a:lnTo>
                    <a:pt x="85" y="27"/>
                  </a:lnTo>
                  <a:lnTo>
                    <a:pt x="82" y="27"/>
                  </a:lnTo>
                  <a:lnTo>
                    <a:pt x="78" y="29"/>
                  </a:lnTo>
                  <a:lnTo>
                    <a:pt x="74" y="33"/>
                  </a:lnTo>
                  <a:lnTo>
                    <a:pt x="71" y="33"/>
                  </a:lnTo>
                  <a:lnTo>
                    <a:pt x="69" y="33"/>
                  </a:lnTo>
                  <a:lnTo>
                    <a:pt x="68" y="33"/>
                  </a:lnTo>
                  <a:lnTo>
                    <a:pt x="65" y="31"/>
                  </a:lnTo>
                  <a:lnTo>
                    <a:pt x="62" y="28"/>
                  </a:lnTo>
                  <a:lnTo>
                    <a:pt x="60" y="29"/>
                  </a:lnTo>
                  <a:lnTo>
                    <a:pt x="56" y="28"/>
                  </a:lnTo>
                  <a:lnTo>
                    <a:pt x="55" y="27"/>
                  </a:lnTo>
                  <a:lnTo>
                    <a:pt x="51" y="24"/>
                  </a:lnTo>
                  <a:lnTo>
                    <a:pt x="47" y="23"/>
                  </a:lnTo>
                  <a:lnTo>
                    <a:pt x="39" y="22"/>
                  </a:lnTo>
                  <a:lnTo>
                    <a:pt x="0" y="28"/>
                  </a:lnTo>
                  <a:lnTo>
                    <a:pt x="11" y="134"/>
                  </a:lnTo>
                  <a:lnTo>
                    <a:pt x="16" y="136"/>
                  </a:lnTo>
                  <a:lnTo>
                    <a:pt x="21" y="134"/>
                  </a:lnTo>
                  <a:lnTo>
                    <a:pt x="22" y="133"/>
                  </a:lnTo>
                  <a:lnTo>
                    <a:pt x="27" y="137"/>
                  </a:lnTo>
                  <a:lnTo>
                    <a:pt x="31" y="140"/>
                  </a:lnTo>
                  <a:lnTo>
                    <a:pt x="33" y="144"/>
                  </a:lnTo>
                  <a:lnTo>
                    <a:pt x="34" y="146"/>
                  </a:lnTo>
                  <a:lnTo>
                    <a:pt x="39" y="147"/>
                  </a:lnTo>
                  <a:lnTo>
                    <a:pt x="42" y="148"/>
                  </a:lnTo>
                  <a:lnTo>
                    <a:pt x="44" y="149"/>
                  </a:lnTo>
                  <a:lnTo>
                    <a:pt x="46" y="151"/>
                  </a:lnTo>
                  <a:lnTo>
                    <a:pt x="49" y="150"/>
                  </a:lnTo>
                  <a:lnTo>
                    <a:pt x="49" y="149"/>
                  </a:lnTo>
                  <a:lnTo>
                    <a:pt x="51" y="147"/>
                  </a:lnTo>
                  <a:lnTo>
                    <a:pt x="52" y="146"/>
                  </a:lnTo>
                  <a:lnTo>
                    <a:pt x="55" y="148"/>
                  </a:lnTo>
                  <a:lnTo>
                    <a:pt x="60" y="150"/>
                  </a:lnTo>
                  <a:lnTo>
                    <a:pt x="66" y="149"/>
                  </a:lnTo>
                  <a:lnTo>
                    <a:pt x="67" y="148"/>
                  </a:lnTo>
                  <a:lnTo>
                    <a:pt x="69" y="145"/>
                  </a:lnTo>
                  <a:lnTo>
                    <a:pt x="71" y="144"/>
                  </a:lnTo>
                  <a:lnTo>
                    <a:pt x="72" y="143"/>
                  </a:lnTo>
                  <a:lnTo>
                    <a:pt x="75" y="146"/>
                  </a:lnTo>
                  <a:lnTo>
                    <a:pt x="79" y="151"/>
                  </a:lnTo>
                  <a:lnTo>
                    <a:pt x="83" y="155"/>
                  </a:lnTo>
                  <a:lnTo>
                    <a:pt x="86" y="155"/>
                  </a:lnTo>
                  <a:lnTo>
                    <a:pt x="85" y="156"/>
                  </a:lnTo>
                  <a:lnTo>
                    <a:pt x="88" y="153"/>
                  </a:lnTo>
                  <a:lnTo>
                    <a:pt x="92" y="149"/>
                  </a:lnTo>
                  <a:lnTo>
                    <a:pt x="94" y="146"/>
                  </a:lnTo>
                  <a:lnTo>
                    <a:pt x="94" y="142"/>
                  </a:lnTo>
                  <a:lnTo>
                    <a:pt x="97" y="131"/>
                  </a:lnTo>
                  <a:lnTo>
                    <a:pt x="100" y="128"/>
                  </a:lnTo>
                  <a:lnTo>
                    <a:pt x="104" y="131"/>
                  </a:lnTo>
                  <a:lnTo>
                    <a:pt x="105" y="130"/>
                  </a:lnTo>
                  <a:lnTo>
                    <a:pt x="106" y="120"/>
                  </a:lnTo>
                  <a:lnTo>
                    <a:pt x="109" y="116"/>
                  </a:lnTo>
                  <a:lnTo>
                    <a:pt x="113" y="110"/>
                  </a:lnTo>
                  <a:lnTo>
                    <a:pt x="118" y="110"/>
                  </a:lnTo>
                  <a:lnTo>
                    <a:pt x="121" y="106"/>
                  </a:lnTo>
                  <a:lnTo>
                    <a:pt x="129" y="99"/>
                  </a:lnTo>
                  <a:lnTo>
                    <a:pt x="131" y="94"/>
                  </a:lnTo>
                  <a:lnTo>
                    <a:pt x="131" y="91"/>
                  </a:lnTo>
                  <a:lnTo>
                    <a:pt x="132" y="83"/>
                  </a:lnTo>
                  <a:lnTo>
                    <a:pt x="132" y="77"/>
                  </a:lnTo>
                  <a:lnTo>
                    <a:pt x="133" y="74"/>
                  </a:lnTo>
                  <a:lnTo>
                    <a:pt x="133" y="70"/>
                  </a:lnTo>
                  <a:lnTo>
                    <a:pt x="133" y="62"/>
                  </a:lnTo>
                  <a:lnTo>
                    <a:pt x="133" y="61"/>
                  </a:lnTo>
                  <a:lnTo>
                    <a:pt x="132" y="58"/>
                  </a:lnTo>
                  <a:lnTo>
                    <a:pt x="133" y="55"/>
                  </a:lnTo>
                  <a:lnTo>
                    <a:pt x="136" y="55"/>
                  </a:lnTo>
                  <a:lnTo>
                    <a:pt x="126" y="0"/>
                  </a:lnTo>
                  <a:lnTo>
                    <a:pt x="121" y="5"/>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1" name="Freeform 53"/>
            <p:cNvSpPr>
              <a:spLocks/>
            </p:cNvSpPr>
            <p:nvPr/>
          </p:nvSpPr>
          <p:spPr bwMode="auto">
            <a:xfrm>
              <a:off x="7119596" y="2319969"/>
              <a:ext cx="168644" cy="290068"/>
            </a:xfrm>
            <a:custGeom>
              <a:avLst/>
              <a:gdLst>
                <a:gd name="T0" fmla="*/ 5 w 100"/>
                <a:gd name="T1" fmla="*/ 167 h 172"/>
                <a:gd name="T2" fmla="*/ 16 w 100"/>
                <a:gd name="T3" fmla="*/ 163 h 172"/>
                <a:gd name="T4" fmla="*/ 24 w 100"/>
                <a:gd name="T5" fmla="*/ 163 h 172"/>
                <a:gd name="T6" fmla="*/ 31 w 100"/>
                <a:gd name="T7" fmla="*/ 168 h 172"/>
                <a:gd name="T8" fmla="*/ 32 w 100"/>
                <a:gd name="T9" fmla="*/ 163 h 172"/>
                <a:gd name="T10" fmla="*/ 38 w 100"/>
                <a:gd name="T11" fmla="*/ 161 h 172"/>
                <a:gd name="T12" fmla="*/ 44 w 100"/>
                <a:gd name="T13" fmla="*/ 163 h 172"/>
                <a:gd name="T14" fmla="*/ 49 w 100"/>
                <a:gd name="T15" fmla="*/ 161 h 172"/>
                <a:gd name="T16" fmla="*/ 52 w 100"/>
                <a:gd name="T17" fmla="*/ 154 h 172"/>
                <a:gd name="T18" fmla="*/ 55 w 100"/>
                <a:gd name="T19" fmla="*/ 150 h 172"/>
                <a:gd name="T20" fmla="*/ 59 w 100"/>
                <a:gd name="T21" fmla="*/ 157 h 172"/>
                <a:gd name="T22" fmla="*/ 66 w 100"/>
                <a:gd name="T23" fmla="*/ 157 h 172"/>
                <a:gd name="T24" fmla="*/ 68 w 100"/>
                <a:gd name="T25" fmla="*/ 150 h 172"/>
                <a:gd name="T26" fmla="*/ 74 w 100"/>
                <a:gd name="T27" fmla="*/ 145 h 172"/>
                <a:gd name="T28" fmla="*/ 78 w 100"/>
                <a:gd name="T29" fmla="*/ 139 h 172"/>
                <a:gd name="T30" fmla="*/ 80 w 100"/>
                <a:gd name="T31" fmla="*/ 131 h 172"/>
                <a:gd name="T32" fmla="*/ 81 w 100"/>
                <a:gd name="T33" fmla="*/ 127 h 172"/>
                <a:gd name="T34" fmla="*/ 90 w 100"/>
                <a:gd name="T35" fmla="*/ 125 h 172"/>
                <a:gd name="T36" fmla="*/ 98 w 100"/>
                <a:gd name="T37" fmla="*/ 123 h 172"/>
                <a:gd name="T38" fmla="*/ 99 w 100"/>
                <a:gd name="T39" fmla="*/ 115 h 172"/>
                <a:gd name="T40" fmla="*/ 98 w 100"/>
                <a:gd name="T41" fmla="*/ 112 h 172"/>
                <a:gd name="T42" fmla="*/ 99 w 100"/>
                <a:gd name="T43" fmla="*/ 107 h 172"/>
                <a:gd name="T44" fmla="*/ 88 w 100"/>
                <a:gd name="T45" fmla="*/ 0 h 172"/>
                <a:gd name="T46" fmla="*/ 27 w 100"/>
                <a:gd name="T47" fmla="*/ 5 h 172"/>
                <a:gd name="T48" fmla="*/ 16 w 100"/>
                <a:gd name="T49" fmla="*/ 12 h 172"/>
                <a:gd name="T50" fmla="*/ 8 w 100"/>
                <a:gd name="T51" fmla="*/ 12 h 172"/>
                <a:gd name="T52" fmla="*/ 10 w 100"/>
                <a:gd name="T53" fmla="*/ 106 h 172"/>
                <a:gd name="T54" fmla="*/ 10 w 100"/>
                <a:gd name="T55" fmla="*/ 113 h 172"/>
                <a:gd name="T56" fmla="*/ 15 w 100"/>
                <a:gd name="T57" fmla="*/ 124 h 172"/>
                <a:gd name="T58" fmla="*/ 16 w 100"/>
                <a:gd name="T59" fmla="*/ 134 h 172"/>
                <a:gd name="T60" fmla="*/ 11 w 100"/>
                <a:gd name="T61" fmla="*/ 140 h 172"/>
                <a:gd name="T62" fmla="*/ 8 w 100"/>
                <a:gd name="T63" fmla="*/ 147 h 172"/>
                <a:gd name="T64" fmla="*/ 4 w 100"/>
                <a:gd name="T65" fmla="*/ 156 h 172"/>
                <a:gd name="T66" fmla="*/ 0 w 100"/>
                <a:gd name="T67" fmla="*/ 161 h 172"/>
                <a:gd name="T68" fmla="*/ 1 w 100"/>
                <a:gd name="T69" fmla="*/ 171 h 172"/>
                <a:gd name="T70" fmla="*/ 2 w 100"/>
                <a:gd name="T7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2">
                  <a:moveTo>
                    <a:pt x="5" y="172"/>
                  </a:moveTo>
                  <a:lnTo>
                    <a:pt x="5" y="167"/>
                  </a:lnTo>
                  <a:lnTo>
                    <a:pt x="13" y="167"/>
                  </a:lnTo>
                  <a:lnTo>
                    <a:pt x="16" y="163"/>
                  </a:lnTo>
                  <a:lnTo>
                    <a:pt x="19" y="163"/>
                  </a:lnTo>
                  <a:lnTo>
                    <a:pt x="24" y="163"/>
                  </a:lnTo>
                  <a:lnTo>
                    <a:pt x="27" y="166"/>
                  </a:lnTo>
                  <a:lnTo>
                    <a:pt x="31" y="168"/>
                  </a:lnTo>
                  <a:lnTo>
                    <a:pt x="32" y="167"/>
                  </a:lnTo>
                  <a:lnTo>
                    <a:pt x="32" y="163"/>
                  </a:lnTo>
                  <a:lnTo>
                    <a:pt x="36" y="162"/>
                  </a:lnTo>
                  <a:lnTo>
                    <a:pt x="38" y="161"/>
                  </a:lnTo>
                  <a:lnTo>
                    <a:pt x="42" y="161"/>
                  </a:lnTo>
                  <a:lnTo>
                    <a:pt x="44" y="163"/>
                  </a:lnTo>
                  <a:lnTo>
                    <a:pt x="48" y="164"/>
                  </a:lnTo>
                  <a:lnTo>
                    <a:pt x="49" y="161"/>
                  </a:lnTo>
                  <a:lnTo>
                    <a:pt x="49" y="157"/>
                  </a:lnTo>
                  <a:lnTo>
                    <a:pt x="52" y="154"/>
                  </a:lnTo>
                  <a:lnTo>
                    <a:pt x="53" y="150"/>
                  </a:lnTo>
                  <a:lnTo>
                    <a:pt x="55" y="150"/>
                  </a:lnTo>
                  <a:lnTo>
                    <a:pt x="56" y="154"/>
                  </a:lnTo>
                  <a:lnTo>
                    <a:pt x="59" y="157"/>
                  </a:lnTo>
                  <a:lnTo>
                    <a:pt x="60" y="158"/>
                  </a:lnTo>
                  <a:lnTo>
                    <a:pt x="66" y="157"/>
                  </a:lnTo>
                  <a:lnTo>
                    <a:pt x="68" y="153"/>
                  </a:lnTo>
                  <a:lnTo>
                    <a:pt x="68" y="150"/>
                  </a:lnTo>
                  <a:lnTo>
                    <a:pt x="71" y="145"/>
                  </a:lnTo>
                  <a:lnTo>
                    <a:pt x="74" y="145"/>
                  </a:lnTo>
                  <a:lnTo>
                    <a:pt x="76" y="143"/>
                  </a:lnTo>
                  <a:lnTo>
                    <a:pt x="78" y="139"/>
                  </a:lnTo>
                  <a:lnTo>
                    <a:pt x="80" y="135"/>
                  </a:lnTo>
                  <a:lnTo>
                    <a:pt x="80" y="131"/>
                  </a:lnTo>
                  <a:lnTo>
                    <a:pt x="81" y="129"/>
                  </a:lnTo>
                  <a:lnTo>
                    <a:pt x="81" y="127"/>
                  </a:lnTo>
                  <a:lnTo>
                    <a:pt x="82" y="126"/>
                  </a:lnTo>
                  <a:lnTo>
                    <a:pt x="90" y="125"/>
                  </a:lnTo>
                  <a:lnTo>
                    <a:pt x="94" y="123"/>
                  </a:lnTo>
                  <a:lnTo>
                    <a:pt x="98" y="123"/>
                  </a:lnTo>
                  <a:lnTo>
                    <a:pt x="100" y="121"/>
                  </a:lnTo>
                  <a:lnTo>
                    <a:pt x="99" y="115"/>
                  </a:lnTo>
                  <a:lnTo>
                    <a:pt x="100" y="113"/>
                  </a:lnTo>
                  <a:lnTo>
                    <a:pt x="98" y="112"/>
                  </a:lnTo>
                  <a:lnTo>
                    <a:pt x="97" y="108"/>
                  </a:lnTo>
                  <a:lnTo>
                    <a:pt x="99" y="107"/>
                  </a:lnTo>
                  <a:lnTo>
                    <a:pt x="88" y="1"/>
                  </a:lnTo>
                  <a:lnTo>
                    <a:pt x="88" y="0"/>
                  </a:lnTo>
                  <a:lnTo>
                    <a:pt x="27" y="4"/>
                  </a:lnTo>
                  <a:lnTo>
                    <a:pt x="27" y="5"/>
                  </a:lnTo>
                  <a:lnTo>
                    <a:pt x="20" y="9"/>
                  </a:lnTo>
                  <a:lnTo>
                    <a:pt x="16" y="12"/>
                  </a:lnTo>
                  <a:lnTo>
                    <a:pt x="13" y="13"/>
                  </a:lnTo>
                  <a:lnTo>
                    <a:pt x="8" y="12"/>
                  </a:lnTo>
                  <a:lnTo>
                    <a:pt x="11" y="103"/>
                  </a:lnTo>
                  <a:lnTo>
                    <a:pt x="10" y="106"/>
                  </a:lnTo>
                  <a:lnTo>
                    <a:pt x="10" y="109"/>
                  </a:lnTo>
                  <a:lnTo>
                    <a:pt x="10" y="113"/>
                  </a:lnTo>
                  <a:lnTo>
                    <a:pt x="11" y="117"/>
                  </a:lnTo>
                  <a:lnTo>
                    <a:pt x="15" y="124"/>
                  </a:lnTo>
                  <a:lnTo>
                    <a:pt x="16" y="130"/>
                  </a:lnTo>
                  <a:lnTo>
                    <a:pt x="16" y="134"/>
                  </a:lnTo>
                  <a:lnTo>
                    <a:pt x="13" y="136"/>
                  </a:lnTo>
                  <a:lnTo>
                    <a:pt x="11" y="140"/>
                  </a:lnTo>
                  <a:lnTo>
                    <a:pt x="10" y="145"/>
                  </a:lnTo>
                  <a:lnTo>
                    <a:pt x="8" y="147"/>
                  </a:lnTo>
                  <a:lnTo>
                    <a:pt x="5" y="150"/>
                  </a:lnTo>
                  <a:lnTo>
                    <a:pt x="4" y="156"/>
                  </a:lnTo>
                  <a:lnTo>
                    <a:pt x="2" y="157"/>
                  </a:lnTo>
                  <a:lnTo>
                    <a:pt x="0" y="161"/>
                  </a:lnTo>
                  <a:lnTo>
                    <a:pt x="0" y="167"/>
                  </a:lnTo>
                  <a:lnTo>
                    <a:pt x="1" y="171"/>
                  </a:lnTo>
                  <a:lnTo>
                    <a:pt x="2" y="172"/>
                  </a:lnTo>
                  <a:lnTo>
                    <a:pt x="2" y="172"/>
                  </a:lnTo>
                  <a:lnTo>
                    <a:pt x="5" y="172"/>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2" name="Freeform 54"/>
            <p:cNvSpPr>
              <a:spLocks/>
            </p:cNvSpPr>
            <p:nvPr/>
          </p:nvSpPr>
          <p:spPr bwMode="auto">
            <a:xfrm>
              <a:off x="6929028" y="2282867"/>
              <a:ext cx="217551" cy="381136"/>
            </a:xfrm>
            <a:custGeom>
              <a:avLst/>
              <a:gdLst>
                <a:gd name="T0" fmla="*/ 88 w 129"/>
                <a:gd name="T1" fmla="*/ 217 h 226"/>
                <a:gd name="T2" fmla="*/ 96 w 129"/>
                <a:gd name="T3" fmla="*/ 222 h 226"/>
                <a:gd name="T4" fmla="*/ 102 w 129"/>
                <a:gd name="T5" fmla="*/ 222 h 226"/>
                <a:gd name="T6" fmla="*/ 102 w 129"/>
                <a:gd name="T7" fmla="*/ 216 h 226"/>
                <a:gd name="T8" fmla="*/ 105 w 129"/>
                <a:gd name="T9" fmla="*/ 209 h 226"/>
                <a:gd name="T10" fmla="*/ 113 w 129"/>
                <a:gd name="T11" fmla="*/ 206 h 226"/>
                <a:gd name="T12" fmla="*/ 112 w 129"/>
                <a:gd name="T13" fmla="*/ 200 h 226"/>
                <a:gd name="T14" fmla="*/ 112 w 129"/>
                <a:gd name="T15" fmla="*/ 195 h 226"/>
                <a:gd name="T16" fmla="*/ 115 w 129"/>
                <a:gd name="T17" fmla="*/ 194 h 226"/>
                <a:gd name="T18" fmla="*/ 113 w 129"/>
                <a:gd name="T19" fmla="*/ 189 h 226"/>
                <a:gd name="T20" fmla="*/ 115 w 129"/>
                <a:gd name="T21" fmla="*/ 179 h 226"/>
                <a:gd name="T22" fmla="*/ 118 w 129"/>
                <a:gd name="T23" fmla="*/ 172 h 226"/>
                <a:gd name="T24" fmla="*/ 123 w 129"/>
                <a:gd name="T25" fmla="*/ 167 h 226"/>
                <a:gd name="T26" fmla="*/ 126 w 129"/>
                <a:gd name="T27" fmla="*/ 158 h 226"/>
                <a:gd name="T28" fmla="*/ 129 w 129"/>
                <a:gd name="T29" fmla="*/ 152 h 226"/>
                <a:gd name="T30" fmla="*/ 124 w 129"/>
                <a:gd name="T31" fmla="*/ 139 h 226"/>
                <a:gd name="T32" fmla="*/ 123 w 129"/>
                <a:gd name="T33" fmla="*/ 131 h 226"/>
                <a:gd name="T34" fmla="*/ 124 w 129"/>
                <a:gd name="T35" fmla="*/ 125 h 226"/>
                <a:gd name="T36" fmla="*/ 122 w 129"/>
                <a:gd name="T37" fmla="*/ 34 h 226"/>
                <a:gd name="T38" fmla="*/ 116 w 129"/>
                <a:gd name="T39" fmla="*/ 26 h 226"/>
                <a:gd name="T40" fmla="*/ 113 w 129"/>
                <a:gd name="T41" fmla="*/ 17 h 226"/>
                <a:gd name="T42" fmla="*/ 107 w 129"/>
                <a:gd name="T43" fmla="*/ 3 h 226"/>
                <a:gd name="T44" fmla="*/ 24 w 129"/>
                <a:gd name="T45" fmla="*/ 5 h 226"/>
                <a:gd name="T46" fmla="*/ 22 w 129"/>
                <a:gd name="T47" fmla="*/ 3 h 226"/>
                <a:gd name="T48" fmla="*/ 21 w 129"/>
                <a:gd name="T49" fmla="*/ 8 h 226"/>
                <a:gd name="T50" fmla="*/ 28 w 129"/>
                <a:gd name="T51" fmla="*/ 14 h 226"/>
                <a:gd name="T52" fmla="*/ 38 w 129"/>
                <a:gd name="T53" fmla="*/ 23 h 226"/>
                <a:gd name="T54" fmla="*/ 36 w 129"/>
                <a:gd name="T55" fmla="*/ 32 h 226"/>
                <a:gd name="T56" fmla="*/ 31 w 129"/>
                <a:gd name="T57" fmla="*/ 43 h 226"/>
                <a:gd name="T58" fmla="*/ 27 w 129"/>
                <a:gd name="T59" fmla="*/ 47 h 226"/>
                <a:gd name="T60" fmla="*/ 15 w 129"/>
                <a:gd name="T61" fmla="*/ 50 h 226"/>
                <a:gd name="T62" fmla="*/ 12 w 129"/>
                <a:gd name="T63" fmla="*/ 55 h 226"/>
                <a:gd name="T64" fmla="*/ 15 w 129"/>
                <a:gd name="T65" fmla="*/ 65 h 226"/>
                <a:gd name="T66" fmla="*/ 13 w 129"/>
                <a:gd name="T67" fmla="*/ 70 h 226"/>
                <a:gd name="T68" fmla="*/ 11 w 129"/>
                <a:gd name="T69" fmla="*/ 77 h 226"/>
                <a:gd name="T70" fmla="*/ 2 w 129"/>
                <a:gd name="T71" fmla="*/ 86 h 226"/>
                <a:gd name="T72" fmla="*/ 0 w 129"/>
                <a:gd name="T73" fmla="*/ 95 h 226"/>
                <a:gd name="T74" fmla="*/ 0 w 129"/>
                <a:gd name="T75" fmla="*/ 113 h 226"/>
                <a:gd name="T76" fmla="*/ 21 w 129"/>
                <a:gd name="T77" fmla="*/ 136 h 226"/>
                <a:gd name="T78" fmla="*/ 25 w 129"/>
                <a:gd name="T79" fmla="*/ 150 h 226"/>
                <a:gd name="T80" fmla="*/ 31 w 129"/>
                <a:gd name="T81" fmla="*/ 151 h 226"/>
                <a:gd name="T82" fmla="*/ 39 w 129"/>
                <a:gd name="T83" fmla="*/ 150 h 226"/>
                <a:gd name="T84" fmla="*/ 45 w 129"/>
                <a:gd name="T85" fmla="*/ 156 h 226"/>
                <a:gd name="T86" fmla="*/ 41 w 129"/>
                <a:gd name="T87" fmla="*/ 167 h 226"/>
                <a:gd name="T88" fmla="*/ 39 w 129"/>
                <a:gd name="T89" fmla="*/ 175 h 226"/>
                <a:gd name="T90" fmla="*/ 44 w 129"/>
                <a:gd name="T91" fmla="*/ 185 h 226"/>
                <a:gd name="T92" fmla="*/ 53 w 129"/>
                <a:gd name="T93" fmla="*/ 189 h 226"/>
                <a:gd name="T94" fmla="*/ 68 w 129"/>
                <a:gd name="T95" fmla="*/ 200 h 226"/>
                <a:gd name="T96" fmla="*/ 70 w 129"/>
                <a:gd name="T97" fmla="*/ 214 h 226"/>
                <a:gd name="T98" fmla="*/ 74 w 129"/>
                <a:gd name="T99" fmla="*/ 222 h 226"/>
                <a:gd name="T100" fmla="*/ 76 w 129"/>
                <a:gd name="T101" fmla="*/ 222 h 226"/>
                <a:gd name="T102" fmla="*/ 83 w 129"/>
                <a:gd name="T103" fmla="*/ 22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226">
                  <a:moveTo>
                    <a:pt x="86" y="218"/>
                  </a:moveTo>
                  <a:lnTo>
                    <a:pt x="88" y="217"/>
                  </a:lnTo>
                  <a:lnTo>
                    <a:pt x="92" y="219"/>
                  </a:lnTo>
                  <a:lnTo>
                    <a:pt x="96" y="222"/>
                  </a:lnTo>
                  <a:lnTo>
                    <a:pt x="99" y="222"/>
                  </a:lnTo>
                  <a:lnTo>
                    <a:pt x="102" y="222"/>
                  </a:lnTo>
                  <a:lnTo>
                    <a:pt x="104" y="221"/>
                  </a:lnTo>
                  <a:lnTo>
                    <a:pt x="102" y="216"/>
                  </a:lnTo>
                  <a:lnTo>
                    <a:pt x="102" y="211"/>
                  </a:lnTo>
                  <a:lnTo>
                    <a:pt x="105" y="209"/>
                  </a:lnTo>
                  <a:lnTo>
                    <a:pt x="111" y="207"/>
                  </a:lnTo>
                  <a:lnTo>
                    <a:pt x="113" y="206"/>
                  </a:lnTo>
                  <a:lnTo>
                    <a:pt x="112" y="203"/>
                  </a:lnTo>
                  <a:lnTo>
                    <a:pt x="112" y="200"/>
                  </a:lnTo>
                  <a:lnTo>
                    <a:pt x="112" y="199"/>
                  </a:lnTo>
                  <a:lnTo>
                    <a:pt x="112" y="195"/>
                  </a:lnTo>
                  <a:lnTo>
                    <a:pt x="115" y="194"/>
                  </a:lnTo>
                  <a:lnTo>
                    <a:pt x="115" y="194"/>
                  </a:lnTo>
                  <a:lnTo>
                    <a:pt x="114" y="193"/>
                  </a:lnTo>
                  <a:lnTo>
                    <a:pt x="113" y="189"/>
                  </a:lnTo>
                  <a:lnTo>
                    <a:pt x="113" y="183"/>
                  </a:lnTo>
                  <a:lnTo>
                    <a:pt x="115" y="179"/>
                  </a:lnTo>
                  <a:lnTo>
                    <a:pt x="117" y="178"/>
                  </a:lnTo>
                  <a:lnTo>
                    <a:pt x="118" y="172"/>
                  </a:lnTo>
                  <a:lnTo>
                    <a:pt x="121" y="169"/>
                  </a:lnTo>
                  <a:lnTo>
                    <a:pt x="123" y="167"/>
                  </a:lnTo>
                  <a:lnTo>
                    <a:pt x="124" y="162"/>
                  </a:lnTo>
                  <a:lnTo>
                    <a:pt x="126" y="158"/>
                  </a:lnTo>
                  <a:lnTo>
                    <a:pt x="129" y="156"/>
                  </a:lnTo>
                  <a:lnTo>
                    <a:pt x="129" y="152"/>
                  </a:lnTo>
                  <a:lnTo>
                    <a:pt x="128" y="146"/>
                  </a:lnTo>
                  <a:lnTo>
                    <a:pt x="124" y="139"/>
                  </a:lnTo>
                  <a:lnTo>
                    <a:pt x="123" y="135"/>
                  </a:lnTo>
                  <a:lnTo>
                    <a:pt x="123" y="131"/>
                  </a:lnTo>
                  <a:lnTo>
                    <a:pt x="123" y="128"/>
                  </a:lnTo>
                  <a:lnTo>
                    <a:pt x="124" y="125"/>
                  </a:lnTo>
                  <a:lnTo>
                    <a:pt x="121" y="34"/>
                  </a:lnTo>
                  <a:lnTo>
                    <a:pt x="122" y="34"/>
                  </a:lnTo>
                  <a:lnTo>
                    <a:pt x="118" y="31"/>
                  </a:lnTo>
                  <a:lnTo>
                    <a:pt x="116" y="26"/>
                  </a:lnTo>
                  <a:lnTo>
                    <a:pt x="114" y="23"/>
                  </a:lnTo>
                  <a:lnTo>
                    <a:pt x="113" y="17"/>
                  </a:lnTo>
                  <a:lnTo>
                    <a:pt x="109" y="13"/>
                  </a:lnTo>
                  <a:lnTo>
                    <a:pt x="107" y="3"/>
                  </a:lnTo>
                  <a:lnTo>
                    <a:pt x="107" y="0"/>
                  </a:lnTo>
                  <a:lnTo>
                    <a:pt x="24" y="5"/>
                  </a:lnTo>
                  <a:lnTo>
                    <a:pt x="22" y="3"/>
                  </a:lnTo>
                  <a:lnTo>
                    <a:pt x="22" y="3"/>
                  </a:lnTo>
                  <a:lnTo>
                    <a:pt x="21" y="6"/>
                  </a:lnTo>
                  <a:lnTo>
                    <a:pt x="21" y="8"/>
                  </a:lnTo>
                  <a:lnTo>
                    <a:pt x="24" y="11"/>
                  </a:lnTo>
                  <a:lnTo>
                    <a:pt x="28" y="14"/>
                  </a:lnTo>
                  <a:lnTo>
                    <a:pt x="33" y="18"/>
                  </a:lnTo>
                  <a:lnTo>
                    <a:pt x="38" y="23"/>
                  </a:lnTo>
                  <a:lnTo>
                    <a:pt x="38" y="26"/>
                  </a:lnTo>
                  <a:lnTo>
                    <a:pt x="36" y="32"/>
                  </a:lnTo>
                  <a:lnTo>
                    <a:pt x="34" y="35"/>
                  </a:lnTo>
                  <a:lnTo>
                    <a:pt x="31" y="43"/>
                  </a:lnTo>
                  <a:lnTo>
                    <a:pt x="29" y="45"/>
                  </a:lnTo>
                  <a:lnTo>
                    <a:pt x="27" y="47"/>
                  </a:lnTo>
                  <a:lnTo>
                    <a:pt x="21" y="50"/>
                  </a:lnTo>
                  <a:lnTo>
                    <a:pt x="15" y="50"/>
                  </a:lnTo>
                  <a:lnTo>
                    <a:pt x="12" y="51"/>
                  </a:lnTo>
                  <a:lnTo>
                    <a:pt x="12" y="55"/>
                  </a:lnTo>
                  <a:lnTo>
                    <a:pt x="12" y="58"/>
                  </a:lnTo>
                  <a:lnTo>
                    <a:pt x="15" y="65"/>
                  </a:lnTo>
                  <a:lnTo>
                    <a:pt x="17" y="67"/>
                  </a:lnTo>
                  <a:lnTo>
                    <a:pt x="13" y="70"/>
                  </a:lnTo>
                  <a:lnTo>
                    <a:pt x="13" y="77"/>
                  </a:lnTo>
                  <a:lnTo>
                    <a:pt x="11" y="77"/>
                  </a:lnTo>
                  <a:lnTo>
                    <a:pt x="8" y="80"/>
                  </a:lnTo>
                  <a:lnTo>
                    <a:pt x="2" y="86"/>
                  </a:lnTo>
                  <a:lnTo>
                    <a:pt x="3" y="92"/>
                  </a:lnTo>
                  <a:lnTo>
                    <a:pt x="0" y="95"/>
                  </a:lnTo>
                  <a:lnTo>
                    <a:pt x="0" y="104"/>
                  </a:lnTo>
                  <a:lnTo>
                    <a:pt x="0" y="113"/>
                  </a:lnTo>
                  <a:lnTo>
                    <a:pt x="6" y="123"/>
                  </a:lnTo>
                  <a:lnTo>
                    <a:pt x="21" y="136"/>
                  </a:lnTo>
                  <a:lnTo>
                    <a:pt x="25" y="142"/>
                  </a:lnTo>
                  <a:lnTo>
                    <a:pt x="25" y="150"/>
                  </a:lnTo>
                  <a:lnTo>
                    <a:pt x="30" y="154"/>
                  </a:lnTo>
                  <a:lnTo>
                    <a:pt x="31" y="151"/>
                  </a:lnTo>
                  <a:lnTo>
                    <a:pt x="34" y="150"/>
                  </a:lnTo>
                  <a:lnTo>
                    <a:pt x="39" y="150"/>
                  </a:lnTo>
                  <a:lnTo>
                    <a:pt x="42" y="153"/>
                  </a:lnTo>
                  <a:lnTo>
                    <a:pt x="45" y="156"/>
                  </a:lnTo>
                  <a:lnTo>
                    <a:pt x="42" y="162"/>
                  </a:lnTo>
                  <a:lnTo>
                    <a:pt x="41" y="167"/>
                  </a:lnTo>
                  <a:lnTo>
                    <a:pt x="41" y="170"/>
                  </a:lnTo>
                  <a:lnTo>
                    <a:pt x="39" y="175"/>
                  </a:lnTo>
                  <a:lnTo>
                    <a:pt x="39" y="180"/>
                  </a:lnTo>
                  <a:lnTo>
                    <a:pt x="44" y="185"/>
                  </a:lnTo>
                  <a:lnTo>
                    <a:pt x="51" y="190"/>
                  </a:lnTo>
                  <a:lnTo>
                    <a:pt x="53" y="189"/>
                  </a:lnTo>
                  <a:lnTo>
                    <a:pt x="64" y="196"/>
                  </a:lnTo>
                  <a:lnTo>
                    <a:pt x="68" y="200"/>
                  </a:lnTo>
                  <a:lnTo>
                    <a:pt x="71" y="209"/>
                  </a:lnTo>
                  <a:lnTo>
                    <a:pt x="70" y="214"/>
                  </a:lnTo>
                  <a:lnTo>
                    <a:pt x="69" y="217"/>
                  </a:lnTo>
                  <a:lnTo>
                    <a:pt x="74" y="222"/>
                  </a:lnTo>
                  <a:lnTo>
                    <a:pt x="74" y="226"/>
                  </a:lnTo>
                  <a:lnTo>
                    <a:pt x="76" y="222"/>
                  </a:lnTo>
                  <a:lnTo>
                    <a:pt x="80" y="222"/>
                  </a:lnTo>
                  <a:lnTo>
                    <a:pt x="83" y="221"/>
                  </a:lnTo>
                  <a:lnTo>
                    <a:pt x="86" y="218"/>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3" name="Freeform 55"/>
            <p:cNvSpPr>
              <a:spLocks/>
            </p:cNvSpPr>
            <p:nvPr/>
          </p:nvSpPr>
          <p:spPr bwMode="auto">
            <a:xfrm>
              <a:off x="6662570" y="2198544"/>
              <a:ext cx="330543" cy="242848"/>
            </a:xfrm>
            <a:custGeom>
              <a:avLst/>
              <a:gdLst>
                <a:gd name="T0" fmla="*/ 196 w 231"/>
                <a:gd name="T1" fmla="*/ 154 h 170"/>
                <a:gd name="T2" fmla="*/ 201 w 231"/>
                <a:gd name="T3" fmla="*/ 150 h 170"/>
                <a:gd name="T4" fmla="*/ 206 w 231"/>
                <a:gd name="T5" fmla="*/ 139 h 170"/>
                <a:gd name="T6" fmla="*/ 200 w 231"/>
                <a:gd name="T7" fmla="*/ 128 h 170"/>
                <a:gd name="T8" fmla="*/ 200 w 231"/>
                <a:gd name="T9" fmla="*/ 120 h 170"/>
                <a:gd name="T10" fmla="*/ 211 w 231"/>
                <a:gd name="T11" fmla="*/ 118 h 170"/>
                <a:gd name="T12" fmla="*/ 220 w 231"/>
                <a:gd name="T13" fmla="*/ 113 h 170"/>
                <a:gd name="T14" fmla="*/ 226 w 231"/>
                <a:gd name="T15" fmla="*/ 101 h 170"/>
                <a:gd name="T16" fmla="*/ 231 w 231"/>
                <a:gd name="T17" fmla="*/ 90 h 170"/>
                <a:gd name="T18" fmla="*/ 225 w 231"/>
                <a:gd name="T19" fmla="*/ 81 h 170"/>
                <a:gd name="T20" fmla="*/ 215 w 231"/>
                <a:gd name="T21" fmla="*/ 72 h 170"/>
                <a:gd name="T22" fmla="*/ 211 w 231"/>
                <a:gd name="T23" fmla="*/ 66 h 170"/>
                <a:gd name="T24" fmla="*/ 214 w 231"/>
                <a:gd name="T25" fmla="*/ 65 h 170"/>
                <a:gd name="T26" fmla="*/ 206 w 231"/>
                <a:gd name="T27" fmla="*/ 59 h 170"/>
                <a:gd name="T28" fmla="*/ 196 w 231"/>
                <a:gd name="T29" fmla="*/ 55 h 170"/>
                <a:gd name="T30" fmla="*/ 194 w 231"/>
                <a:gd name="T31" fmla="*/ 45 h 170"/>
                <a:gd name="T32" fmla="*/ 194 w 231"/>
                <a:gd name="T33" fmla="*/ 35 h 170"/>
                <a:gd name="T34" fmla="*/ 192 w 231"/>
                <a:gd name="T35" fmla="*/ 25 h 170"/>
                <a:gd name="T36" fmla="*/ 7 w 231"/>
                <a:gd name="T37" fmla="*/ 22 h 170"/>
                <a:gd name="T38" fmla="*/ 8 w 231"/>
                <a:gd name="T39" fmla="*/ 0 h 170"/>
                <a:gd name="T40" fmla="*/ 4 w 231"/>
                <a:gd name="T41" fmla="*/ 23 h 170"/>
                <a:gd name="T42" fmla="*/ 3 w 231"/>
                <a:gd name="T43" fmla="*/ 31 h 170"/>
                <a:gd name="T44" fmla="*/ 7 w 231"/>
                <a:gd name="T45" fmla="*/ 37 h 170"/>
                <a:gd name="T46" fmla="*/ 5 w 231"/>
                <a:gd name="T47" fmla="*/ 42 h 170"/>
                <a:gd name="T48" fmla="*/ 4 w 231"/>
                <a:gd name="T49" fmla="*/ 52 h 170"/>
                <a:gd name="T50" fmla="*/ 0 w 231"/>
                <a:gd name="T51" fmla="*/ 56 h 170"/>
                <a:gd name="T52" fmla="*/ 4 w 231"/>
                <a:gd name="T53" fmla="*/ 62 h 170"/>
                <a:gd name="T54" fmla="*/ 4 w 231"/>
                <a:gd name="T55" fmla="*/ 69 h 170"/>
                <a:gd name="T56" fmla="*/ 6 w 231"/>
                <a:gd name="T57" fmla="*/ 71 h 170"/>
                <a:gd name="T58" fmla="*/ 12 w 231"/>
                <a:gd name="T59" fmla="*/ 85 h 170"/>
                <a:gd name="T60" fmla="*/ 16 w 231"/>
                <a:gd name="T61" fmla="*/ 96 h 170"/>
                <a:gd name="T62" fmla="*/ 19 w 231"/>
                <a:gd name="T63" fmla="*/ 102 h 170"/>
                <a:gd name="T64" fmla="*/ 20 w 231"/>
                <a:gd name="T65" fmla="*/ 104 h 170"/>
                <a:gd name="T66" fmla="*/ 18 w 231"/>
                <a:gd name="T67" fmla="*/ 109 h 170"/>
                <a:gd name="T68" fmla="*/ 20 w 231"/>
                <a:gd name="T69" fmla="*/ 116 h 170"/>
                <a:gd name="T70" fmla="*/ 24 w 231"/>
                <a:gd name="T71" fmla="*/ 118 h 170"/>
                <a:gd name="T72" fmla="*/ 26 w 231"/>
                <a:gd name="T73" fmla="*/ 135 h 170"/>
                <a:gd name="T74" fmla="*/ 27 w 231"/>
                <a:gd name="T75" fmla="*/ 142 h 170"/>
                <a:gd name="T76" fmla="*/ 28 w 231"/>
                <a:gd name="T77" fmla="*/ 154 h 170"/>
                <a:gd name="T78" fmla="*/ 30 w 231"/>
                <a:gd name="T79" fmla="*/ 162 h 170"/>
                <a:gd name="T80" fmla="*/ 188 w 231"/>
                <a:gd name="T81" fmla="*/ 170 h 170"/>
                <a:gd name="T82" fmla="*/ 189 w 231"/>
                <a:gd name="T8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1" h="170">
                  <a:moveTo>
                    <a:pt x="189" y="161"/>
                  </a:moveTo>
                  <a:cubicBezTo>
                    <a:pt x="196" y="154"/>
                    <a:pt x="196" y="154"/>
                    <a:pt x="196" y="154"/>
                  </a:cubicBezTo>
                  <a:cubicBezTo>
                    <a:pt x="199" y="150"/>
                    <a:pt x="199" y="150"/>
                    <a:pt x="199" y="150"/>
                  </a:cubicBezTo>
                  <a:cubicBezTo>
                    <a:pt x="201" y="150"/>
                    <a:pt x="201" y="150"/>
                    <a:pt x="201" y="150"/>
                  </a:cubicBezTo>
                  <a:cubicBezTo>
                    <a:pt x="202" y="142"/>
                    <a:pt x="202" y="142"/>
                    <a:pt x="202" y="142"/>
                  </a:cubicBezTo>
                  <a:cubicBezTo>
                    <a:pt x="206" y="139"/>
                    <a:pt x="206" y="139"/>
                    <a:pt x="206" y="139"/>
                  </a:cubicBezTo>
                  <a:cubicBezTo>
                    <a:pt x="204" y="136"/>
                    <a:pt x="204" y="136"/>
                    <a:pt x="204" y="136"/>
                  </a:cubicBezTo>
                  <a:cubicBezTo>
                    <a:pt x="200" y="128"/>
                    <a:pt x="200" y="128"/>
                    <a:pt x="200" y="128"/>
                  </a:cubicBezTo>
                  <a:cubicBezTo>
                    <a:pt x="200" y="124"/>
                    <a:pt x="200" y="124"/>
                    <a:pt x="200" y="124"/>
                  </a:cubicBezTo>
                  <a:cubicBezTo>
                    <a:pt x="200" y="120"/>
                    <a:pt x="200" y="120"/>
                    <a:pt x="200" y="120"/>
                  </a:cubicBezTo>
                  <a:cubicBezTo>
                    <a:pt x="204" y="118"/>
                    <a:pt x="204" y="118"/>
                    <a:pt x="204" y="118"/>
                  </a:cubicBezTo>
                  <a:cubicBezTo>
                    <a:pt x="211" y="118"/>
                    <a:pt x="211" y="118"/>
                    <a:pt x="211" y="118"/>
                  </a:cubicBezTo>
                  <a:cubicBezTo>
                    <a:pt x="218" y="115"/>
                    <a:pt x="218" y="115"/>
                    <a:pt x="218" y="115"/>
                  </a:cubicBezTo>
                  <a:cubicBezTo>
                    <a:pt x="220" y="113"/>
                    <a:pt x="220" y="113"/>
                    <a:pt x="220" y="113"/>
                  </a:cubicBezTo>
                  <a:cubicBezTo>
                    <a:pt x="223" y="110"/>
                    <a:pt x="223" y="110"/>
                    <a:pt x="223" y="110"/>
                  </a:cubicBezTo>
                  <a:cubicBezTo>
                    <a:pt x="226" y="101"/>
                    <a:pt x="226" y="101"/>
                    <a:pt x="226" y="101"/>
                  </a:cubicBezTo>
                  <a:cubicBezTo>
                    <a:pt x="229" y="97"/>
                    <a:pt x="229" y="97"/>
                    <a:pt x="229" y="97"/>
                  </a:cubicBezTo>
                  <a:cubicBezTo>
                    <a:pt x="231" y="90"/>
                    <a:pt x="231" y="90"/>
                    <a:pt x="231" y="90"/>
                  </a:cubicBezTo>
                  <a:cubicBezTo>
                    <a:pt x="231" y="87"/>
                    <a:pt x="231" y="87"/>
                    <a:pt x="231" y="87"/>
                  </a:cubicBezTo>
                  <a:cubicBezTo>
                    <a:pt x="225" y="81"/>
                    <a:pt x="225" y="81"/>
                    <a:pt x="225" y="81"/>
                  </a:cubicBezTo>
                  <a:cubicBezTo>
                    <a:pt x="219" y="76"/>
                    <a:pt x="219" y="76"/>
                    <a:pt x="219" y="76"/>
                  </a:cubicBezTo>
                  <a:cubicBezTo>
                    <a:pt x="215" y="72"/>
                    <a:pt x="215" y="72"/>
                    <a:pt x="215" y="72"/>
                  </a:cubicBezTo>
                  <a:cubicBezTo>
                    <a:pt x="211" y="69"/>
                    <a:pt x="211" y="69"/>
                    <a:pt x="211" y="69"/>
                  </a:cubicBezTo>
                  <a:cubicBezTo>
                    <a:pt x="211" y="66"/>
                    <a:pt x="211" y="66"/>
                    <a:pt x="211" y="66"/>
                  </a:cubicBezTo>
                  <a:cubicBezTo>
                    <a:pt x="212" y="63"/>
                    <a:pt x="212" y="63"/>
                    <a:pt x="212" y="63"/>
                  </a:cubicBezTo>
                  <a:cubicBezTo>
                    <a:pt x="214" y="65"/>
                    <a:pt x="214" y="65"/>
                    <a:pt x="214" y="65"/>
                  </a:cubicBezTo>
                  <a:cubicBezTo>
                    <a:pt x="211" y="61"/>
                    <a:pt x="211" y="61"/>
                    <a:pt x="211" y="61"/>
                  </a:cubicBezTo>
                  <a:cubicBezTo>
                    <a:pt x="211" y="61"/>
                    <a:pt x="207" y="59"/>
                    <a:pt x="206" y="59"/>
                  </a:cubicBezTo>
                  <a:cubicBezTo>
                    <a:pt x="205" y="59"/>
                    <a:pt x="201" y="55"/>
                    <a:pt x="201" y="55"/>
                  </a:cubicBezTo>
                  <a:cubicBezTo>
                    <a:pt x="196" y="55"/>
                    <a:pt x="196" y="55"/>
                    <a:pt x="196" y="55"/>
                  </a:cubicBezTo>
                  <a:cubicBezTo>
                    <a:pt x="196" y="50"/>
                    <a:pt x="196" y="50"/>
                    <a:pt x="196" y="50"/>
                  </a:cubicBezTo>
                  <a:cubicBezTo>
                    <a:pt x="194" y="45"/>
                    <a:pt x="194" y="45"/>
                    <a:pt x="194" y="45"/>
                  </a:cubicBezTo>
                  <a:cubicBezTo>
                    <a:pt x="194" y="39"/>
                    <a:pt x="194" y="39"/>
                    <a:pt x="194" y="39"/>
                  </a:cubicBezTo>
                  <a:cubicBezTo>
                    <a:pt x="194" y="35"/>
                    <a:pt x="194" y="35"/>
                    <a:pt x="194" y="35"/>
                  </a:cubicBezTo>
                  <a:cubicBezTo>
                    <a:pt x="194" y="28"/>
                    <a:pt x="194" y="28"/>
                    <a:pt x="194" y="28"/>
                  </a:cubicBezTo>
                  <a:cubicBezTo>
                    <a:pt x="192" y="25"/>
                    <a:pt x="192" y="25"/>
                    <a:pt x="192" y="25"/>
                  </a:cubicBezTo>
                  <a:cubicBezTo>
                    <a:pt x="189" y="18"/>
                    <a:pt x="189" y="18"/>
                    <a:pt x="189" y="18"/>
                  </a:cubicBezTo>
                  <a:cubicBezTo>
                    <a:pt x="7" y="22"/>
                    <a:pt x="7" y="22"/>
                    <a:pt x="7" y="22"/>
                  </a:cubicBezTo>
                  <a:cubicBezTo>
                    <a:pt x="8" y="0"/>
                    <a:pt x="8" y="0"/>
                    <a:pt x="8" y="0"/>
                  </a:cubicBezTo>
                  <a:cubicBezTo>
                    <a:pt x="8" y="0"/>
                    <a:pt x="8" y="0"/>
                    <a:pt x="8" y="0"/>
                  </a:cubicBezTo>
                  <a:cubicBezTo>
                    <a:pt x="7" y="23"/>
                    <a:pt x="7" y="23"/>
                    <a:pt x="7" y="23"/>
                  </a:cubicBezTo>
                  <a:cubicBezTo>
                    <a:pt x="4" y="23"/>
                    <a:pt x="4" y="23"/>
                    <a:pt x="4" y="23"/>
                  </a:cubicBezTo>
                  <a:cubicBezTo>
                    <a:pt x="4" y="26"/>
                    <a:pt x="4" y="26"/>
                    <a:pt x="4" y="26"/>
                  </a:cubicBezTo>
                  <a:cubicBezTo>
                    <a:pt x="3" y="31"/>
                    <a:pt x="3" y="31"/>
                    <a:pt x="3" y="31"/>
                  </a:cubicBezTo>
                  <a:cubicBezTo>
                    <a:pt x="5" y="32"/>
                    <a:pt x="5" y="32"/>
                    <a:pt x="5" y="32"/>
                  </a:cubicBezTo>
                  <a:cubicBezTo>
                    <a:pt x="7" y="37"/>
                    <a:pt x="7" y="37"/>
                    <a:pt x="7" y="37"/>
                  </a:cubicBezTo>
                  <a:cubicBezTo>
                    <a:pt x="7" y="41"/>
                    <a:pt x="7" y="41"/>
                    <a:pt x="7" y="41"/>
                  </a:cubicBezTo>
                  <a:cubicBezTo>
                    <a:pt x="5" y="42"/>
                    <a:pt x="5" y="42"/>
                    <a:pt x="5" y="42"/>
                  </a:cubicBezTo>
                  <a:cubicBezTo>
                    <a:pt x="4" y="45"/>
                    <a:pt x="4" y="45"/>
                    <a:pt x="4" y="45"/>
                  </a:cubicBezTo>
                  <a:cubicBezTo>
                    <a:pt x="4" y="52"/>
                    <a:pt x="4" y="52"/>
                    <a:pt x="4" y="52"/>
                  </a:cubicBezTo>
                  <a:cubicBezTo>
                    <a:pt x="1" y="53"/>
                    <a:pt x="1" y="53"/>
                    <a:pt x="1" y="53"/>
                  </a:cubicBezTo>
                  <a:cubicBezTo>
                    <a:pt x="0" y="56"/>
                    <a:pt x="0" y="56"/>
                    <a:pt x="0" y="56"/>
                  </a:cubicBezTo>
                  <a:cubicBezTo>
                    <a:pt x="0" y="59"/>
                    <a:pt x="0" y="59"/>
                    <a:pt x="0" y="59"/>
                  </a:cubicBezTo>
                  <a:cubicBezTo>
                    <a:pt x="4" y="62"/>
                    <a:pt x="4" y="62"/>
                    <a:pt x="4" y="62"/>
                  </a:cubicBezTo>
                  <a:cubicBezTo>
                    <a:pt x="4" y="66"/>
                    <a:pt x="4" y="66"/>
                    <a:pt x="4" y="66"/>
                  </a:cubicBezTo>
                  <a:cubicBezTo>
                    <a:pt x="4" y="69"/>
                    <a:pt x="4" y="69"/>
                    <a:pt x="4" y="69"/>
                  </a:cubicBezTo>
                  <a:cubicBezTo>
                    <a:pt x="3" y="67"/>
                    <a:pt x="3" y="67"/>
                    <a:pt x="3" y="67"/>
                  </a:cubicBezTo>
                  <a:cubicBezTo>
                    <a:pt x="6" y="71"/>
                    <a:pt x="6" y="71"/>
                    <a:pt x="6" y="71"/>
                  </a:cubicBezTo>
                  <a:cubicBezTo>
                    <a:pt x="9" y="80"/>
                    <a:pt x="9" y="80"/>
                    <a:pt x="9" y="80"/>
                  </a:cubicBezTo>
                  <a:cubicBezTo>
                    <a:pt x="12" y="85"/>
                    <a:pt x="12" y="85"/>
                    <a:pt x="12" y="85"/>
                  </a:cubicBezTo>
                  <a:cubicBezTo>
                    <a:pt x="14" y="91"/>
                    <a:pt x="14" y="91"/>
                    <a:pt x="14" y="91"/>
                  </a:cubicBezTo>
                  <a:cubicBezTo>
                    <a:pt x="16" y="96"/>
                    <a:pt x="16" y="96"/>
                    <a:pt x="16" y="96"/>
                  </a:cubicBezTo>
                  <a:cubicBezTo>
                    <a:pt x="18" y="99"/>
                    <a:pt x="18" y="99"/>
                    <a:pt x="18" y="99"/>
                  </a:cubicBezTo>
                  <a:cubicBezTo>
                    <a:pt x="19" y="102"/>
                    <a:pt x="19" y="102"/>
                    <a:pt x="19" y="102"/>
                  </a:cubicBezTo>
                  <a:cubicBezTo>
                    <a:pt x="20" y="103"/>
                    <a:pt x="20" y="103"/>
                    <a:pt x="20" y="103"/>
                  </a:cubicBezTo>
                  <a:cubicBezTo>
                    <a:pt x="20" y="104"/>
                    <a:pt x="20" y="104"/>
                    <a:pt x="20" y="104"/>
                  </a:cubicBezTo>
                  <a:cubicBezTo>
                    <a:pt x="17" y="105"/>
                    <a:pt x="17" y="105"/>
                    <a:pt x="17" y="105"/>
                  </a:cubicBezTo>
                  <a:cubicBezTo>
                    <a:pt x="18" y="109"/>
                    <a:pt x="18" y="109"/>
                    <a:pt x="18" y="109"/>
                  </a:cubicBezTo>
                  <a:cubicBezTo>
                    <a:pt x="19" y="114"/>
                    <a:pt x="19" y="114"/>
                    <a:pt x="19" y="114"/>
                  </a:cubicBezTo>
                  <a:cubicBezTo>
                    <a:pt x="20" y="116"/>
                    <a:pt x="20" y="116"/>
                    <a:pt x="20" y="116"/>
                  </a:cubicBezTo>
                  <a:cubicBezTo>
                    <a:pt x="22" y="116"/>
                    <a:pt x="22" y="116"/>
                    <a:pt x="22" y="116"/>
                  </a:cubicBezTo>
                  <a:cubicBezTo>
                    <a:pt x="24" y="118"/>
                    <a:pt x="24" y="118"/>
                    <a:pt x="24" y="118"/>
                  </a:cubicBezTo>
                  <a:cubicBezTo>
                    <a:pt x="26" y="125"/>
                    <a:pt x="26" y="125"/>
                    <a:pt x="26" y="125"/>
                  </a:cubicBezTo>
                  <a:cubicBezTo>
                    <a:pt x="26" y="135"/>
                    <a:pt x="26" y="135"/>
                    <a:pt x="26" y="135"/>
                  </a:cubicBezTo>
                  <a:cubicBezTo>
                    <a:pt x="25" y="139"/>
                    <a:pt x="25" y="139"/>
                    <a:pt x="25" y="139"/>
                  </a:cubicBezTo>
                  <a:cubicBezTo>
                    <a:pt x="27" y="142"/>
                    <a:pt x="27" y="142"/>
                    <a:pt x="27" y="142"/>
                  </a:cubicBezTo>
                  <a:cubicBezTo>
                    <a:pt x="28" y="144"/>
                    <a:pt x="28" y="144"/>
                    <a:pt x="28" y="144"/>
                  </a:cubicBezTo>
                  <a:cubicBezTo>
                    <a:pt x="28" y="154"/>
                    <a:pt x="28" y="154"/>
                    <a:pt x="28" y="154"/>
                  </a:cubicBezTo>
                  <a:cubicBezTo>
                    <a:pt x="30" y="161"/>
                    <a:pt x="30" y="161"/>
                    <a:pt x="30" y="161"/>
                  </a:cubicBezTo>
                  <a:cubicBezTo>
                    <a:pt x="30" y="162"/>
                    <a:pt x="30" y="162"/>
                    <a:pt x="30" y="162"/>
                  </a:cubicBezTo>
                  <a:cubicBezTo>
                    <a:pt x="176" y="160"/>
                    <a:pt x="176" y="160"/>
                    <a:pt x="176" y="160"/>
                  </a:cubicBezTo>
                  <a:cubicBezTo>
                    <a:pt x="188" y="170"/>
                    <a:pt x="188" y="170"/>
                    <a:pt x="188" y="170"/>
                  </a:cubicBezTo>
                  <a:cubicBezTo>
                    <a:pt x="190" y="168"/>
                    <a:pt x="190" y="168"/>
                    <a:pt x="190" y="168"/>
                  </a:cubicBezTo>
                  <a:lnTo>
                    <a:pt x="189" y="161"/>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Source Sans Pro Light" charset="0"/>
              </a:endParaRPr>
            </a:p>
          </p:txBody>
        </p:sp>
        <p:sp>
          <p:nvSpPr>
            <p:cNvPr id="54" name="Freeform 53"/>
            <p:cNvSpPr>
              <a:spLocks/>
            </p:cNvSpPr>
            <p:nvPr/>
          </p:nvSpPr>
          <p:spPr bwMode="auto">
            <a:xfrm>
              <a:off x="5157992" y="3013096"/>
              <a:ext cx="735560" cy="571704"/>
            </a:xfrm>
            <a:custGeom>
              <a:avLst/>
              <a:gdLst>
                <a:gd name="connsiteX0" fmla="*/ 302516 w 770887"/>
                <a:gd name="connsiteY0" fmla="*/ 482511 h 599162"/>
                <a:gd name="connsiteX1" fmla="*/ 307819 w 770887"/>
                <a:gd name="connsiteY1" fmla="*/ 487813 h 599162"/>
                <a:gd name="connsiteX2" fmla="*/ 318423 w 770887"/>
                <a:gd name="connsiteY2" fmla="*/ 494883 h 599162"/>
                <a:gd name="connsiteX3" fmla="*/ 311354 w 770887"/>
                <a:gd name="connsiteY3" fmla="*/ 496651 h 599162"/>
                <a:gd name="connsiteX4" fmla="*/ 307819 w 770887"/>
                <a:gd name="connsiteY4" fmla="*/ 496651 h 599162"/>
                <a:gd name="connsiteX5" fmla="*/ 300749 w 770887"/>
                <a:gd name="connsiteY5" fmla="*/ 501953 h 599162"/>
                <a:gd name="connsiteX6" fmla="*/ 300749 w 770887"/>
                <a:gd name="connsiteY6" fmla="*/ 503720 h 599162"/>
                <a:gd name="connsiteX7" fmla="*/ 300749 w 770887"/>
                <a:gd name="connsiteY7" fmla="*/ 509023 h 599162"/>
                <a:gd name="connsiteX8" fmla="*/ 304284 w 770887"/>
                <a:gd name="connsiteY8" fmla="*/ 509023 h 599162"/>
                <a:gd name="connsiteX9" fmla="*/ 311354 w 770887"/>
                <a:gd name="connsiteY9" fmla="*/ 517860 h 599162"/>
                <a:gd name="connsiteX10" fmla="*/ 311354 w 770887"/>
                <a:gd name="connsiteY10" fmla="*/ 521395 h 599162"/>
                <a:gd name="connsiteX11" fmla="*/ 306051 w 770887"/>
                <a:gd name="connsiteY11" fmla="*/ 523162 h 599162"/>
                <a:gd name="connsiteX12" fmla="*/ 302516 w 770887"/>
                <a:gd name="connsiteY12" fmla="*/ 523162 h 599162"/>
                <a:gd name="connsiteX13" fmla="*/ 298982 w 770887"/>
                <a:gd name="connsiteY13" fmla="*/ 524930 h 599162"/>
                <a:gd name="connsiteX14" fmla="*/ 297214 w 770887"/>
                <a:gd name="connsiteY14" fmla="*/ 524930 h 599162"/>
                <a:gd name="connsiteX15" fmla="*/ 291912 w 770887"/>
                <a:gd name="connsiteY15" fmla="*/ 528465 h 599162"/>
                <a:gd name="connsiteX16" fmla="*/ 291912 w 770887"/>
                <a:gd name="connsiteY16" fmla="*/ 533767 h 599162"/>
                <a:gd name="connsiteX17" fmla="*/ 291912 w 770887"/>
                <a:gd name="connsiteY17" fmla="*/ 535534 h 599162"/>
                <a:gd name="connsiteX18" fmla="*/ 288377 w 770887"/>
                <a:gd name="connsiteY18" fmla="*/ 540837 h 599162"/>
                <a:gd name="connsiteX19" fmla="*/ 283075 w 770887"/>
                <a:gd name="connsiteY19" fmla="*/ 531999 h 599162"/>
                <a:gd name="connsiteX20" fmla="*/ 283075 w 770887"/>
                <a:gd name="connsiteY20" fmla="*/ 533767 h 599162"/>
                <a:gd name="connsiteX21" fmla="*/ 281307 w 770887"/>
                <a:gd name="connsiteY21" fmla="*/ 537302 h 599162"/>
                <a:gd name="connsiteX22" fmla="*/ 276005 w 770887"/>
                <a:gd name="connsiteY22" fmla="*/ 542604 h 599162"/>
                <a:gd name="connsiteX23" fmla="*/ 272470 w 770887"/>
                <a:gd name="connsiteY23" fmla="*/ 549674 h 599162"/>
                <a:gd name="connsiteX24" fmla="*/ 272470 w 770887"/>
                <a:gd name="connsiteY24" fmla="*/ 551441 h 599162"/>
                <a:gd name="connsiteX25" fmla="*/ 272470 w 770887"/>
                <a:gd name="connsiteY25" fmla="*/ 558511 h 599162"/>
                <a:gd name="connsiteX26" fmla="*/ 256563 w 770887"/>
                <a:gd name="connsiteY26" fmla="*/ 558511 h 599162"/>
                <a:gd name="connsiteX27" fmla="*/ 268935 w 770887"/>
                <a:gd name="connsiteY27" fmla="*/ 554976 h 599162"/>
                <a:gd name="connsiteX28" fmla="*/ 270703 w 770887"/>
                <a:gd name="connsiteY28" fmla="*/ 551441 h 599162"/>
                <a:gd name="connsiteX29" fmla="*/ 272470 w 770887"/>
                <a:gd name="connsiteY29" fmla="*/ 547906 h 599162"/>
                <a:gd name="connsiteX30" fmla="*/ 270703 w 770887"/>
                <a:gd name="connsiteY30" fmla="*/ 542604 h 599162"/>
                <a:gd name="connsiteX31" fmla="*/ 267168 w 770887"/>
                <a:gd name="connsiteY31" fmla="*/ 540837 h 599162"/>
                <a:gd name="connsiteX32" fmla="*/ 265400 w 770887"/>
                <a:gd name="connsiteY32" fmla="*/ 540837 h 599162"/>
                <a:gd name="connsiteX33" fmla="*/ 261866 w 770887"/>
                <a:gd name="connsiteY33" fmla="*/ 537302 h 599162"/>
                <a:gd name="connsiteX34" fmla="*/ 261866 w 770887"/>
                <a:gd name="connsiteY34" fmla="*/ 535534 h 599162"/>
                <a:gd name="connsiteX35" fmla="*/ 260098 w 770887"/>
                <a:gd name="connsiteY35" fmla="*/ 524930 h 599162"/>
                <a:gd name="connsiteX36" fmla="*/ 263633 w 770887"/>
                <a:gd name="connsiteY36" fmla="*/ 521395 h 599162"/>
                <a:gd name="connsiteX37" fmla="*/ 265400 w 770887"/>
                <a:gd name="connsiteY37" fmla="*/ 517860 h 599162"/>
                <a:gd name="connsiteX38" fmla="*/ 270703 w 770887"/>
                <a:gd name="connsiteY38" fmla="*/ 514325 h 599162"/>
                <a:gd name="connsiteX39" fmla="*/ 272470 w 770887"/>
                <a:gd name="connsiteY39" fmla="*/ 516093 h 599162"/>
                <a:gd name="connsiteX40" fmla="*/ 277772 w 770887"/>
                <a:gd name="connsiteY40" fmla="*/ 521395 h 599162"/>
                <a:gd name="connsiteX41" fmla="*/ 281307 w 770887"/>
                <a:gd name="connsiteY41" fmla="*/ 528465 h 599162"/>
                <a:gd name="connsiteX42" fmla="*/ 281307 w 770887"/>
                <a:gd name="connsiteY42" fmla="*/ 521395 h 599162"/>
                <a:gd name="connsiteX43" fmla="*/ 279540 w 770887"/>
                <a:gd name="connsiteY43" fmla="*/ 514325 h 599162"/>
                <a:gd name="connsiteX44" fmla="*/ 276005 w 770887"/>
                <a:gd name="connsiteY44" fmla="*/ 509023 h 599162"/>
                <a:gd name="connsiteX45" fmla="*/ 281307 w 770887"/>
                <a:gd name="connsiteY45" fmla="*/ 507255 h 599162"/>
                <a:gd name="connsiteX46" fmla="*/ 288377 w 770887"/>
                <a:gd name="connsiteY46" fmla="*/ 510790 h 599162"/>
                <a:gd name="connsiteX47" fmla="*/ 291912 w 770887"/>
                <a:gd name="connsiteY47" fmla="*/ 510790 h 599162"/>
                <a:gd name="connsiteX48" fmla="*/ 291912 w 770887"/>
                <a:gd name="connsiteY48" fmla="*/ 507255 h 599162"/>
                <a:gd name="connsiteX49" fmla="*/ 291912 w 770887"/>
                <a:gd name="connsiteY49" fmla="*/ 505488 h 599162"/>
                <a:gd name="connsiteX50" fmla="*/ 291912 w 770887"/>
                <a:gd name="connsiteY50" fmla="*/ 501953 h 599162"/>
                <a:gd name="connsiteX51" fmla="*/ 291912 w 770887"/>
                <a:gd name="connsiteY51" fmla="*/ 496651 h 599162"/>
                <a:gd name="connsiteX52" fmla="*/ 290144 w 770887"/>
                <a:gd name="connsiteY52" fmla="*/ 493116 h 599162"/>
                <a:gd name="connsiteX53" fmla="*/ 297214 w 770887"/>
                <a:gd name="connsiteY53" fmla="*/ 487813 h 599162"/>
                <a:gd name="connsiteX54" fmla="*/ 55075 w 770887"/>
                <a:gd name="connsiteY54" fmla="*/ 374697 h 599162"/>
                <a:gd name="connsiteX55" fmla="*/ 58610 w 770887"/>
                <a:gd name="connsiteY55" fmla="*/ 374697 h 599162"/>
                <a:gd name="connsiteX56" fmla="*/ 63912 w 770887"/>
                <a:gd name="connsiteY56" fmla="*/ 385302 h 599162"/>
                <a:gd name="connsiteX57" fmla="*/ 63912 w 770887"/>
                <a:gd name="connsiteY57" fmla="*/ 390604 h 599162"/>
                <a:gd name="connsiteX58" fmla="*/ 60377 w 770887"/>
                <a:gd name="connsiteY58" fmla="*/ 395906 h 599162"/>
                <a:gd name="connsiteX59" fmla="*/ 56842 w 770887"/>
                <a:gd name="connsiteY59" fmla="*/ 395906 h 599162"/>
                <a:gd name="connsiteX60" fmla="*/ 51540 w 770887"/>
                <a:gd name="connsiteY60" fmla="*/ 395906 h 599162"/>
                <a:gd name="connsiteX61" fmla="*/ 44470 w 770887"/>
                <a:gd name="connsiteY61" fmla="*/ 390604 h 599162"/>
                <a:gd name="connsiteX62" fmla="*/ 35633 w 770887"/>
                <a:gd name="connsiteY62" fmla="*/ 383534 h 599162"/>
                <a:gd name="connsiteX63" fmla="*/ 44470 w 770887"/>
                <a:gd name="connsiteY63" fmla="*/ 378232 h 599162"/>
                <a:gd name="connsiteX64" fmla="*/ 49773 w 770887"/>
                <a:gd name="connsiteY64" fmla="*/ 378232 h 599162"/>
                <a:gd name="connsiteX65" fmla="*/ 4447 w 770887"/>
                <a:gd name="connsiteY65" fmla="*/ 224465 h 599162"/>
                <a:gd name="connsiteX66" fmla="*/ 5929 w 770887"/>
                <a:gd name="connsiteY66" fmla="*/ 230488 h 599162"/>
                <a:gd name="connsiteX67" fmla="*/ 8894 w 770887"/>
                <a:gd name="connsiteY67" fmla="*/ 233499 h 599162"/>
                <a:gd name="connsiteX68" fmla="*/ 16306 w 770887"/>
                <a:gd name="connsiteY68" fmla="*/ 235005 h 599162"/>
                <a:gd name="connsiteX69" fmla="*/ 23717 w 770887"/>
                <a:gd name="connsiteY69" fmla="*/ 235005 h 599162"/>
                <a:gd name="connsiteX70" fmla="*/ 28164 w 770887"/>
                <a:gd name="connsiteY70" fmla="*/ 238016 h 599162"/>
                <a:gd name="connsiteX71" fmla="*/ 28164 w 770887"/>
                <a:gd name="connsiteY71" fmla="*/ 242533 h 599162"/>
                <a:gd name="connsiteX72" fmla="*/ 31129 w 770887"/>
                <a:gd name="connsiteY72" fmla="*/ 245544 h 599162"/>
                <a:gd name="connsiteX73" fmla="*/ 37058 w 770887"/>
                <a:gd name="connsiteY73" fmla="*/ 251566 h 599162"/>
                <a:gd name="connsiteX74" fmla="*/ 44470 w 770887"/>
                <a:gd name="connsiteY74" fmla="*/ 262106 h 599162"/>
                <a:gd name="connsiteX75" fmla="*/ 40023 w 770887"/>
                <a:gd name="connsiteY75" fmla="*/ 262106 h 599162"/>
                <a:gd name="connsiteX76" fmla="*/ 31129 w 770887"/>
                <a:gd name="connsiteY76" fmla="*/ 262106 h 599162"/>
                <a:gd name="connsiteX77" fmla="*/ 29647 w 770887"/>
                <a:gd name="connsiteY77" fmla="*/ 265117 h 599162"/>
                <a:gd name="connsiteX78" fmla="*/ 23717 w 770887"/>
                <a:gd name="connsiteY78" fmla="*/ 259095 h 599162"/>
                <a:gd name="connsiteX79" fmla="*/ 20753 w 770887"/>
                <a:gd name="connsiteY79" fmla="*/ 250061 h 599162"/>
                <a:gd name="connsiteX80" fmla="*/ 19270 w 770887"/>
                <a:gd name="connsiteY80" fmla="*/ 247050 h 599162"/>
                <a:gd name="connsiteX81" fmla="*/ 16306 w 770887"/>
                <a:gd name="connsiteY81" fmla="*/ 244038 h 599162"/>
                <a:gd name="connsiteX82" fmla="*/ 14823 w 770887"/>
                <a:gd name="connsiteY82" fmla="*/ 244038 h 599162"/>
                <a:gd name="connsiteX83" fmla="*/ 13341 w 770887"/>
                <a:gd name="connsiteY83" fmla="*/ 244038 h 599162"/>
                <a:gd name="connsiteX84" fmla="*/ 10376 w 770887"/>
                <a:gd name="connsiteY84" fmla="*/ 244038 h 599162"/>
                <a:gd name="connsiteX85" fmla="*/ 8894 w 770887"/>
                <a:gd name="connsiteY85" fmla="*/ 244038 h 599162"/>
                <a:gd name="connsiteX86" fmla="*/ 4447 w 770887"/>
                <a:gd name="connsiteY86" fmla="*/ 244038 h 599162"/>
                <a:gd name="connsiteX87" fmla="*/ 2964 w 770887"/>
                <a:gd name="connsiteY87" fmla="*/ 242533 h 599162"/>
                <a:gd name="connsiteX88" fmla="*/ 1482 w 770887"/>
                <a:gd name="connsiteY88" fmla="*/ 239521 h 599162"/>
                <a:gd name="connsiteX89" fmla="*/ 0 w 770887"/>
                <a:gd name="connsiteY89" fmla="*/ 235005 h 599162"/>
                <a:gd name="connsiteX90" fmla="*/ 0 w 770887"/>
                <a:gd name="connsiteY90" fmla="*/ 230488 h 599162"/>
                <a:gd name="connsiteX91" fmla="*/ 4447 w 770887"/>
                <a:gd name="connsiteY91" fmla="*/ 224465 h 599162"/>
                <a:gd name="connsiteX92" fmla="*/ 277183 w 770887"/>
                <a:gd name="connsiteY92" fmla="*/ 0 h 599162"/>
                <a:gd name="connsiteX93" fmla="*/ 283168 w 770887"/>
                <a:gd name="connsiteY93" fmla="*/ 5977 h 599162"/>
                <a:gd name="connsiteX94" fmla="*/ 286160 w 770887"/>
                <a:gd name="connsiteY94" fmla="*/ 10459 h 599162"/>
                <a:gd name="connsiteX95" fmla="*/ 283168 w 770887"/>
                <a:gd name="connsiteY95" fmla="*/ 10459 h 599162"/>
                <a:gd name="connsiteX96" fmla="*/ 283168 w 770887"/>
                <a:gd name="connsiteY96" fmla="*/ 14942 h 599162"/>
                <a:gd name="connsiteX97" fmla="*/ 287656 w 770887"/>
                <a:gd name="connsiteY97" fmla="*/ 17930 h 599162"/>
                <a:gd name="connsiteX98" fmla="*/ 293640 w 770887"/>
                <a:gd name="connsiteY98" fmla="*/ 17930 h 599162"/>
                <a:gd name="connsiteX99" fmla="*/ 293640 w 770887"/>
                <a:gd name="connsiteY99" fmla="*/ 13447 h 599162"/>
                <a:gd name="connsiteX100" fmla="*/ 296632 w 770887"/>
                <a:gd name="connsiteY100" fmla="*/ 10459 h 599162"/>
                <a:gd name="connsiteX101" fmla="*/ 299624 w 770887"/>
                <a:gd name="connsiteY101" fmla="*/ 13447 h 599162"/>
                <a:gd name="connsiteX102" fmla="*/ 304113 w 770887"/>
                <a:gd name="connsiteY102" fmla="*/ 19424 h 599162"/>
                <a:gd name="connsiteX103" fmla="*/ 313089 w 770887"/>
                <a:gd name="connsiteY103" fmla="*/ 17930 h 599162"/>
                <a:gd name="connsiteX104" fmla="*/ 325058 w 770887"/>
                <a:gd name="connsiteY104" fmla="*/ 20918 h 599162"/>
                <a:gd name="connsiteX105" fmla="*/ 325058 w 770887"/>
                <a:gd name="connsiteY105" fmla="*/ 25401 h 599162"/>
                <a:gd name="connsiteX106" fmla="*/ 328050 w 770887"/>
                <a:gd name="connsiteY106" fmla="*/ 31377 h 599162"/>
                <a:gd name="connsiteX107" fmla="*/ 335530 w 770887"/>
                <a:gd name="connsiteY107" fmla="*/ 37354 h 599162"/>
                <a:gd name="connsiteX108" fmla="*/ 351987 w 770887"/>
                <a:gd name="connsiteY108" fmla="*/ 37354 h 599162"/>
                <a:gd name="connsiteX109" fmla="*/ 356475 w 770887"/>
                <a:gd name="connsiteY109" fmla="*/ 37354 h 599162"/>
                <a:gd name="connsiteX110" fmla="*/ 360963 w 770887"/>
                <a:gd name="connsiteY110" fmla="*/ 34366 h 599162"/>
                <a:gd name="connsiteX111" fmla="*/ 366948 w 770887"/>
                <a:gd name="connsiteY111" fmla="*/ 34366 h 599162"/>
                <a:gd name="connsiteX112" fmla="*/ 374428 w 770887"/>
                <a:gd name="connsiteY112" fmla="*/ 38848 h 599162"/>
                <a:gd name="connsiteX113" fmla="*/ 375924 w 770887"/>
                <a:gd name="connsiteY113" fmla="*/ 43331 h 599162"/>
                <a:gd name="connsiteX114" fmla="*/ 375924 w 770887"/>
                <a:gd name="connsiteY114" fmla="*/ 47813 h 599162"/>
                <a:gd name="connsiteX115" fmla="*/ 375924 w 770887"/>
                <a:gd name="connsiteY115" fmla="*/ 48560 h 599162"/>
                <a:gd name="connsiteX116" fmla="*/ 375924 w 770887"/>
                <a:gd name="connsiteY116" fmla="*/ 50802 h 599162"/>
                <a:gd name="connsiteX117" fmla="*/ 383404 w 770887"/>
                <a:gd name="connsiteY117" fmla="*/ 46319 h 599162"/>
                <a:gd name="connsiteX118" fmla="*/ 392381 w 770887"/>
                <a:gd name="connsiteY118" fmla="*/ 43331 h 599162"/>
                <a:gd name="connsiteX119" fmla="*/ 398365 w 770887"/>
                <a:gd name="connsiteY119" fmla="*/ 43331 h 599162"/>
                <a:gd name="connsiteX120" fmla="*/ 410334 w 770887"/>
                <a:gd name="connsiteY120" fmla="*/ 47813 h 599162"/>
                <a:gd name="connsiteX121" fmla="*/ 420806 w 770887"/>
                <a:gd name="connsiteY121" fmla="*/ 50802 h 599162"/>
                <a:gd name="connsiteX122" fmla="*/ 432775 w 770887"/>
                <a:gd name="connsiteY122" fmla="*/ 47813 h 599162"/>
                <a:gd name="connsiteX123" fmla="*/ 438759 w 770887"/>
                <a:gd name="connsiteY123" fmla="*/ 43331 h 599162"/>
                <a:gd name="connsiteX124" fmla="*/ 444743 w 770887"/>
                <a:gd name="connsiteY124" fmla="*/ 43331 h 599162"/>
                <a:gd name="connsiteX125" fmla="*/ 447736 w 770887"/>
                <a:gd name="connsiteY125" fmla="*/ 43331 h 599162"/>
                <a:gd name="connsiteX126" fmla="*/ 455216 w 770887"/>
                <a:gd name="connsiteY126" fmla="*/ 50802 h 599162"/>
                <a:gd name="connsiteX127" fmla="*/ 462696 w 770887"/>
                <a:gd name="connsiteY127" fmla="*/ 56778 h 599162"/>
                <a:gd name="connsiteX128" fmla="*/ 476161 w 770887"/>
                <a:gd name="connsiteY128" fmla="*/ 58272 h 599162"/>
                <a:gd name="connsiteX129" fmla="*/ 482145 w 770887"/>
                <a:gd name="connsiteY129" fmla="*/ 110568 h 599162"/>
                <a:gd name="connsiteX130" fmla="*/ 500098 w 770887"/>
                <a:gd name="connsiteY130" fmla="*/ 242056 h 599162"/>
                <a:gd name="connsiteX131" fmla="*/ 521043 w 770887"/>
                <a:gd name="connsiteY131" fmla="*/ 400438 h 599162"/>
                <a:gd name="connsiteX132" fmla="*/ 525531 w 770887"/>
                <a:gd name="connsiteY132" fmla="*/ 409403 h 599162"/>
                <a:gd name="connsiteX133" fmla="*/ 540492 w 770887"/>
                <a:gd name="connsiteY133" fmla="*/ 409403 h 599162"/>
                <a:gd name="connsiteX134" fmla="*/ 543484 w 770887"/>
                <a:gd name="connsiteY134" fmla="*/ 400438 h 599162"/>
                <a:gd name="connsiteX135" fmla="*/ 555453 w 770887"/>
                <a:gd name="connsiteY135" fmla="*/ 400438 h 599162"/>
                <a:gd name="connsiteX136" fmla="*/ 555453 w 770887"/>
                <a:gd name="connsiteY136" fmla="*/ 404920 h 599162"/>
                <a:gd name="connsiteX137" fmla="*/ 559941 w 770887"/>
                <a:gd name="connsiteY137" fmla="*/ 410897 h 599162"/>
                <a:gd name="connsiteX138" fmla="*/ 579390 w 770887"/>
                <a:gd name="connsiteY138" fmla="*/ 424344 h 599162"/>
                <a:gd name="connsiteX139" fmla="*/ 595847 w 770887"/>
                <a:gd name="connsiteY139" fmla="*/ 442274 h 599162"/>
                <a:gd name="connsiteX140" fmla="*/ 604823 w 770887"/>
                <a:gd name="connsiteY140" fmla="*/ 434803 h 599162"/>
                <a:gd name="connsiteX141" fmla="*/ 610807 w 770887"/>
                <a:gd name="connsiteY141" fmla="*/ 419862 h 599162"/>
                <a:gd name="connsiteX142" fmla="*/ 618288 w 770887"/>
                <a:gd name="connsiteY142" fmla="*/ 412391 h 599162"/>
                <a:gd name="connsiteX143" fmla="*/ 625768 w 770887"/>
                <a:gd name="connsiteY143" fmla="*/ 407908 h 599162"/>
                <a:gd name="connsiteX144" fmla="*/ 639233 w 770887"/>
                <a:gd name="connsiteY144" fmla="*/ 413885 h 599162"/>
                <a:gd name="connsiteX145" fmla="*/ 655690 w 770887"/>
                <a:gd name="connsiteY145" fmla="*/ 425838 h 599162"/>
                <a:gd name="connsiteX146" fmla="*/ 672146 w 770887"/>
                <a:gd name="connsiteY146" fmla="*/ 442274 h 599162"/>
                <a:gd name="connsiteX147" fmla="*/ 684115 w 770887"/>
                <a:gd name="connsiteY147" fmla="*/ 455722 h 599162"/>
                <a:gd name="connsiteX148" fmla="*/ 708052 w 770887"/>
                <a:gd name="connsiteY148" fmla="*/ 479629 h 599162"/>
                <a:gd name="connsiteX149" fmla="*/ 723013 w 770887"/>
                <a:gd name="connsiteY149" fmla="*/ 500547 h 599162"/>
                <a:gd name="connsiteX150" fmla="*/ 731989 w 770887"/>
                <a:gd name="connsiteY150" fmla="*/ 502041 h 599162"/>
                <a:gd name="connsiteX151" fmla="*/ 742462 w 770887"/>
                <a:gd name="connsiteY151" fmla="*/ 503535 h 599162"/>
                <a:gd name="connsiteX152" fmla="*/ 760415 w 770887"/>
                <a:gd name="connsiteY152" fmla="*/ 509512 h 599162"/>
                <a:gd name="connsiteX153" fmla="*/ 767895 w 770887"/>
                <a:gd name="connsiteY153" fmla="*/ 513994 h 599162"/>
                <a:gd name="connsiteX154" fmla="*/ 767895 w 770887"/>
                <a:gd name="connsiteY154" fmla="*/ 519971 h 599162"/>
                <a:gd name="connsiteX155" fmla="*/ 770887 w 770887"/>
                <a:gd name="connsiteY155" fmla="*/ 533419 h 599162"/>
                <a:gd name="connsiteX156" fmla="*/ 770887 w 770887"/>
                <a:gd name="connsiteY156" fmla="*/ 539395 h 599162"/>
                <a:gd name="connsiteX157" fmla="*/ 770887 w 770887"/>
                <a:gd name="connsiteY157" fmla="*/ 545372 h 599162"/>
                <a:gd name="connsiteX158" fmla="*/ 770887 w 770887"/>
                <a:gd name="connsiteY158" fmla="*/ 558820 h 599162"/>
                <a:gd name="connsiteX159" fmla="*/ 764903 w 770887"/>
                <a:gd name="connsiteY159" fmla="*/ 563302 h 599162"/>
                <a:gd name="connsiteX160" fmla="*/ 760415 w 770887"/>
                <a:gd name="connsiteY160" fmla="*/ 557325 h 599162"/>
                <a:gd name="connsiteX161" fmla="*/ 755926 w 770887"/>
                <a:gd name="connsiteY161" fmla="*/ 549855 h 599162"/>
                <a:gd name="connsiteX162" fmla="*/ 751438 w 770887"/>
                <a:gd name="connsiteY162" fmla="*/ 552843 h 599162"/>
                <a:gd name="connsiteX163" fmla="*/ 755926 w 770887"/>
                <a:gd name="connsiteY163" fmla="*/ 560314 h 599162"/>
                <a:gd name="connsiteX164" fmla="*/ 752934 w 770887"/>
                <a:gd name="connsiteY164" fmla="*/ 561808 h 599162"/>
                <a:gd name="connsiteX165" fmla="*/ 748446 w 770887"/>
                <a:gd name="connsiteY165" fmla="*/ 558820 h 599162"/>
                <a:gd name="connsiteX166" fmla="*/ 739470 w 770887"/>
                <a:gd name="connsiteY166" fmla="*/ 555831 h 599162"/>
                <a:gd name="connsiteX167" fmla="*/ 739470 w 770887"/>
                <a:gd name="connsiteY167" fmla="*/ 549855 h 599162"/>
                <a:gd name="connsiteX168" fmla="*/ 736478 w 770887"/>
                <a:gd name="connsiteY168" fmla="*/ 542384 h 599162"/>
                <a:gd name="connsiteX169" fmla="*/ 731989 w 770887"/>
                <a:gd name="connsiteY169" fmla="*/ 539395 h 599162"/>
                <a:gd name="connsiteX170" fmla="*/ 728997 w 770887"/>
                <a:gd name="connsiteY170" fmla="*/ 533419 h 599162"/>
                <a:gd name="connsiteX171" fmla="*/ 717029 w 770887"/>
                <a:gd name="connsiteY171" fmla="*/ 524454 h 599162"/>
                <a:gd name="connsiteX172" fmla="*/ 706556 w 770887"/>
                <a:gd name="connsiteY172" fmla="*/ 525948 h 599162"/>
                <a:gd name="connsiteX173" fmla="*/ 709548 w 770887"/>
                <a:gd name="connsiteY173" fmla="*/ 530430 h 599162"/>
                <a:gd name="connsiteX174" fmla="*/ 712540 w 770887"/>
                <a:gd name="connsiteY174" fmla="*/ 533419 h 599162"/>
                <a:gd name="connsiteX175" fmla="*/ 723013 w 770887"/>
                <a:gd name="connsiteY175" fmla="*/ 539395 h 599162"/>
                <a:gd name="connsiteX176" fmla="*/ 728997 w 770887"/>
                <a:gd name="connsiteY176" fmla="*/ 545372 h 599162"/>
                <a:gd name="connsiteX177" fmla="*/ 728997 w 770887"/>
                <a:gd name="connsiteY177" fmla="*/ 549855 h 599162"/>
                <a:gd name="connsiteX178" fmla="*/ 733485 w 770887"/>
                <a:gd name="connsiteY178" fmla="*/ 554337 h 599162"/>
                <a:gd name="connsiteX179" fmla="*/ 736478 w 770887"/>
                <a:gd name="connsiteY179" fmla="*/ 558820 h 599162"/>
                <a:gd name="connsiteX180" fmla="*/ 739470 w 770887"/>
                <a:gd name="connsiteY180" fmla="*/ 569279 h 599162"/>
                <a:gd name="connsiteX181" fmla="*/ 739470 w 770887"/>
                <a:gd name="connsiteY181" fmla="*/ 572267 h 599162"/>
                <a:gd name="connsiteX182" fmla="*/ 734981 w 770887"/>
                <a:gd name="connsiteY182" fmla="*/ 573761 h 599162"/>
                <a:gd name="connsiteX183" fmla="*/ 731989 w 770887"/>
                <a:gd name="connsiteY183" fmla="*/ 566290 h 599162"/>
                <a:gd name="connsiteX184" fmla="*/ 731989 w 770887"/>
                <a:gd name="connsiteY184" fmla="*/ 573761 h 599162"/>
                <a:gd name="connsiteX185" fmla="*/ 728997 w 770887"/>
                <a:gd name="connsiteY185" fmla="*/ 579738 h 599162"/>
                <a:gd name="connsiteX186" fmla="*/ 724509 w 770887"/>
                <a:gd name="connsiteY186" fmla="*/ 578244 h 599162"/>
                <a:gd name="connsiteX187" fmla="*/ 717029 w 770887"/>
                <a:gd name="connsiteY187" fmla="*/ 570773 h 599162"/>
                <a:gd name="connsiteX188" fmla="*/ 709548 w 770887"/>
                <a:gd name="connsiteY188" fmla="*/ 561808 h 599162"/>
                <a:gd name="connsiteX189" fmla="*/ 703564 w 770887"/>
                <a:gd name="connsiteY189" fmla="*/ 564796 h 599162"/>
                <a:gd name="connsiteX190" fmla="*/ 699076 w 770887"/>
                <a:gd name="connsiteY190" fmla="*/ 564796 h 599162"/>
                <a:gd name="connsiteX191" fmla="*/ 702068 w 770887"/>
                <a:gd name="connsiteY191" fmla="*/ 555831 h 599162"/>
                <a:gd name="connsiteX192" fmla="*/ 709548 w 770887"/>
                <a:gd name="connsiteY192" fmla="*/ 554337 h 599162"/>
                <a:gd name="connsiteX193" fmla="*/ 706556 w 770887"/>
                <a:gd name="connsiteY193" fmla="*/ 545372 h 599162"/>
                <a:gd name="connsiteX194" fmla="*/ 697580 w 770887"/>
                <a:gd name="connsiteY194" fmla="*/ 549855 h 599162"/>
                <a:gd name="connsiteX195" fmla="*/ 700572 w 770887"/>
                <a:gd name="connsiteY195" fmla="*/ 540890 h 599162"/>
                <a:gd name="connsiteX196" fmla="*/ 696084 w 770887"/>
                <a:gd name="connsiteY196" fmla="*/ 534913 h 599162"/>
                <a:gd name="connsiteX197" fmla="*/ 694588 w 770887"/>
                <a:gd name="connsiteY197" fmla="*/ 530430 h 599162"/>
                <a:gd name="connsiteX198" fmla="*/ 694588 w 770887"/>
                <a:gd name="connsiteY198" fmla="*/ 525948 h 599162"/>
                <a:gd name="connsiteX199" fmla="*/ 700572 w 770887"/>
                <a:gd name="connsiteY199" fmla="*/ 516983 h 599162"/>
                <a:gd name="connsiteX200" fmla="*/ 693091 w 770887"/>
                <a:gd name="connsiteY200" fmla="*/ 516983 h 599162"/>
                <a:gd name="connsiteX201" fmla="*/ 690099 w 770887"/>
                <a:gd name="connsiteY201" fmla="*/ 519971 h 599162"/>
                <a:gd name="connsiteX202" fmla="*/ 690099 w 770887"/>
                <a:gd name="connsiteY202" fmla="*/ 522959 h 599162"/>
                <a:gd name="connsiteX203" fmla="*/ 690099 w 770887"/>
                <a:gd name="connsiteY203" fmla="*/ 531925 h 599162"/>
                <a:gd name="connsiteX204" fmla="*/ 685611 w 770887"/>
                <a:gd name="connsiteY204" fmla="*/ 534913 h 599162"/>
                <a:gd name="connsiteX205" fmla="*/ 682619 w 770887"/>
                <a:gd name="connsiteY205" fmla="*/ 537901 h 599162"/>
                <a:gd name="connsiteX206" fmla="*/ 682619 w 770887"/>
                <a:gd name="connsiteY206" fmla="*/ 533419 h 599162"/>
                <a:gd name="connsiteX207" fmla="*/ 681123 w 770887"/>
                <a:gd name="connsiteY207" fmla="*/ 527442 h 599162"/>
                <a:gd name="connsiteX208" fmla="*/ 679627 w 770887"/>
                <a:gd name="connsiteY208" fmla="*/ 519971 h 599162"/>
                <a:gd name="connsiteX209" fmla="*/ 678131 w 770887"/>
                <a:gd name="connsiteY209" fmla="*/ 515489 h 599162"/>
                <a:gd name="connsiteX210" fmla="*/ 676635 w 770887"/>
                <a:gd name="connsiteY210" fmla="*/ 511006 h 599162"/>
                <a:gd name="connsiteX211" fmla="*/ 676635 w 770887"/>
                <a:gd name="connsiteY211" fmla="*/ 506524 h 599162"/>
                <a:gd name="connsiteX212" fmla="*/ 681123 w 770887"/>
                <a:gd name="connsiteY212" fmla="*/ 503535 h 599162"/>
                <a:gd name="connsiteX213" fmla="*/ 684115 w 770887"/>
                <a:gd name="connsiteY213" fmla="*/ 499053 h 599162"/>
                <a:gd name="connsiteX214" fmla="*/ 690099 w 770887"/>
                <a:gd name="connsiteY214" fmla="*/ 493076 h 599162"/>
                <a:gd name="connsiteX215" fmla="*/ 684115 w 770887"/>
                <a:gd name="connsiteY215" fmla="*/ 482617 h 599162"/>
                <a:gd name="connsiteX216" fmla="*/ 681123 w 770887"/>
                <a:gd name="connsiteY216" fmla="*/ 484111 h 599162"/>
                <a:gd name="connsiteX217" fmla="*/ 678131 w 770887"/>
                <a:gd name="connsiteY217" fmla="*/ 491582 h 599162"/>
                <a:gd name="connsiteX218" fmla="*/ 672146 w 770887"/>
                <a:gd name="connsiteY218" fmla="*/ 499053 h 599162"/>
                <a:gd name="connsiteX219" fmla="*/ 667658 w 770887"/>
                <a:gd name="connsiteY219" fmla="*/ 502041 h 599162"/>
                <a:gd name="connsiteX220" fmla="*/ 666162 w 770887"/>
                <a:gd name="connsiteY220" fmla="*/ 505029 h 599162"/>
                <a:gd name="connsiteX221" fmla="*/ 669154 w 770887"/>
                <a:gd name="connsiteY221" fmla="*/ 516983 h 599162"/>
                <a:gd name="connsiteX222" fmla="*/ 675139 w 770887"/>
                <a:gd name="connsiteY222" fmla="*/ 533419 h 599162"/>
                <a:gd name="connsiteX223" fmla="*/ 669154 w 770887"/>
                <a:gd name="connsiteY223" fmla="*/ 531925 h 599162"/>
                <a:gd name="connsiteX224" fmla="*/ 660178 w 770887"/>
                <a:gd name="connsiteY224" fmla="*/ 513994 h 599162"/>
                <a:gd name="connsiteX225" fmla="*/ 649705 w 770887"/>
                <a:gd name="connsiteY225" fmla="*/ 499053 h 599162"/>
                <a:gd name="connsiteX226" fmla="*/ 646713 w 770887"/>
                <a:gd name="connsiteY226" fmla="*/ 508018 h 599162"/>
                <a:gd name="connsiteX227" fmla="*/ 643721 w 770887"/>
                <a:gd name="connsiteY227" fmla="*/ 506524 h 599162"/>
                <a:gd name="connsiteX228" fmla="*/ 639233 w 770887"/>
                <a:gd name="connsiteY228" fmla="*/ 496064 h 599162"/>
                <a:gd name="connsiteX229" fmla="*/ 633249 w 770887"/>
                <a:gd name="connsiteY229" fmla="*/ 491582 h 599162"/>
                <a:gd name="connsiteX230" fmla="*/ 618288 w 770887"/>
                <a:gd name="connsiteY230" fmla="*/ 475146 h 599162"/>
                <a:gd name="connsiteX231" fmla="*/ 618288 w 770887"/>
                <a:gd name="connsiteY231" fmla="*/ 464687 h 599162"/>
                <a:gd name="connsiteX232" fmla="*/ 615296 w 770887"/>
                <a:gd name="connsiteY232" fmla="*/ 470664 h 599162"/>
                <a:gd name="connsiteX233" fmla="*/ 607815 w 770887"/>
                <a:gd name="connsiteY233" fmla="*/ 467675 h 599162"/>
                <a:gd name="connsiteX234" fmla="*/ 591358 w 770887"/>
                <a:gd name="connsiteY234" fmla="*/ 452734 h 599162"/>
                <a:gd name="connsiteX235" fmla="*/ 580886 w 770887"/>
                <a:gd name="connsiteY235" fmla="*/ 440780 h 599162"/>
                <a:gd name="connsiteX236" fmla="*/ 574902 w 770887"/>
                <a:gd name="connsiteY236" fmla="*/ 442274 h 599162"/>
                <a:gd name="connsiteX237" fmla="*/ 561437 w 770887"/>
                <a:gd name="connsiteY237" fmla="*/ 439286 h 599162"/>
                <a:gd name="connsiteX238" fmla="*/ 552461 w 770887"/>
                <a:gd name="connsiteY238" fmla="*/ 430321 h 599162"/>
                <a:gd name="connsiteX239" fmla="*/ 552461 w 770887"/>
                <a:gd name="connsiteY239" fmla="*/ 419862 h 599162"/>
                <a:gd name="connsiteX240" fmla="*/ 547972 w 770887"/>
                <a:gd name="connsiteY240" fmla="*/ 422850 h 599162"/>
                <a:gd name="connsiteX241" fmla="*/ 530020 w 770887"/>
                <a:gd name="connsiteY241" fmla="*/ 422850 h 599162"/>
                <a:gd name="connsiteX242" fmla="*/ 521043 w 770887"/>
                <a:gd name="connsiteY242" fmla="*/ 421356 h 599162"/>
                <a:gd name="connsiteX243" fmla="*/ 510571 w 770887"/>
                <a:gd name="connsiteY243" fmla="*/ 418368 h 599162"/>
                <a:gd name="connsiteX244" fmla="*/ 491122 w 770887"/>
                <a:gd name="connsiteY244" fmla="*/ 416873 h 599162"/>
                <a:gd name="connsiteX245" fmla="*/ 471673 w 770887"/>
                <a:gd name="connsiteY245" fmla="*/ 421356 h 599162"/>
                <a:gd name="connsiteX246" fmla="*/ 458208 w 770887"/>
                <a:gd name="connsiteY246" fmla="*/ 424344 h 599162"/>
                <a:gd name="connsiteX247" fmla="*/ 461200 w 770887"/>
                <a:gd name="connsiteY247" fmla="*/ 412391 h 599162"/>
                <a:gd name="connsiteX248" fmla="*/ 456712 w 770887"/>
                <a:gd name="connsiteY248" fmla="*/ 415379 h 599162"/>
                <a:gd name="connsiteX249" fmla="*/ 449232 w 770887"/>
                <a:gd name="connsiteY249" fmla="*/ 410897 h 599162"/>
                <a:gd name="connsiteX250" fmla="*/ 443247 w 770887"/>
                <a:gd name="connsiteY250" fmla="*/ 407908 h 599162"/>
                <a:gd name="connsiteX251" fmla="*/ 437263 w 770887"/>
                <a:gd name="connsiteY251" fmla="*/ 407908 h 599162"/>
                <a:gd name="connsiteX252" fmla="*/ 432775 w 770887"/>
                <a:gd name="connsiteY252" fmla="*/ 407908 h 599162"/>
                <a:gd name="connsiteX253" fmla="*/ 425294 w 770887"/>
                <a:gd name="connsiteY253" fmla="*/ 412391 h 599162"/>
                <a:gd name="connsiteX254" fmla="*/ 419310 w 770887"/>
                <a:gd name="connsiteY254" fmla="*/ 415379 h 599162"/>
                <a:gd name="connsiteX255" fmla="*/ 413326 w 770887"/>
                <a:gd name="connsiteY255" fmla="*/ 422850 h 599162"/>
                <a:gd name="connsiteX256" fmla="*/ 410334 w 770887"/>
                <a:gd name="connsiteY256" fmla="*/ 425838 h 599162"/>
                <a:gd name="connsiteX257" fmla="*/ 402853 w 770887"/>
                <a:gd name="connsiteY257" fmla="*/ 424344 h 599162"/>
                <a:gd name="connsiteX258" fmla="*/ 410334 w 770887"/>
                <a:gd name="connsiteY258" fmla="*/ 418368 h 599162"/>
                <a:gd name="connsiteX259" fmla="*/ 419310 w 770887"/>
                <a:gd name="connsiteY259" fmla="*/ 409403 h 599162"/>
                <a:gd name="connsiteX260" fmla="*/ 425294 w 770887"/>
                <a:gd name="connsiteY260" fmla="*/ 403426 h 599162"/>
                <a:gd name="connsiteX261" fmla="*/ 429783 w 770887"/>
                <a:gd name="connsiteY261" fmla="*/ 397449 h 599162"/>
                <a:gd name="connsiteX262" fmla="*/ 426791 w 770887"/>
                <a:gd name="connsiteY262" fmla="*/ 397449 h 599162"/>
                <a:gd name="connsiteX263" fmla="*/ 420806 w 770887"/>
                <a:gd name="connsiteY263" fmla="*/ 394461 h 599162"/>
                <a:gd name="connsiteX264" fmla="*/ 420806 w 770887"/>
                <a:gd name="connsiteY264" fmla="*/ 384002 h 599162"/>
                <a:gd name="connsiteX265" fmla="*/ 414822 w 770887"/>
                <a:gd name="connsiteY265" fmla="*/ 388484 h 599162"/>
                <a:gd name="connsiteX266" fmla="*/ 413326 w 770887"/>
                <a:gd name="connsiteY266" fmla="*/ 389978 h 599162"/>
                <a:gd name="connsiteX267" fmla="*/ 402853 w 770887"/>
                <a:gd name="connsiteY267" fmla="*/ 389978 h 599162"/>
                <a:gd name="connsiteX268" fmla="*/ 393877 w 770887"/>
                <a:gd name="connsiteY268" fmla="*/ 388484 h 599162"/>
                <a:gd name="connsiteX269" fmla="*/ 389389 w 770887"/>
                <a:gd name="connsiteY269" fmla="*/ 392967 h 599162"/>
                <a:gd name="connsiteX270" fmla="*/ 386397 w 770887"/>
                <a:gd name="connsiteY270" fmla="*/ 401932 h 599162"/>
                <a:gd name="connsiteX271" fmla="*/ 392381 w 770887"/>
                <a:gd name="connsiteY271" fmla="*/ 409403 h 599162"/>
                <a:gd name="connsiteX272" fmla="*/ 389389 w 770887"/>
                <a:gd name="connsiteY272" fmla="*/ 421356 h 599162"/>
                <a:gd name="connsiteX273" fmla="*/ 381908 w 770887"/>
                <a:gd name="connsiteY273" fmla="*/ 428827 h 599162"/>
                <a:gd name="connsiteX274" fmla="*/ 374428 w 770887"/>
                <a:gd name="connsiteY274" fmla="*/ 428827 h 599162"/>
                <a:gd name="connsiteX275" fmla="*/ 365452 w 770887"/>
                <a:gd name="connsiteY275" fmla="*/ 428827 h 599162"/>
                <a:gd name="connsiteX276" fmla="*/ 362459 w 770887"/>
                <a:gd name="connsiteY276" fmla="*/ 439286 h 599162"/>
                <a:gd name="connsiteX277" fmla="*/ 350491 w 770887"/>
                <a:gd name="connsiteY277" fmla="*/ 443769 h 599162"/>
                <a:gd name="connsiteX278" fmla="*/ 348995 w 770887"/>
                <a:gd name="connsiteY278" fmla="*/ 446757 h 599162"/>
                <a:gd name="connsiteX279" fmla="*/ 338522 w 770887"/>
                <a:gd name="connsiteY279" fmla="*/ 454228 h 599162"/>
                <a:gd name="connsiteX280" fmla="*/ 328050 w 770887"/>
                <a:gd name="connsiteY280" fmla="*/ 457216 h 599162"/>
                <a:gd name="connsiteX281" fmla="*/ 322065 w 770887"/>
                <a:gd name="connsiteY281" fmla="*/ 458710 h 599162"/>
                <a:gd name="connsiteX282" fmla="*/ 319073 w 770887"/>
                <a:gd name="connsiteY282" fmla="*/ 454228 h 599162"/>
                <a:gd name="connsiteX283" fmla="*/ 317577 w 770887"/>
                <a:gd name="connsiteY283" fmla="*/ 451239 h 599162"/>
                <a:gd name="connsiteX284" fmla="*/ 325058 w 770887"/>
                <a:gd name="connsiteY284" fmla="*/ 448251 h 599162"/>
                <a:gd name="connsiteX285" fmla="*/ 331042 w 770887"/>
                <a:gd name="connsiteY285" fmla="*/ 440780 h 599162"/>
                <a:gd name="connsiteX286" fmla="*/ 323561 w 770887"/>
                <a:gd name="connsiteY286" fmla="*/ 440780 h 599162"/>
                <a:gd name="connsiteX287" fmla="*/ 320569 w 770887"/>
                <a:gd name="connsiteY287" fmla="*/ 436298 h 599162"/>
                <a:gd name="connsiteX288" fmla="*/ 328050 w 770887"/>
                <a:gd name="connsiteY288" fmla="*/ 425838 h 599162"/>
                <a:gd name="connsiteX289" fmla="*/ 331042 w 770887"/>
                <a:gd name="connsiteY289" fmla="*/ 415379 h 599162"/>
                <a:gd name="connsiteX290" fmla="*/ 335530 w 770887"/>
                <a:gd name="connsiteY290" fmla="*/ 400438 h 599162"/>
                <a:gd name="connsiteX291" fmla="*/ 343010 w 770887"/>
                <a:gd name="connsiteY291" fmla="*/ 391473 h 599162"/>
                <a:gd name="connsiteX292" fmla="*/ 369940 w 770887"/>
                <a:gd name="connsiteY292" fmla="*/ 394461 h 599162"/>
                <a:gd name="connsiteX293" fmla="*/ 365452 w 770887"/>
                <a:gd name="connsiteY293" fmla="*/ 388484 h 599162"/>
                <a:gd name="connsiteX294" fmla="*/ 357971 w 770887"/>
                <a:gd name="connsiteY294" fmla="*/ 386990 h 599162"/>
                <a:gd name="connsiteX295" fmla="*/ 344507 w 770887"/>
                <a:gd name="connsiteY295" fmla="*/ 381013 h 599162"/>
                <a:gd name="connsiteX296" fmla="*/ 334034 w 770887"/>
                <a:gd name="connsiteY296" fmla="*/ 385496 h 599162"/>
                <a:gd name="connsiteX297" fmla="*/ 325058 w 770887"/>
                <a:gd name="connsiteY297" fmla="*/ 392967 h 599162"/>
                <a:gd name="connsiteX298" fmla="*/ 316081 w 770887"/>
                <a:gd name="connsiteY298" fmla="*/ 400438 h 599162"/>
                <a:gd name="connsiteX299" fmla="*/ 311593 w 770887"/>
                <a:gd name="connsiteY299" fmla="*/ 409403 h 599162"/>
                <a:gd name="connsiteX300" fmla="*/ 310097 w 770887"/>
                <a:gd name="connsiteY300" fmla="*/ 416873 h 599162"/>
                <a:gd name="connsiteX301" fmla="*/ 304113 w 770887"/>
                <a:gd name="connsiteY301" fmla="*/ 416873 h 599162"/>
                <a:gd name="connsiteX302" fmla="*/ 304113 w 770887"/>
                <a:gd name="connsiteY302" fmla="*/ 419862 h 599162"/>
                <a:gd name="connsiteX303" fmla="*/ 307105 w 770887"/>
                <a:gd name="connsiteY303" fmla="*/ 425838 h 599162"/>
                <a:gd name="connsiteX304" fmla="*/ 305609 w 770887"/>
                <a:gd name="connsiteY304" fmla="*/ 430321 h 599162"/>
                <a:gd name="connsiteX305" fmla="*/ 301120 w 770887"/>
                <a:gd name="connsiteY305" fmla="*/ 434803 h 599162"/>
                <a:gd name="connsiteX306" fmla="*/ 290648 w 770887"/>
                <a:gd name="connsiteY306" fmla="*/ 440780 h 599162"/>
                <a:gd name="connsiteX307" fmla="*/ 284664 w 770887"/>
                <a:gd name="connsiteY307" fmla="*/ 445263 h 599162"/>
                <a:gd name="connsiteX308" fmla="*/ 277183 w 770887"/>
                <a:gd name="connsiteY308" fmla="*/ 452734 h 599162"/>
                <a:gd name="connsiteX309" fmla="*/ 275687 w 770887"/>
                <a:gd name="connsiteY309" fmla="*/ 460204 h 599162"/>
                <a:gd name="connsiteX310" fmla="*/ 286160 w 770887"/>
                <a:gd name="connsiteY310" fmla="*/ 463193 h 599162"/>
                <a:gd name="connsiteX311" fmla="*/ 287656 w 770887"/>
                <a:gd name="connsiteY311" fmla="*/ 473652 h 599162"/>
                <a:gd name="connsiteX312" fmla="*/ 283168 w 770887"/>
                <a:gd name="connsiteY312" fmla="*/ 479629 h 599162"/>
                <a:gd name="connsiteX313" fmla="*/ 275687 w 770887"/>
                <a:gd name="connsiteY313" fmla="*/ 484111 h 599162"/>
                <a:gd name="connsiteX314" fmla="*/ 266711 w 770887"/>
                <a:gd name="connsiteY314" fmla="*/ 496064 h 599162"/>
                <a:gd name="connsiteX315" fmla="*/ 253246 w 770887"/>
                <a:gd name="connsiteY315" fmla="*/ 505029 h 599162"/>
                <a:gd name="connsiteX316" fmla="*/ 226317 w 770887"/>
                <a:gd name="connsiteY316" fmla="*/ 518477 h 599162"/>
                <a:gd name="connsiteX317" fmla="*/ 224821 w 770887"/>
                <a:gd name="connsiteY317" fmla="*/ 530430 h 599162"/>
                <a:gd name="connsiteX318" fmla="*/ 214348 w 770887"/>
                <a:gd name="connsiteY318" fmla="*/ 534913 h 599162"/>
                <a:gd name="connsiteX319" fmla="*/ 203876 w 770887"/>
                <a:gd name="connsiteY319" fmla="*/ 540890 h 599162"/>
                <a:gd name="connsiteX320" fmla="*/ 190411 w 770887"/>
                <a:gd name="connsiteY320" fmla="*/ 545372 h 599162"/>
                <a:gd name="connsiteX321" fmla="*/ 185923 w 770887"/>
                <a:gd name="connsiteY321" fmla="*/ 548360 h 599162"/>
                <a:gd name="connsiteX322" fmla="*/ 179939 w 770887"/>
                <a:gd name="connsiteY322" fmla="*/ 552843 h 599162"/>
                <a:gd name="connsiteX323" fmla="*/ 175450 w 770887"/>
                <a:gd name="connsiteY323" fmla="*/ 557325 h 599162"/>
                <a:gd name="connsiteX324" fmla="*/ 172458 w 770887"/>
                <a:gd name="connsiteY324" fmla="*/ 566290 h 599162"/>
                <a:gd name="connsiteX325" fmla="*/ 164978 w 770887"/>
                <a:gd name="connsiteY325" fmla="*/ 567785 h 599162"/>
                <a:gd name="connsiteX326" fmla="*/ 154505 w 770887"/>
                <a:gd name="connsiteY326" fmla="*/ 570773 h 599162"/>
                <a:gd name="connsiteX327" fmla="*/ 147025 w 770887"/>
                <a:gd name="connsiteY327" fmla="*/ 570773 h 599162"/>
                <a:gd name="connsiteX328" fmla="*/ 139545 w 770887"/>
                <a:gd name="connsiteY328" fmla="*/ 573761 h 599162"/>
                <a:gd name="connsiteX329" fmla="*/ 129072 w 770887"/>
                <a:gd name="connsiteY329" fmla="*/ 579738 h 599162"/>
                <a:gd name="connsiteX330" fmla="*/ 132064 w 770887"/>
                <a:gd name="connsiteY330" fmla="*/ 587209 h 599162"/>
                <a:gd name="connsiteX331" fmla="*/ 129072 w 770887"/>
                <a:gd name="connsiteY331" fmla="*/ 588703 h 599162"/>
                <a:gd name="connsiteX332" fmla="*/ 121592 w 770887"/>
                <a:gd name="connsiteY332" fmla="*/ 584220 h 599162"/>
                <a:gd name="connsiteX333" fmla="*/ 114111 w 770887"/>
                <a:gd name="connsiteY333" fmla="*/ 581232 h 599162"/>
                <a:gd name="connsiteX334" fmla="*/ 108127 w 770887"/>
                <a:gd name="connsiteY334" fmla="*/ 572267 h 599162"/>
                <a:gd name="connsiteX335" fmla="*/ 106631 w 770887"/>
                <a:gd name="connsiteY335" fmla="*/ 575255 h 599162"/>
                <a:gd name="connsiteX336" fmla="*/ 106631 w 770887"/>
                <a:gd name="connsiteY336" fmla="*/ 587209 h 599162"/>
                <a:gd name="connsiteX337" fmla="*/ 97655 w 770887"/>
                <a:gd name="connsiteY337" fmla="*/ 587209 h 599162"/>
                <a:gd name="connsiteX338" fmla="*/ 97655 w 770887"/>
                <a:gd name="connsiteY338" fmla="*/ 591691 h 599162"/>
                <a:gd name="connsiteX339" fmla="*/ 88678 w 770887"/>
                <a:gd name="connsiteY339" fmla="*/ 591691 h 599162"/>
                <a:gd name="connsiteX340" fmla="*/ 88678 w 770887"/>
                <a:gd name="connsiteY340" fmla="*/ 590197 h 599162"/>
                <a:gd name="connsiteX341" fmla="*/ 84190 w 770887"/>
                <a:gd name="connsiteY341" fmla="*/ 588703 h 599162"/>
                <a:gd name="connsiteX342" fmla="*/ 78206 w 770887"/>
                <a:gd name="connsiteY342" fmla="*/ 588703 h 599162"/>
                <a:gd name="connsiteX343" fmla="*/ 70725 w 770887"/>
                <a:gd name="connsiteY343" fmla="*/ 590197 h 599162"/>
                <a:gd name="connsiteX344" fmla="*/ 61749 w 770887"/>
                <a:gd name="connsiteY344" fmla="*/ 599162 h 599162"/>
                <a:gd name="connsiteX345" fmla="*/ 45292 w 770887"/>
                <a:gd name="connsiteY345" fmla="*/ 599162 h 599162"/>
                <a:gd name="connsiteX346" fmla="*/ 30331 w 770887"/>
                <a:gd name="connsiteY346" fmla="*/ 599162 h 599162"/>
                <a:gd name="connsiteX347" fmla="*/ 30331 w 770887"/>
                <a:gd name="connsiteY347" fmla="*/ 593185 h 599162"/>
                <a:gd name="connsiteX348" fmla="*/ 40804 w 770887"/>
                <a:gd name="connsiteY348" fmla="*/ 581232 h 599162"/>
                <a:gd name="connsiteX349" fmla="*/ 58757 w 770887"/>
                <a:gd name="connsiteY349" fmla="*/ 581232 h 599162"/>
                <a:gd name="connsiteX350" fmla="*/ 66237 w 770887"/>
                <a:gd name="connsiteY350" fmla="*/ 581232 h 599162"/>
                <a:gd name="connsiteX351" fmla="*/ 73717 w 770887"/>
                <a:gd name="connsiteY351" fmla="*/ 576750 h 599162"/>
                <a:gd name="connsiteX352" fmla="*/ 84190 w 770887"/>
                <a:gd name="connsiteY352" fmla="*/ 573761 h 599162"/>
                <a:gd name="connsiteX353" fmla="*/ 88678 w 770887"/>
                <a:gd name="connsiteY353" fmla="*/ 570773 h 599162"/>
                <a:gd name="connsiteX354" fmla="*/ 93166 w 770887"/>
                <a:gd name="connsiteY354" fmla="*/ 563302 h 599162"/>
                <a:gd name="connsiteX355" fmla="*/ 102143 w 770887"/>
                <a:gd name="connsiteY355" fmla="*/ 558820 h 599162"/>
                <a:gd name="connsiteX356" fmla="*/ 115607 w 770887"/>
                <a:gd name="connsiteY356" fmla="*/ 557325 h 599162"/>
                <a:gd name="connsiteX357" fmla="*/ 123088 w 770887"/>
                <a:gd name="connsiteY357" fmla="*/ 557325 h 599162"/>
                <a:gd name="connsiteX358" fmla="*/ 129072 w 770887"/>
                <a:gd name="connsiteY358" fmla="*/ 563302 h 599162"/>
                <a:gd name="connsiteX359" fmla="*/ 135056 w 770887"/>
                <a:gd name="connsiteY359" fmla="*/ 558820 h 599162"/>
                <a:gd name="connsiteX360" fmla="*/ 141041 w 770887"/>
                <a:gd name="connsiteY360" fmla="*/ 549855 h 599162"/>
                <a:gd name="connsiteX361" fmla="*/ 148521 w 770887"/>
                <a:gd name="connsiteY361" fmla="*/ 542384 h 599162"/>
                <a:gd name="connsiteX362" fmla="*/ 156001 w 770887"/>
                <a:gd name="connsiteY362" fmla="*/ 537901 h 599162"/>
                <a:gd name="connsiteX363" fmla="*/ 170962 w 770887"/>
                <a:gd name="connsiteY363" fmla="*/ 534913 h 599162"/>
                <a:gd name="connsiteX364" fmla="*/ 176946 w 770887"/>
                <a:gd name="connsiteY364" fmla="*/ 528936 h 599162"/>
                <a:gd name="connsiteX365" fmla="*/ 184427 w 770887"/>
                <a:gd name="connsiteY365" fmla="*/ 521465 h 599162"/>
                <a:gd name="connsiteX366" fmla="*/ 193403 w 770887"/>
                <a:gd name="connsiteY366" fmla="*/ 513994 h 599162"/>
                <a:gd name="connsiteX367" fmla="*/ 200884 w 770887"/>
                <a:gd name="connsiteY367" fmla="*/ 509512 h 599162"/>
                <a:gd name="connsiteX368" fmla="*/ 203876 w 770887"/>
                <a:gd name="connsiteY368" fmla="*/ 500547 h 599162"/>
                <a:gd name="connsiteX369" fmla="*/ 205372 w 770887"/>
                <a:gd name="connsiteY369" fmla="*/ 487099 h 599162"/>
                <a:gd name="connsiteX370" fmla="*/ 208364 w 770887"/>
                <a:gd name="connsiteY370" fmla="*/ 478134 h 599162"/>
                <a:gd name="connsiteX371" fmla="*/ 209860 w 770887"/>
                <a:gd name="connsiteY371" fmla="*/ 475146 h 599162"/>
                <a:gd name="connsiteX372" fmla="*/ 217340 w 770887"/>
                <a:gd name="connsiteY372" fmla="*/ 464687 h 599162"/>
                <a:gd name="connsiteX373" fmla="*/ 212852 w 770887"/>
                <a:gd name="connsiteY373" fmla="*/ 464687 h 599162"/>
                <a:gd name="connsiteX374" fmla="*/ 205372 w 770887"/>
                <a:gd name="connsiteY374" fmla="*/ 466181 h 599162"/>
                <a:gd name="connsiteX375" fmla="*/ 200884 w 770887"/>
                <a:gd name="connsiteY375" fmla="*/ 466181 h 599162"/>
                <a:gd name="connsiteX376" fmla="*/ 193403 w 770887"/>
                <a:gd name="connsiteY376" fmla="*/ 464687 h 599162"/>
                <a:gd name="connsiteX377" fmla="*/ 190411 w 770887"/>
                <a:gd name="connsiteY377" fmla="*/ 461699 h 599162"/>
                <a:gd name="connsiteX378" fmla="*/ 197891 w 770887"/>
                <a:gd name="connsiteY378" fmla="*/ 454228 h 599162"/>
                <a:gd name="connsiteX379" fmla="*/ 190411 w 770887"/>
                <a:gd name="connsiteY379" fmla="*/ 455722 h 599162"/>
                <a:gd name="connsiteX380" fmla="*/ 185923 w 770887"/>
                <a:gd name="connsiteY380" fmla="*/ 460204 h 599162"/>
                <a:gd name="connsiteX381" fmla="*/ 182931 w 770887"/>
                <a:gd name="connsiteY381" fmla="*/ 470664 h 599162"/>
                <a:gd name="connsiteX382" fmla="*/ 178442 w 770887"/>
                <a:gd name="connsiteY382" fmla="*/ 475146 h 599162"/>
                <a:gd name="connsiteX383" fmla="*/ 176946 w 770887"/>
                <a:gd name="connsiteY383" fmla="*/ 470664 h 599162"/>
                <a:gd name="connsiteX384" fmla="*/ 172458 w 770887"/>
                <a:gd name="connsiteY384" fmla="*/ 464687 h 599162"/>
                <a:gd name="connsiteX385" fmla="*/ 164978 w 770887"/>
                <a:gd name="connsiteY385" fmla="*/ 457216 h 599162"/>
                <a:gd name="connsiteX386" fmla="*/ 153009 w 770887"/>
                <a:gd name="connsiteY386" fmla="*/ 449745 h 599162"/>
                <a:gd name="connsiteX387" fmla="*/ 150017 w 770887"/>
                <a:gd name="connsiteY387" fmla="*/ 449745 h 599162"/>
                <a:gd name="connsiteX388" fmla="*/ 139545 w 770887"/>
                <a:gd name="connsiteY388" fmla="*/ 457216 h 599162"/>
                <a:gd name="connsiteX389" fmla="*/ 133560 w 770887"/>
                <a:gd name="connsiteY389" fmla="*/ 457216 h 599162"/>
                <a:gd name="connsiteX390" fmla="*/ 124584 w 770887"/>
                <a:gd name="connsiteY390" fmla="*/ 457216 h 599162"/>
                <a:gd name="connsiteX391" fmla="*/ 126080 w 770887"/>
                <a:gd name="connsiteY391" fmla="*/ 437792 h 599162"/>
                <a:gd name="connsiteX392" fmla="*/ 127576 w 770887"/>
                <a:gd name="connsiteY392" fmla="*/ 431815 h 599162"/>
                <a:gd name="connsiteX393" fmla="*/ 132064 w 770887"/>
                <a:gd name="connsiteY393" fmla="*/ 425838 h 599162"/>
                <a:gd name="connsiteX394" fmla="*/ 132064 w 770887"/>
                <a:gd name="connsiteY394" fmla="*/ 418368 h 599162"/>
                <a:gd name="connsiteX395" fmla="*/ 130568 w 770887"/>
                <a:gd name="connsiteY395" fmla="*/ 406414 h 599162"/>
                <a:gd name="connsiteX396" fmla="*/ 127576 w 770887"/>
                <a:gd name="connsiteY396" fmla="*/ 394461 h 599162"/>
                <a:gd name="connsiteX397" fmla="*/ 124584 w 770887"/>
                <a:gd name="connsiteY397" fmla="*/ 397449 h 599162"/>
                <a:gd name="connsiteX398" fmla="*/ 118600 w 770887"/>
                <a:gd name="connsiteY398" fmla="*/ 403426 h 599162"/>
                <a:gd name="connsiteX399" fmla="*/ 114111 w 770887"/>
                <a:gd name="connsiteY399" fmla="*/ 406414 h 599162"/>
                <a:gd name="connsiteX400" fmla="*/ 109623 w 770887"/>
                <a:gd name="connsiteY400" fmla="*/ 406414 h 599162"/>
                <a:gd name="connsiteX401" fmla="*/ 105135 w 770887"/>
                <a:gd name="connsiteY401" fmla="*/ 401932 h 599162"/>
                <a:gd name="connsiteX402" fmla="*/ 102143 w 770887"/>
                <a:gd name="connsiteY402" fmla="*/ 401932 h 599162"/>
                <a:gd name="connsiteX403" fmla="*/ 96158 w 770887"/>
                <a:gd name="connsiteY403" fmla="*/ 398943 h 599162"/>
                <a:gd name="connsiteX404" fmla="*/ 91670 w 770887"/>
                <a:gd name="connsiteY404" fmla="*/ 394461 h 599162"/>
                <a:gd name="connsiteX405" fmla="*/ 87182 w 770887"/>
                <a:gd name="connsiteY405" fmla="*/ 391473 h 599162"/>
                <a:gd name="connsiteX406" fmla="*/ 82694 w 770887"/>
                <a:gd name="connsiteY406" fmla="*/ 386990 h 599162"/>
                <a:gd name="connsiteX407" fmla="*/ 81198 w 770887"/>
                <a:gd name="connsiteY407" fmla="*/ 382508 h 599162"/>
                <a:gd name="connsiteX408" fmla="*/ 79702 w 770887"/>
                <a:gd name="connsiteY408" fmla="*/ 372048 h 599162"/>
                <a:gd name="connsiteX409" fmla="*/ 85686 w 770887"/>
                <a:gd name="connsiteY409" fmla="*/ 367566 h 599162"/>
                <a:gd name="connsiteX410" fmla="*/ 91670 w 770887"/>
                <a:gd name="connsiteY410" fmla="*/ 367566 h 599162"/>
                <a:gd name="connsiteX411" fmla="*/ 99151 w 770887"/>
                <a:gd name="connsiteY411" fmla="*/ 367566 h 599162"/>
                <a:gd name="connsiteX412" fmla="*/ 106631 w 770887"/>
                <a:gd name="connsiteY412" fmla="*/ 372048 h 599162"/>
                <a:gd name="connsiteX413" fmla="*/ 109623 w 770887"/>
                <a:gd name="connsiteY413" fmla="*/ 364578 h 599162"/>
                <a:gd name="connsiteX414" fmla="*/ 105135 w 770887"/>
                <a:gd name="connsiteY414" fmla="*/ 360095 h 599162"/>
                <a:gd name="connsiteX415" fmla="*/ 103639 w 770887"/>
                <a:gd name="connsiteY415" fmla="*/ 360095 h 599162"/>
                <a:gd name="connsiteX416" fmla="*/ 96158 w 770887"/>
                <a:gd name="connsiteY416" fmla="*/ 360095 h 599162"/>
                <a:gd name="connsiteX417" fmla="*/ 91670 w 770887"/>
                <a:gd name="connsiteY417" fmla="*/ 360095 h 599162"/>
                <a:gd name="connsiteX418" fmla="*/ 82694 w 770887"/>
                <a:gd name="connsiteY418" fmla="*/ 354118 h 599162"/>
                <a:gd name="connsiteX419" fmla="*/ 79702 w 770887"/>
                <a:gd name="connsiteY419" fmla="*/ 348142 h 599162"/>
                <a:gd name="connsiteX420" fmla="*/ 76710 w 770887"/>
                <a:gd name="connsiteY420" fmla="*/ 340671 h 599162"/>
                <a:gd name="connsiteX421" fmla="*/ 73717 w 770887"/>
                <a:gd name="connsiteY421" fmla="*/ 333200 h 599162"/>
                <a:gd name="connsiteX422" fmla="*/ 73717 w 770887"/>
                <a:gd name="connsiteY422" fmla="*/ 330212 h 599162"/>
                <a:gd name="connsiteX423" fmla="*/ 76710 w 770887"/>
                <a:gd name="connsiteY423" fmla="*/ 327223 h 599162"/>
                <a:gd name="connsiteX424" fmla="*/ 81198 w 770887"/>
                <a:gd name="connsiteY424" fmla="*/ 319752 h 599162"/>
                <a:gd name="connsiteX425" fmla="*/ 88678 w 770887"/>
                <a:gd name="connsiteY425" fmla="*/ 310787 h 599162"/>
                <a:gd name="connsiteX426" fmla="*/ 97655 w 770887"/>
                <a:gd name="connsiteY426" fmla="*/ 304811 h 599162"/>
                <a:gd name="connsiteX427" fmla="*/ 103639 w 770887"/>
                <a:gd name="connsiteY427" fmla="*/ 297340 h 599162"/>
                <a:gd name="connsiteX428" fmla="*/ 105135 w 770887"/>
                <a:gd name="connsiteY428" fmla="*/ 289869 h 599162"/>
                <a:gd name="connsiteX429" fmla="*/ 112615 w 770887"/>
                <a:gd name="connsiteY429" fmla="*/ 282398 h 599162"/>
                <a:gd name="connsiteX430" fmla="*/ 118600 w 770887"/>
                <a:gd name="connsiteY430" fmla="*/ 280904 h 599162"/>
                <a:gd name="connsiteX431" fmla="*/ 123088 w 770887"/>
                <a:gd name="connsiteY431" fmla="*/ 283892 h 599162"/>
                <a:gd name="connsiteX432" fmla="*/ 127576 w 770887"/>
                <a:gd name="connsiteY432" fmla="*/ 289869 h 599162"/>
                <a:gd name="connsiteX433" fmla="*/ 130568 w 770887"/>
                <a:gd name="connsiteY433" fmla="*/ 289869 h 599162"/>
                <a:gd name="connsiteX434" fmla="*/ 136552 w 770887"/>
                <a:gd name="connsiteY434" fmla="*/ 289869 h 599162"/>
                <a:gd name="connsiteX435" fmla="*/ 139545 w 770887"/>
                <a:gd name="connsiteY435" fmla="*/ 289869 h 599162"/>
                <a:gd name="connsiteX436" fmla="*/ 144033 w 770887"/>
                <a:gd name="connsiteY436" fmla="*/ 283892 h 599162"/>
                <a:gd name="connsiteX437" fmla="*/ 148521 w 770887"/>
                <a:gd name="connsiteY437" fmla="*/ 283892 h 599162"/>
                <a:gd name="connsiteX438" fmla="*/ 150017 w 770887"/>
                <a:gd name="connsiteY438" fmla="*/ 280904 h 599162"/>
                <a:gd name="connsiteX439" fmla="*/ 153009 w 770887"/>
                <a:gd name="connsiteY439" fmla="*/ 276422 h 599162"/>
                <a:gd name="connsiteX440" fmla="*/ 154505 w 770887"/>
                <a:gd name="connsiteY440" fmla="*/ 280904 h 599162"/>
                <a:gd name="connsiteX441" fmla="*/ 158994 w 770887"/>
                <a:gd name="connsiteY441" fmla="*/ 280904 h 599162"/>
                <a:gd name="connsiteX442" fmla="*/ 161986 w 770887"/>
                <a:gd name="connsiteY442" fmla="*/ 280904 h 599162"/>
                <a:gd name="connsiteX443" fmla="*/ 167970 w 770887"/>
                <a:gd name="connsiteY443" fmla="*/ 280904 h 599162"/>
                <a:gd name="connsiteX444" fmla="*/ 172458 w 770887"/>
                <a:gd name="connsiteY444" fmla="*/ 276422 h 599162"/>
                <a:gd name="connsiteX445" fmla="*/ 176946 w 770887"/>
                <a:gd name="connsiteY445" fmla="*/ 276422 h 599162"/>
                <a:gd name="connsiteX446" fmla="*/ 178442 w 770887"/>
                <a:gd name="connsiteY446" fmla="*/ 265962 h 599162"/>
                <a:gd name="connsiteX447" fmla="*/ 175450 w 770887"/>
                <a:gd name="connsiteY447" fmla="*/ 258491 h 599162"/>
                <a:gd name="connsiteX448" fmla="*/ 172458 w 770887"/>
                <a:gd name="connsiteY448" fmla="*/ 246538 h 599162"/>
                <a:gd name="connsiteX449" fmla="*/ 178442 w 770887"/>
                <a:gd name="connsiteY449" fmla="*/ 246538 h 599162"/>
                <a:gd name="connsiteX450" fmla="*/ 184427 w 770887"/>
                <a:gd name="connsiteY450" fmla="*/ 240561 h 599162"/>
                <a:gd name="connsiteX451" fmla="*/ 182931 w 770887"/>
                <a:gd name="connsiteY451" fmla="*/ 231596 h 599162"/>
                <a:gd name="connsiteX452" fmla="*/ 173954 w 770887"/>
                <a:gd name="connsiteY452" fmla="*/ 230102 h 599162"/>
                <a:gd name="connsiteX453" fmla="*/ 169466 w 770887"/>
                <a:gd name="connsiteY453" fmla="*/ 230102 h 599162"/>
                <a:gd name="connsiteX454" fmla="*/ 164978 w 770887"/>
                <a:gd name="connsiteY454" fmla="*/ 231596 h 599162"/>
                <a:gd name="connsiteX455" fmla="*/ 160490 w 770887"/>
                <a:gd name="connsiteY455" fmla="*/ 234585 h 599162"/>
                <a:gd name="connsiteX456" fmla="*/ 157497 w 770887"/>
                <a:gd name="connsiteY456" fmla="*/ 240561 h 599162"/>
                <a:gd name="connsiteX457" fmla="*/ 153009 w 770887"/>
                <a:gd name="connsiteY457" fmla="*/ 240561 h 599162"/>
                <a:gd name="connsiteX458" fmla="*/ 148521 w 770887"/>
                <a:gd name="connsiteY458" fmla="*/ 231596 h 599162"/>
                <a:gd name="connsiteX459" fmla="*/ 136552 w 770887"/>
                <a:gd name="connsiteY459" fmla="*/ 231596 h 599162"/>
                <a:gd name="connsiteX460" fmla="*/ 123088 w 770887"/>
                <a:gd name="connsiteY460" fmla="*/ 231596 h 599162"/>
                <a:gd name="connsiteX461" fmla="*/ 112615 w 770887"/>
                <a:gd name="connsiteY461" fmla="*/ 228608 h 599162"/>
                <a:gd name="connsiteX462" fmla="*/ 102143 w 770887"/>
                <a:gd name="connsiteY462" fmla="*/ 224125 h 599162"/>
                <a:gd name="connsiteX463" fmla="*/ 96158 w 770887"/>
                <a:gd name="connsiteY463" fmla="*/ 216654 h 599162"/>
                <a:gd name="connsiteX464" fmla="*/ 94662 w 770887"/>
                <a:gd name="connsiteY464" fmla="*/ 201713 h 599162"/>
                <a:gd name="connsiteX465" fmla="*/ 102143 w 770887"/>
                <a:gd name="connsiteY465" fmla="*/ 198724 h 599162"/>
                <a:gd name="connsiteX466" fmla="*/ 106631 w 770887"/>
                <a:gd name="connsiteY466" fmla="*/ 195736 h 599162"/>
                <a:gd name="connsiteX467" fmla="*/ 96158 w 770887"/>
                <a:gd name="connsiteY467" fmla="*/ 191254 h 599162"/>
                <a:gd name="connsiteX468" fmla="*/ 90174 w 770887"/>
                <a:gd name="connsiteY468" fmla="*/ 186771 h 599162"/>
                <a:gd name="connsiteX469" fmla="*/ 82694 w 770887"/>
                <a:gd name="connsiteY469" fmla="*/ 180794 h 599162"/>
                <a:gd name="connsiteX470" fmla="*/ 81198 w 770887"/>
                <a:gd name="connsiteY470" fmla="*/ 177806 h 599162"/>
                <a:gd name="connsiteX471" fmla="*/ 87182 w 770887"/>
                <a:gd name="connsiteY471" fmla="*/ 173324 h 599162"/>
                <a:gd name="connsiteX472" fmla="*/ 91670 w 770887"/>
                <a:gd name="connsiteY472" fmla="*/ 173324 h 599162"/>
                <a:gd name="connsiteX473" fmla="*/ 100647 w 770887"/>
                <a:gd name="connsiteY473" fmla="*/ 171829 h 599162"/>
                <a:gd name="connsiteX474" fmla="*/ 112615 w 770887"/>
                <a:gd name="connsiteY474" fmla="*/ 164359 h 599162"/>
                <a:gd name="connsiteX475" fmla="*/ 114111 w 770887"/>
                <a:gd name="connsiteY475" fmla="*/ 167347 h 599162"/>
                <a:gd name="connsiteX476" fmla="*/ 121592 w 770887"/>
                <a:gd name="connsiteY476" fmla="*/ 164359 h 599162"/>
                <a:gd name="connsiteX477" fmla="*/ 121592 w 770887"/>
                <a:gd name="connsiteY477" fmla="*/ 162864 h 599162"/>
                <a:gd name="connsiteX478" fmla="*/ 126080 w 770887"/>
                <a:gd name="connsiteY478" fmla="*/ 161370 h 599162"/>
                <a:gd name="connsiteX479" fmla="*/ 135056 w 770887"/>
                <a:gd name="connsiteY479" fmla="*/ 159876 h 599162"/>
                <a:gd name="connsiteX480" fmla="*/ 145529 w 770887"/>
                <a:gd name="connsiteY480" fmla="*/ 159876 h 599162"/>
                <a:gd name="connsiteX481" fmla="*/ 150017 w 770887"/>
                <a:gd name="connsiteY481" fmla="*/ 162864 h 599162"/>
                <a:gd name="connsiteX482" fmla="*/ 147025 w 770887"/>
                <a:gd name="connsiteY482" fmla="*/ 170335 h 599162"/>
                <a:gd name="connsiteX483" fmla="*/ 147025 w 770887"/>
                <a:gd name="connsiteY483" fmla="*/ 173324 h 599162"/>
                <a:gd name="connsiteX484" fmla="*/ 151513 w 770887"/>
                <a:gd name="connsiteY484" fmla="*/ 176312 h 599162"/>
                <a:gd name="connsiteX485" fmla="*/ 156001 w 770887"/>
                <a:gd name="connsiteY485" fmla="*/ 180794 h 599162"/>
                <a:gd name="connsiteX486" fmla="*/ 164978 w 770887"/>
                <a:gd name="connsiteY486" fmla="*/ 180794 h 599162"/>
                <a:gd name="connsiteX487" fmla="*/ 176946 w 770887"/>
                <a:gd name="connsiteY487" fmla="*/ 183783 h 599162"/>
                <a:gd name="connsiteX488" fmla="*/ 185923 w 770887"/>
                <a:gd name="connsiteY488" fmla="*/ 179300 h 599162"/>
                <a:gd name="connsiteX489" fmla="*/ 191907 w 770887"/>
                <a:gd name="connsiteY489" fmla="*/ 173324 h 599162"/>
                <a:gd name="connsiteX490" fmla="*/ 199387 w 770887"/>
                <a:gd name="connsiteY490" fmla="*/ 168841 h 599162"/>
                <a:gd name="connsiteX491" fmla="*/ 191907 w 770887"/>
                <a:gd name="connsiteY491" fmla="*/ 165853 h 599162"/>
                <a:gd name="connsiteX492" fmla="*/ 185923 w 770887"/>
                <a:gd name="connsiteY492" fmla="*/ 162864 h 599162"/>
                <a:gd name="connsiteX493" fmla="*/ 181435 w 770887"/>
                <a:gd name="connsiteY493" fmla="*/ 159876 h 599162"/>
                <a:gd name="connsiteX494" fmla="*/ 181435 w 770887"/>
                <a:gd name="connsiteY494" fmla="*/ 153899 h 599162"/>
                <a:gd name="connsiteX495" fmla="*/ 179939 w 770887"/>
                <a:gd name="connsiteY495" fmla="*/ 146428 h 599162"/>
                <a:gd name="connsiteX496" fmla="*/ 157497 w 770887"/>
                <a:gd name="connsiteY496" fmla="*/ 140452 h 599162"/>
                <a:gd name="connsiteX497" fmla="*/ 157497 w 770887"/>
                <a:gd name="connsiteY497" fmla="*/ 118039 h 599162"/>
                <a:gd name="connsiteX498" fmla="*/ 147025 w 770887"/>
                <a:gd name="connsiteY498" fmla="*/ 107580 h 599162"/>
                <a:gd name="connsiteX499" fmla="*/ 126080 w 770887"/>
                <a:gd name="connsiteY499" fmla="*/ 85168 h 599162"/>
                <a:gd name="connsiteX500" fmla="*/ 129072 w 770887"/>
                <a:gd name="connsiteY500" fmla="*/ 85168 h 599162"/>
                <a:gd name="connsiteX501" fmla="*/ 129072 w 770887"/>
                <a:gd name="connsiteY501" fmla="*/ 80685 h 599162"/>
                <a:gd name="connsiteX502" fmla="*/ 136552 w 770887"/>
                <a:gd name="connsiteY502" fmla="*/ 80685 h 599162"/>
                <a:gd name="connsiteX503" fmla="*/ 136552 w 770887"/>
                <a:gd name="connsiteY503" fmla="*/ 74708 h 599162"/>
                <a:gd name="connsiteX504" fmla="*/ 138048 w 770887"/>
                <a:gd name="connsiteY504" fmla="*/ 67238 h 599162"/>
                <a:gd name="connsiteX505" fmla="*/ 142537 w 770887"/>
                <a:gd name="connsiteY505" fmla="*/ 67238 h 599162"/>
                <a:gd name="connsiteX506" fmla="*/ 147025 w 770887"/>
                <a:gd name="connsiteY506" fmla="*/ 70226 h 599162"/>
                <a:gd name="connsiteX507" fmla="*/ 154505 w 770887"/>
                <a:gd name="connsiteY507" fmla="*/ 70226 h 599162"/>
                <a:gd name="connsiteX508" fmla="*/ 157497 w 770887"/>
                <a:gd name="connsiteY508" fmla="*/ 70226 h 599162"/>
                <a:gd name="connsiteX509" fmla="*/ 164978 w 770887"/>
                <a:gd name="connsiteY509" fmla="*/ 70226 h 599162"/>
                <a:gd name="connsiteX510" fmla="*/ 178442 w 770887"/>
                <a:gd name="connsiteY510" fmla="*/ 65743 h 599162"/>
                <a:gd name="connsiteX511" fmla="*/ 182931 w 770887"/>
                <a:gd name="connsiteY511" fmla="*/ 61261 h 599162"/>
                <a:gd name="connsiteX512" fmla="*/ 187419 w 770887"/>
                <a:gd name="connsiteY512" fmla="*/ 53790 h 599162"/>
                <a:gd name="connsiteX513" fmla="*/ 187419 w 770887"/>
                <a:gd name="connsiteY513" fmla="*/ 41837 h 599162"/>
                <a:gd name="connsiteX514" fmla="*/ 191907 w 770887"/>
                <a:gd name="connsiteY514" fmla="*/ 41837 h 599162"/>
                <a:gd name="connsiteX515" fmla="*/ 196395 w 770887"/>
                <a:gd name="connsiteY515" fmla="*/ 37354 h 599162"/>
                <a:gd name="connsiteX516" fmla="*/ 205372 w 770887"/>
                <a:gd name="connsiteY516" fmla="*/ 29883 h 599162"/>
                <a:gd name="connsiteX517" fmla="*/ 221829 w 770887"/>
                <a:gd name="connsiteY517" fmla="*/ 26895 h 599162"/>
                <a:gd name="connsiteX518" fmla="*/ 227813 w 770887"/>
                <a:gd name="connsiteY518" fmla="*/ 19424 h 599162"/>
                <a:gd name="connsiteX519" fmla="*/ 233797 w 770887"/>
                <a:gd name="connsiteY519" fmla="*/ 16436 h 599162"/>
                <a:gd name="connsiteX520" fmla="*/ 238285 w 770887"/>
                <a:gd name="connsiteY520" fmla="*/ 11953 h 599162"/>
                <a:gd name="connsiteX521" fmla="*/ 262223 w 770887"/>
                <a:gd name="connsiteY521" fmla="*/ 13447 h 599162"/>
                <a:gd name="connsiteX522" fmla="*/ 265215 w 770887"/>
                <a:gd name="connsiteY522" fmla="*/ 5977 h 599162"/>
                <a:gd name="connsiteX523" fmla="*/ 277183 w 770887"/>
                <a:gd name="connsiteY523" fmla="*/ 0 h 5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Lst>
              <a:rect l="l" t="t" r="r" b="b"/>
              <a:pathLst>
                <a:path w="770887" h="599162">
                  <a:moveTo>
                    <a:pt x="302516" y="482511"/>
                  </a:moveTo>
                  <a:lnTo>
                    <a:pt x="307819" y="487813"/>
                  </a:lnTo>
                  <a:lnTo>
                    <a:pt x="318423" y="494883"/>
                  </a:lnTo>
                  <a:lnTo>
                    <a:pt x="311354" y="496651"/>
                  </a:lnTo>
                  <a:lnTo>
                    <a:pt x="307819" y="496651"/>
                  </a:lnTo>
                  <a:lnTo>
                    <a:pt x="300749" y="501953"/>
                  </a:lnTo>
                  <a:lnTo>
                    <a:pt x="300749" y="503720"/>
                  </a:lnTo>
                  <a:lnTo>
                    <a:pt x="300749" y="509023"/>
                  </a:lnTo>
                  <a:lnTo>
                    <a:pt x="304284" y="509023"/>
                  </a:lnTo>
                  <a:lnTo>
                    <a:pt x="311354" y="517860"/>
                  </a:lnTo>
                  <a:lnTo>
                    <a:pt x="311354" y="521395"/>
                  </a:lnTo>
                  <a:lnTo>
                    <a:pt x="306051" y="523162"/>
                  </a:lnTo>
                  <a:lnTo>
                    <a:pt x="302516" y="523162"/>
                  </a:lnTo>
                  <a:lnTo>
                    <a:pt x="298982" y="524930"/>
                  </a:lnTo>
                  <a:lnTo>
                    <a:pt x="297214" y="524930"/>
                  </a:lnTo>
                  <a:lnTo>
                    <a:pt x="291912" y="528465"/>
                  </a:lnTo>
                  <a:lnTo>
                    <a:pt x="291912" y="533767"/>
                  </a:lnTo>
                  <a:lnTo>
                    <a:pt x="291912" y="535534"/>
                  </a:lnTo>
                  <a:lnTo>
                    <a:pt x="288377" y="540837"/>
                  </a:lnTo>
                  <a:lnTo>
                    <a:pt x="283075" y="531999"/>
                  </a:lnTo>
                  <a:lnTo>
                    <a:pt x="283075" y="533767"/>
                  </a:lnTo>
                  <a:lnTo>
                    <a:pt x="281307" y="537302"/>
                  </a:lnTo>
                  <a:lnTo>
                    <a:pt x="276005" y="542604"/>
                  </a:lnTo>
                  <a:lnTo>
                    <a:pt x="272470" y="549674"/>
                  </a:lnTo>
                  <a:lnTo>
                    <a:pt x="272470" y="551441"/>
                  </a:lnTo>
                  <a:lnTo>
                    <a:pt x="272470" y="558511"/>
                  </a:lnTo>
                  <a:lnTo>
                    <a:pt x="256563" y="558511"/>
                  </a:lnTo>
                  <a:lnTo>
                    <a:pt x="268935" y="554976"/>
                  </a:lnTo>
                  <a:lnTo>
                    <a:pt x="270703" y="551441"/>
                  </a:lnTo>
                  <a:lnTo>
                    <a:pt x="272470" y="547906"/>
                  </a:lnTo>
                  <a:lnTo>
                    <a:pt x="270703" y="542604"/>
                  </a:lnTo>
                  <a:lnTo>
                    <a:pt x="267168" y="540837"/>
                  </a:lnTo>
                  <a:lnTo>
                    <a:pt x="265400" y="540837"/>
                  </a:lnTo>
                  <a:lnTo>
                    <a:pt x="261866" y="537302"/>
                  </a:lnTo>
                  <a:lnTo>
                    <a:pt x="261866" y="535534"/>
                  </a:lnTo>
                  <a:lnTo>
                    <a:pt x="260098" y="524930"/>
                  </a:lnTo>
                  <a:lnTo>
                    <a:pt x="263633" y="521395"/>
                  </a:lnTo>
                  <a:lnTo>
                    <a:pt x="265400" y="517860"/>
                  </a:lnTo>
                  <a:lnTo>
                    <a:pt x="270703" y="514325"/>
                  </a:lnTo>
                  <a:lnTo>
                    <a:pt x="272470" y="516093"/>
                  </a:lnTo>
                  <a:lnTo>
                    <a:pt x="277772" y="521395"/>
                  </a:lnTo>
                  <a:lnTo>
                    <a:pt x="281307" y="528465"/>
                  </a:lnTo>
                  <a:lnTo>
                    <a:pt x="281307" y="521395"/>
                  </a:lnTo>
                  <a:lnTo>
                    <a:pt x="279540" y="514325"/>
                  </a:lnTo>
                  <a:lnTo>
                    <a:pt x="276005" y="509023"/>
                  </a:lnTo>
                  <a:lnTo>
                    <a:pt x="281307" y="507255"/>
                  </a:lnTo>
                  <a:lnTo>
                    <a:pt x="288377" y="510790"/>
                  </a:lnTo>
                  <a:lnTo>
                    <a:pt x="291912" y="510790"/>
                  </a:lnTo>
                  <a:lnTo>
                    <a:pt x="291912" y="507255"/>
                  </a:lnTo>
                  <a:lnTo>
                    <a:pt x="291912" y="505488"/>
                  </a:lnTo>
                  <a:lnTo>
                    <a:pt x="291912" y="501953"/>
                  </a:lnTo>
                  <a:lnTo>
                    <a:pt x="291912" y="496651"/>
                  </a:lnTo>
                  <a:lnTo>
                    <a:pt x="290144" y="493116"/>
                  </a:lnTo>
                  <a:lnTo>
                    <a:pt x="297214" y="487813"/>
                  </a:lnTo>
                  <a:close/>
                  <a:moveTo>
                    <a:pt x="55075" y="374697"/>
                  </a:moveTo>
                  <a:lnTo>
                    <a:pt x="58610" y="374697"/>
                  </a:lnTo>
                  <a:lnTo>
                    <a:pt x="63912" y="385302"/>
                  </a:lnTo>
                  <a:lnTo>
                    <a:pt x="63912" y="390604"/>
                  </a:lnTo>
                  <a:lnTo>
                    <a:pt x="60377" y="395906"/>
                  </a:lnTo>
                  <a:lnTo>
                    <a:pt x="56842" y="395906"/>
                  </a:lnTo>
                  <a:lnTo>
                    <a:pt x="51540" y="395906"/>
                  </a:lnTo>
                  <a:lnTo>
                    <a:pt x="44470" y="390604"/>
                  </a:lnTo>
                  <a:lnTo>
                    <a:pt x="35633" y="383534"/>
                  </a:lnTo>
                  <a:lnTo>
                    <a:pt x="44470" y="378232"/>
                  </a:lnTo>
                  <a:lnTo>
                    <a:pt x="49773" y="378232"/>
                  </a:lnTo>
                  <a:close/>
                  <a:moveTo>
                    <a:pt x="4447" y="224465"/>
                  </a:moveTo>
                  <a:cubicBezTo>
                    <a:pt x="4447" y="224465"/>
                    <a:pt x="4447" y="224465"/>
                    <a:pt x="5929" y="230488"/>
                  </a:cubicBezTo>
                  <a:cubicBezTo>
                    <a:pt x="5929" y="230488"/>
                    <a:pt x="5929" y="230488"/>
                    <a:pt x="8894" y="233499"/>
                  </a:cubicBezTo>
                  <a:cubicBezTo>
                    <a:pt x="8894" y="233499"/>
                    <a:pt x="8894" y="233499"/>
                    <a:pt x="16306" y="235005"/>
                  </a:cubicBezTo>
                  <a:cubicBezTo>
                    <a:pt x="16306" y="235005"/>
                    <a:pt x="16306" y="235005"/>
                    <a:pt x="23717" y="235005"/>
                  </a:cubicBezTo>
                  <a:cubicBezTo>
                    <a:pt x="23717" y="235005"/>
                    <a:pt x="23717" y="235005"/>
                    <a:pt x="28164" y="238016"/>
                  </a:cubicBezTo>
                  <a:cubicBezTo>
                    <a:pt x="28164" y="238016"/>
                    <a:pt x="28164" y="238016"/>
                    <a:pt x="28164" y="242533"/>
                  </a:cubicBezTo>
                  <a:cubicBezTo>
                    <a:pt x="28164" y="242533"/>
                    <a:pt x="28164" y="242533"/>
                    <a:pt x="31129" y="245544"/>
                  </a:cubicBezTo>
                  <a:cubicBezTo>
                    <a:pt x="31129" y="245544"/>
                    <a:pt x="31129" y="245544"/>
                    <a:pt x="37058" y="251566"/>
                  </a:cubicBezTo>
                  <a:cubicBezTo>
                    <a:pt x="37058" y="251566"/>
                    <a:pt x="37058" y="251566"/>
                    <a:pt x="44470" y="262106"/>
                  </a:cubicBezTo>
                  <a:cubicBezTo>
                    <a:pt x="44470" y="262106"/>
                    <a:pt x="44470" y="262106"/>
                    <a:pt x="40023" y="262106"/>
                  </a:cubicBezTo>
                  <a:cubicBezTo>
                    <a:pt x="40023" y="262106"/>
                    <a:pt x="40023" y="262106"/>
                    <a:pt x="31129" y="262106"/>
                  </a:cubicBezTo>
                  <a:lnTo>
                    <a:pt x="29647" y="265117"/>
                  </a:lnTo>
                  <a:cubicBezTo>
                    <a:pt x="29647" y="265117"/>
                    <a:pt x="29647" y="265117"/>
                    <a:pt x="23717" y="259095"/>
                  </a:cubicBezTo>
                  <a:cubicBezTo>
                    <a:pt x="23717" y="259095"/>
                    <a:pt x="23717" y="259095"/>
                    <a:pt x="20753" y="250061"/>
                  </a:cubicBezTo>
                  <a:cubicBezTo>
                    <a:pt x="20753" y="250061"/>
                    <a:pt x="20753" y="250061"/>
                    <a:pt x="19270" y="247050"/>
                  </a:cubicBezTo>
                  <a:cubicBezTo>
                    <a:pt x="19270" y="247050"/>
                    <a:pt x="19270" y="247050"/>
                    <a:pt x="16306" y="244038"/>
                  </a:cubicBezTo>
                  <a:cubicBezTo>
                    <a:pt x="16306" y="244038"/>
                    <a:pt x="16306" y="244038"/>
                    <a:pt x="14823" y="244038"/>
                  </a:cubicBezTo>
                  <a:cubicBezTo>
                    <a:pt x="14823" y="244038"/>
                    <a:pt x="14823" y="244038"/>
                    <a:pt x="13341" y="244038"/>
                  </a:cubicBezTo>
                  <a:cubicBezTo>
                    <a:pt x="13341" y="244038"/>
                    <a:pt x="10376" y="244038"/>
                    <a:pt x="10376" y="244038"/>
                  </a:cubicBezTo>
                  <a:cubicBezTo>
                    <a:pt x="8894" y="242533"/>
                    <a:pt x="8894" y="244038"/>
                    <a:pt x="8894" y="244038"/>
                  </a:cubicBezTo>
                  <a:cubicBezTo>
                    <a:pt x="8894" y="244038"/>
                    <a:pt x="8894" y="244038"/>
                    <a:pt x="4447" y="244038"/>
                  </a:cubicBezTo>
                  <a:cubicBezTo>
                    <a:pt x="-1483" y="242533"/>
                    <a:pt x="2964" y="242533"/>
                    <a:pt x="2964" y="242533"/>
                  </a:cubicBezTo>
                  <a:cubicBezTo>
                    <a:pt x="1482" y="241027"/>
                    <a:pt x="1482" y="241027"/>
                    <a:pt x="1482" y="239521"/>
                  </a:cubicBezTo>
                  <a:cubicBezTo>
                    <a:pt x="1482" y="239521"/>
                    <a:pt x="0" y="236510"/>
                    <a:pt x="0" y="235005"/>
                  </a:cubicBezTo>
                  <a:cubicBezTo>
                    <a:pt x="0" y="235005"/>
                    <a:pt x="0" y="230488"/>
                    <a:pt x="0" y="230488"/>
                  </a:cubicBezTo>
                  <a:cubicBezTo>
                    <a:pt x="0" y="230488"/>
                    <a:pt x="0" y="230488"/>
                    <a:pt x="4447" y="224465"/>
                  </a:cubicBezTo>
                  <a:close/>
                  <a:moveTo>
                    <a:pt x="277183" y="0"/>
                  </a:moveTo>
                  <a:cubicBezTo>
                    <a:pt x="277183" y="0"/>
                    <a:pt x="277183" y="0"/>
                    <a:pt x="283168" y="5977"/>
                  </a:cubicBezTo>
                  <a:cubicBezTo>
                    <a:pt x="283168" y="5977"/>
                    <a:pt x="283168" y="5977"/>
                    <a:pt x="286160" y="10459"/>
                  </a:cubicBezTo>
                  <a:cubicBezTo>
                    <a:pt x="286160" y="10459"/>
                    <a:pt x="286160" y="10459"/>
                    <a:pt x="283168" y="10459"/>
                  </a:cubicBezTo>
                  <a:cubicBezTo>
                    <a:pt x="283168" y="10459"/>
                    <a:pt x="283168" y="10459"/>
                    <a:pt x="283168" y="14942"/>
                  </a:cubicBezTo>
                  <a:cubicBezTo>
                    <a:pt x="283168" y="14942"/>
                    <a:pt x="283168" y="14942"/>
                    <a:pt x="287656" y="17930"/>
                  </a:cubicBezTo>
                  <a:cubicBezTo>
                    <a:pt x="287656" y="17930"/>
                    <a:pt x="287656" y="17930"/>
                    <a:pt x="293640" y="17930"/>
                  </a:cubicBezTo>
                  <a:cubicBezTo>
                    <a:pt x="293640" y="17930"/>
                    <a:pt x="293640" y="17930"/>
                    <a:pt x="293640" y="13447"/>
                  </a:cubicBezTo>
                  <a:cubicBezTo>
                    <a:pt x="293640" y="13447"/>
                    <a:pt x="293640" y="13447"/>
                    <a:pt x="296632" y="10459"/>
                  </a:cubicBezTo>
                  <a:cubicBezTo>
                    <a:pt x="296632" y="10459"/>
                    <a:pt x="296632" y="10459"/>
                    <a:pt x="299624" y="13447"/>
                  </a:cubicBezTo>
                  <a:cubicBezTo>
                    <a:pt x="299624" y="13447"/>
                    <a:pt x="299624" y="13447"/>
                    <a:pt x="304113" y="19424"/>
                  </a:cubicBezTo>
                  <a:cubicBezTo>
                    <a:pt x="304113" y="19424"/>
                    <a:pt x="304113" y="19424"/>
                    <a:pt x="313089" y="17930"/>
                  </a:cubicBezTo>
                  <a:cubicBezTo>
                    <a:pt x="313089" y="17930"/>
                    <a:pt x="313089" y="17930"/>
                    <a:pt x="325058" y="20918"/>
                  </a:cubicBezTo>
                  <a:cubicBezTo>
                    <a:pt x="325058" y="20918"/>
                    <a:pt x="325058" y="20918"/>
                    <a:pt x="325058" y="25401"/>
                  </a:cubicBezTo>
                  <a:cubicBezTo>
                    <a:pt x="325058" y="25401"/>
                    <a:pt x="325058" y="25401"/>
                    <a:pt x="328050" y="31377"/>
                  </a:cubicBezTo>
                  <a:cubicBezTo>
                    <a:pt x="328050" y="31377"/>
                    <a:pt x="328050" y="31377"/>
                    <a:pt x="335530" y="37354"/>
                  </a:cubicBezTo>
                  <a:cubicBezTo>
                    <a:pt x="335530" y="37354"/>
                    <a:pt x="335530" y="37354"/>
                    <a:pt x="351987" y="37354"/>
                  </a:cubicBezTo>
                  <a:cubicBezTo>
                    <a:pt x="351987" y="37354"/>
                    <a:pt x="351987" y="37354"/>
                    <a:pt x="356475" y="37354"/>
                  </a:cubicBezTo>
                  <a:cubicBezTo>
                    <a:pt x="356475" y="37354"/>
                    <a:pt x="356475" y="37354"/>
                    <a:pt x="360963" y="34366"/>
                  </a:cubicBezTo>
                  <a:cubicBezTo>
                    <a:pt x="360963" y="34366"/>
                    <a:pt x="360963" y="34366"/>
                    <a:pt x="366948" y="34366"/>
                  </a:cubicBezTo>
                  <a:cubicBezTo>
                    <a:pt x="366948" y="34366"/>
                    <a:pt x="366948" y="34366"/>
                    <a:pt x="374428" y="38848"/>
                  </a:cubicBezTo>
                  <a:cubicBezTo>
                    <a:pt x="374428" y="38848"/>
                    <a:pt x="374428" y="38848"/>
                    <a:pt x="375924" y="43331"/>
                  </a:cubicBezTo>
                  <a:cubicBezTo>
                    <a:pt x="375924" y="43331"/>
                    <a:pt x="375924" y="43331"/>
                    <a:pt x="375924" y="47813"/>
                  </a:cubicBezTo>
                  <a:cubicBezTo>
                    <a:pt x="375924" y="47813"/>
                    <a:pt x="375924" y="47813"/>
                    <a:pt x="375924" y="48560"/>
                  </a:cubicBezTo>
                  <a:lnTo>
                    <a:pt x="375924" y="50802"/>
                  </a:lnTo>
                  <a:cubicBezTo>
                    <a:pt x="375924" y="50802"/>
                    <a:pt x="375924" y="50802"/>
                    <a:pt x="383404" y="46319"/>
                  </a:cubicBezTo>
                  <a:cubicBezTo>
                    <a:pt x="383404" y="46319"/>
                    <a:pt x="383404" y="46319"/>
                    <a:pt x="392381" y="43331"/>
                  </a:cubicBezTo>
                  <a:cubicBezTo>
                    <a:pt x="392381" y="43331"/>
                    <a:pt x="392381" y="43331"/>
                    <a:pt x="398365" y="43331"/>
                  </a:cubicBezTo>
                  <a:cubicBezTo>
                    <a:pt x="398365" y="43331"/>
                    <a:pt x="398365" y="43331"/>
                    <a:pt x="410334" y="47813"/>
                  </a:cubicBezTo>
                  <a:cubicBezTo>
                    <a:pt x="410334" y="47813"/>
                    <a:pt x="410334" y="47813"/>
                    <a:pt x="420806" y="50802"/>
                  </a:cubicBezTo>
                  <a:cubicBezTo>
                    <a:pt x="420806" y="50802"/>
                    <a:pt x="420806" y="50802"/>
                    <a:pt x="432775" y="47813"/>
                  </a:cubicBezTo>
                  <a:cubicBezTo>
                    <a:pt x="432775" y="47813"/>
                    <a:pt x="432775" y="47813"/>
                    <a:pt x="438759" y="43331"/>
                  </a:cubicBezTo>
                  <a:cubicBezTo>
                    <a:pt x="438759" y="43331"/>
                    <a:pt x="438759" y="43331"/>
                    <a:pt x="444743" y="43331"/>
                  </a:cubicBezTo>
                  <a:cubicBezTo>
                    <a:pt x="444743" y="43331"/>
                    <a:pt x="444743" y="43331"/>
                    <a:pt x="447736" y="43331"/>
                  </a:cubicBezTo>
                  <a:cubicBezTo>
                    <a:pt x="447736" y="43331"/>
                    <a:pt x="447736" y="43331"/>
                    <a:pt x="455216" y="50802"/>
                  </a:cubicBezTo>
                  <a:cubicBezTo>
                    <a:pt x="455216" y="50802"/>
                    <a:pt x="455216" y="50802"/>
                    <a:pt x="462696" y="56778"/>
                  </a:cubicBezTo>
                  <a:cubicBezTo>
                    <a:pt x="462696" y="56778"/>
                    <a:pt x="462696" y="56778"/>
                    <a:pt x="476161" y="58272"/>
                  </a:cubicBezTo>
                  <a:lnTo>
                    <a:pt x="482145" y="110568"/>
                  </a:lnTo>
                  <a:cubicBezTo>
                    <a:pt x="482145" y="110568"/>
                    <a:pt x="482145" y="110568"/>
                    <a:pt x="500098" y="242056"/>
                  </a:cubicBezTo>
                  <a:cubicBezTo>
                    <a:pt x="500098" y="242056"/>
                    <a:pt x="500098" y="242056"/>
                    <a:pt x="521043" y="400438"/>
                  </a:cubicBezTo>
                  <a:cubicBezTo>
                    <a:pt x="521043" y="400438"/>
                    <a:pt x="521043" y="400438"/>
                    <a:pt x="525531" y="409403"/>
                  </a:cubicBezTo>
                  <a:cubicBezTo>
                    <a:pt x="525531" y="409403"/>
                    <a:pt x="525531" y="409403"/>
                    <a:pt x="540492" y="409403"/>
                  </a:cubicBezTo>
                  <a:cubicBezTo>
                    <a:pt x="540492" y="409403"/>
                    <a:pt x="540492" y="409403"/>
                    <a:pt x="543484" y="400438"/>
                  </a:cubicBezTo>
                  <a:cubicBezTo>
                    <a:pt x="543484" y="400438"/>
                    <a:pt x="543484" y="400438"/>
                    <a:pt x="555453" y="400438"/>
                  </a:cubicBezTo>
                  <a:cubicBezTo>
                    <a:pt x="555453" y="400438"/>
                    <a:pt x="555453" y="400438"/>
                    <a:pt x="555453" y="404920"/>
                  </a:cubicBezTo>
                  <a:cubicBezTo>
                    <a:pt x="555453" y="404920"/>
                    <a:pt x="555453" y="404920"/>
                    <a:pt x="559941" y="410897"/>
                  </a:cubicBezTo>
                  <a:cubicBezTo>
                    <a:pt x="559941" y="410897"/>
                    <a:pt x="559941" y="410897"/>
                    <a:pt x="579390" y="424344"/>
                  </a:cubicBezTo>
                  <a:cubicBezTo>
                    <a:pt x="579390" y="424344"/>
                    <a:pt x="579390" y="424344"/>
                    <a:pt x="595847" y="442274"/>
                  </a:cubicBezTo>
                  <a:cubicBezTo>
                    <a:pt x="595847" y="442274"/>
                    <a:pt x="595847" y="442274"/>
                    <a:pt x="604823" y="434803"/>
                  </a:cubicBezTo>
                  <a:cubicBezTo>
                    <a:pt x="604823" y="434803"/>
                    <a:pt x="604823" y="434803"/>
                    <a:pt x="610807" y="419862"/>
                  </a:cubicBezTo>
                  <a:cubicBezTo>
                    <a:pt x="610807" y="419862"/>
                    <a:pt x="610807" y="419862"/>
                    <a:pt x="618288" y="412391"/>
                  </a:cubicBezTo>
                  <a:cubicBezTo>
                    <a:pt x="618288" y="412391"/>
                    <a:pt x="618288" y="412391"/>
                    <a:pt x="625768" y="407908"/>
                  </a:cubicBezTo>
                  <a:cubicBezTo>
                    <a:pt x="625768" y="407908"/>
                    <a:pt x="625768" y="407908"/>
                    <a:pt x="639233" y="413885"/>
                  </a:cubicBezTo>
                  <a:cubicBezTo>
                    <a:pt x="639233" y="413885"/>
                    <a:pt x="639233" y="413885"/>
                    <a:pt x="655690" y="425838"/>
                  </a:cubicBezTo>
                  <a:cubicBezTo>
                    <a:pt x="655690" y="425838"/>
                    <a:pt x="655690" y="425838"/>
                    <a:pt x="672146" y="442274"/>
                  </a:cubicBezTo>
                  <a:cubicBezTo>
                    <a:pt x="672146" y="442274"/>
                    <a:pt x="672146" y="442274"/>
                    <a:pt x="684115" y="455722"/>
                  </a:cubicBezTo>
                  <a:cubicBezTo>
                    <a:pt x="684115" y="455722"/>
                    <a:pt x="684115" y="455722"/>
                    <a:pt x="708052" y="479629"/>
                  </a:cubicBezTo>
                  <a:cubicBezTo>
                    <a:pt x="708052" y="479629"/>
                    <a:pt x="708052" y="479629"/>
                    <a:pt x="723013" y="500547"/>
                  </a:cubicBezTo>
                  <a:cubicBezTo>
                    <a:pt x="723013" y="500547"/>
                    <a:pt x="723013" y="500547"/>
                    <a:pt x="731989" y="502041"/>
                  </a:cubicBezTo>
                  <a:cubicBezTo>
                    <a:pt x="731989" y="502041"/>
                    <a:pt x="731989" y="502041"/>
                    <a:pt x="742462" y="503535"/>
                  </a:cubicBezTo>
                  <a:cubicBezTo>
                    <a:pt x="742462" y="503535"/>
                    <a:pt x="742462" y="503535"/>
                    <a:pt x="760415" y="509512"/>
                  </a:cubicBezTo>
                  <a:cubicBezTo>
                    <a:pt x="760415" y="509512"/>
                    <a:pt x="760415" y="509512"/>
                    <a:pt x="767895" y="513994"/>
                  </a:cubicBezTo>
                  <a:cubicBezTo>
                    <a:pt x="767895" y="513994"/>
                    <a:pt x="767895" y="513994"/>
                    <a:pt x="767895" y="519971"/>
                  </a:cubicBezTo>
                  <a:cubicBezTo>
                    <a:pt x="767895" y="519971"/>
                    <a:pt x="767895" y="519971"/>
                    <a:pt x="770887" y="533419"/>
                  </a:cubicBezTo>
                  <a:cubicBezTo>
                    <a:pt x="770887" y="533419"/>
                    <a:pt x="770887" y="533419"/>
                    <a:pt x="770887" y="539395"/>
                  </a:cubicBezTo>
                  <a:cubicBezTo>
                    <a:pt x="770887" y="539395"/>
                    <a:pt x="770887" y="539395"/>
                    <a:pt x="770887" y="545372"/>
                  </a:cubicBezTo>
                  <a:cubicBezTo>
                    <a:pt x="770887" y="545372"/>
                    <a:pt x="770887" y="545372"/>
                    <a:pt x="770887" y="558820"/>
                  </a:cubicBezTo>
                  <a:cubicBezTo>
                    <a:pt x="770887" y="558820"/>
                    <a:pt x="770887" y="558820"/>
                    <a:pt x="764903" y="563302"/>
                  </a:cubicBezTo>
                  <a:cubicBezTo>
                    <a:pt x="764903" y="563302"/>
                    <a:pt x="764903" y="563302"/>
                    <a:pt x="760415" y="557325"/>
                  </a:cubicBezTo>
                  <a:cubicBezTo>
                    <a:pt x="760415" y="557325"/>
                    <a:pt x="760415" y="557325"/>
                    <a:pt x="755926" y="549855"/>
                  </a:cubicBezTo>
                  <a:cubicBezTo>
                    <a:pt x="755926" y="549855"/>
                    <a:pt x="755926" y="549855"/>
                    <a:pt x="751438" y="552843"/>
                  </a:cubicBezTo>
                  <a:cubicBezTo>
                    <a:pt x="751438" y="552843"/>
                    <a:pt x="751438" y="552843"/>
                    <a:pt x="755926" y="560314"/>
                  </a:cubicBezTo>
                  <a:cubicBezTo>
                    <a:pt x="755926" y="560314"/>
                    <a:pt x="755926" y="560314"/>
                    <a:pt x="752934" y="561808"/>
                  </a:cubicBezTo>
                  <a:cubicBezTo>
                    <a:pt x="752934" y="561808"/>
                    <a:pt x="752934" y="561808"/>
                    <a:pt x="748446" y="558820"/>
                  </a:cubicBezTo>
                  <a:cubicBezTo>
                    <a:pt x="748446" y="558820"/>
                    <a:pt x="748446" y="558820"/>
                    <a:pt x="739470" y="555831"/>
                  </a:cubicBezTo>
                  <a:cubicBezTo>
                    <a:pt x="739470" y="555831"/>
                    <a:pt x="739470" y="555831"/>
                    <a:pt x="739470" y="549855"/>
                  </a:cubicBezTo>
                  <a:cubicBezTo>
                    <a:pt x="739470" y="549855"/>
                    <a:pt x="739470" y="549855"/>
                    <a:pt x="736478" y="542384"/>
                  </a:cubicBezTo>
                  <a:cubicBezTo>
                    <a:pt x="736478" y="542384"/>
                    <a:pt x="736478" y="542384"/>
                    <a:pt x="731989" y="539395"/>
                  </a:cubicBezTo>
                  <a:cubicBezTo>
                    <a:pt x="731989" y="539395"/>
                    <a:pt x="731989" y="539395"/>
                    <a:pt x="728997" y="533419"/>
                  </a:cubicBezTo>
                  <a:cubicBezTo>
                    <a:pt x="728997" y="533419"/>
                    <a:pt x="728997" y="533419"/>
                    <a:pt x="717029" y="524454"/>
                  </a:cubicBezTo>
                  <a:cubicBezTo>
                    <a:pt x="717029" y="524454"/>
                    <a:pt x="717029" y="524454"/>
                    <a:pt x="706556" y="525948"/>
                  </a:cubicBezTo>
                  <a:cubicBezTo>
                    <a:pt x="706556" y="525948"/>
                    <a:pt x="706556" y="525948"/>
                    <a:pt x="709548" y="530430"/>
                  </a:cubicBezTo>
                  <a:cubicBezTo>
                    <a:pt x="709548" y="530430"/>
                    <a:pt x="709548" y="530430"/>
                    <a:pt x="712540" y="533419"/>
                  </a:cubicBezTo>
                  <a:cubicBezTo>
                    <a:pt x="712540" y="533419"/>
                    <a:pt x="712540" y="533419"/>
                    <a:pt x="723013" y="539395"/>
                  </a:cubicBezTo>
                  <a:cubicBezTo>
                    <a:pt x="723013" y="539395"/>
                    <a:pt x="723013" y="539395"/>
                    <a:pt x="728997" y="545372"/>
                  </a:cubicBezTo>
                  <a:cubicBezTo>
                    <a:pt x="728997" y="545372"/>
                    <a:pt x="728997" y="545372"/>
                    <a:pt x="728997" y="549855"/>
                  </a:cubicBezTo>
                  <a:cubicBezTo>
                    <a:pt x="728997" y="549855"/>
                    <a:pt x="728997" y="549855"/>
                    <a:pt x="733485" y="554337"/>
                  </a:cubicBezTo>
                  <a:cubicBezTo>
                    <a:pt x="733485" y="554337"/>
                    <a:pt x="733485" y="554337"/>
                    <a:pt x="736478" y="558820"/>
                  </a:cubicBezTo>
                  <a:cubicBezTo>
                    <a:pt x="736478" y="558820"/>
                    <a:pt x="736478" y="558820"/>
                    <a:pt x="739470" y="569279"/>
                  </a:cubicBezTo>
                  <a:cubicBezTo>
                    <a:pt x="739470" y="569279"/>
                    <a:pt x="739470" y="569279"/>
                    <a:pt x="739470" y="572267"/>
                  </a:cubicBezTo>
                  <a:cubicBezTo>
                    <a:pt x="739470" y="572267"/>
                    <a:pt x="739470" y="572267"/>
                    <a:pt x="734981" y="573761"/>
                  </a:cubicBezTo>
                  <a:cubicBezTo>
                    <a:pt x="734981" y="573761"/>
                    <a:pt x="734981" y="573761"/>
                    <a:pt x="731989" y="566290"/>
                  </a:cubicBezTo>
                  <a:cubicBezTo>
                    <a:pt x="731989" y="566290"/>
                    <a:pt x="731989" y="566290"/>
                    <a:pt x="731989" y="573761"/>
                  </a:cubicBezTo>
                  <a:cubicBezTo>
                    <a:pt x="731989" y="573761"/>
                    <a:pt x="731989" y="573761"/>
                    <a:pt x="728997" y="579738"/>
                  </a:cubicBezTo>
                  <a:cubicBezTo>
                    <a:pt x="728997" y="579738"/>
                    <a:pt x="728997" y="579738"/>
                    <a:pt x="724509" y="578244"/>
                  </a:cubicBezTo>
                  <a:cubicBezTo>
                    <a:pt x="724509" y="578244"/>
                    <a:pt x="724509" y="578244"/>
                    <a:pt x="717029" y="570773"/>
                  </a:cubicBezTo>
                  <a:cubicBezTo>
                    <a:pt x="717029" y="570773"/>
                    <a:pt x="717029" y="570773"/>
                    <a:pt x="709548" y="561808"/>
                  </a:cubicBezTo>
                  <a:cubicBezTo>
                    <a:pt x="709548" y="561808"/>
                    <a:pt x="709548" y="561808"/>
                    <a:pt x="703564" y="564796"/>
                  </a:cubicBezTo>
                  <a:cubicBezTo>
                    <a:pt x="703564" y="564796"/>
                    <a:pt x="703564" y="564796"/>
                    <a:pt x="699076" y="564796"/>
                  </a:cubicBezTo>
                  <a:cubicBezTo>
                    <a:pt x="699076" y="564796"/>
                    <a:pt x="699076" y="564796"/>
                    <a:pt x="702068" y="555831"/>
                  </a:cubicBezTo>
                  <a:cubicBezTo>
                    <a:pt x="702068" y="555831"/>
                    <a:pt x="702068" y="555831"/>
                    <a:pt x="709548" y="554337"/>
                  </a:cubicBezTo>
                  <a:cubicBezTo>
                    <a:pt x="709548" y="554337"/>
                    <a:pt x="709548" y="554337"/>
                    <a:pt x="706556" y="545372"/>
                  </a:cubicBezTo>
                  <a:cubicBezTo>
                    <a:pt x="706556" y="545372"/>
                    <a:pt x="706556" y="545372"/>
                    <a:pt x="697580" y="549855"/>
                  </a:cubicBezTo>
                  <a:cubicBezTo>
                    <a:pt x="697580" y="549855"/>
                    <a:pt x="697580" y="549855"/>
                    <a:pt x="700572" y="540890"/>
                  </a:cubicBezTo>
                  <a:cubicBezTo>
                    <a:pt x="700572" y="540890"/>
                    <a:pt x="700572" y="540890"/>
                    <a:pt x="696084" y="534913"/>
                  </a:cubicBezTo>
                  <a:cubicBezTo>
                    <a:pt x="696084" y="534913"/>
                    <a:pt x="696084" y="534913"/>
                    <a:pt x="694588" y="530430"/>
                  </a:cubicBezTo>
                  <a:cubicBezTo>
                    <a:pt x="694588" y="530430"/>
                    <a:pt x="694588" y="530430"/>
                    <a:pt x="694588" y="525948"/>
                  </a:cubicBezTo>
                  <a:cubicBezTo>
                    <a:pt x="694588" y="525948"/>
                    <a:pt x="694588" y="525948"/>
                    <a:pt x="700572" y="516983"/>
                  </a:cubicBezTo>
                  <a:cubicBezTo>
                    <a:pt x="700572" y="516983"/>
                    <a:pt x="700572" y="516983"/>
                    <a:pt x="693091" y="516983"/>
                  </a:cubicBezTo>
                  <a:cubicBezTo>
                    <a:pt x="693091" y="516983"/>
                    <a:pt x="693091" y="516983"/>
                    <a:pt x="690099" y="519971"/>
                  </a:cubicBezTo>
                  <a:cubicBezTo>
                    <a:pt x="690099" y="519971"/>
                    <a:pt x="690099" y="519971"/>
                    <a:pt x="690099" y="522959"/>
                  </a:cubicBezTo>
                  <a:cubicBezTo>
                    <a:pt x="690099" y="522959"/>
                    <a:pt x="690099" y="522959"/>
                    <a:pt x="690099" y="531925"/>
                  </a:cubicBezTo>
                  <a:cubicBezTo>
                    <a:pt x="690099" y="531925"/>
                    <a:pt x="690099" y="531925"/>
                    <a:pt x="685611" y="534913"/>
                  </a:cubicBezTo>
                  <a:cubicBezTo>
                    <a:pt x="685611" y="534913"/>
                    <a:pt x="685611" y="534913"/>
                    <a:pt x="682619" y="537901"/>
                  </a:cubicBezTo>
                  <a:cubicBezTo>
                    <a:pt x="682619" y="537901"/>
                    <a:pt x="682619" y="534913"/>
                    <a:pt x="682619" y="533419"/>
                  </a:cubicBezTo>
                  <a:cubicBezTo>
                    <a:pt x="682619" y="531925"/>
                    <a:pt x="681123" y="527442"/>
                    <a:pt x="681123" y="527442"/>
                  </a:cubicBezTo>
                  <a:cubicBezTo>
                    <a:pt x="681123" y="527442"/>
                    <a:pt x="679627" y="522959"/>
                    <a:pt x="679627" y="519971"/>
                  </a:cubicBezTo>
                  <a:cubicBezTo>
                    <a:pt x="679627" y="518477"/>
                    <a:pt x="678131" y="515489"/>
                    <a:pt x="678131" y="515489"/>
                  </a:cubicBezTo>
                  <a:cubicBezTo>
                    <a:pt x="678131" y="515489"/>
                    <a:pt x="676635" y="512500"/>
                    <a:pt x="676635" y="511006"/>
                  </a:cubicBezTo>
                  <a:cubicBezTo>
                    <a:pt x="676635" y="508018"/>
                    <a:pt x="676635" y="506524"/>
                    <a:pt x="676635" y="506524"/>
                  </a:cubicBezTo>
                  <a:cubicBezTo>
                    <a:pt x="676635" y="506524"/>
                    <a:pt x="678131" y="503535"/>
                    <a:pt x="681123" y="503535"/>
                  </a:cubicBezTo>
                  <a:cubicBezTo>
                    <a:pt x="682619" y="502041"/>
                    <a:pt x="684115" y="499053"/>
                    <a:pt x="684115" y="499053"/>
                  </a:cubicBezTo>
                  <a:cubicBezTo>
                    <a:pt x="684115" y="499053"/>
                    <a:pt x="684115" y="499053"/>
                    <a:pt x="690099" y="493076"/>
                  </a:cubicBezTo>
                  <a:cubicBezTo>
                    <a:pt x="690099" y="493076"/>
                    <a:pt x="690099" y="493076"/>
                    <a:pt x="684115" y="482617"/>
                  </a:cubicBezTo>
                  <a:cubicBezTo>
                    <a:pt x="684115" y="482617"/>
                    <a:pt x="684115" y="482617"/>
                    <a:pt x="681123" y="484111"/>
                  </a:cubicBezTo>
                  <a:cubicBezTo>
                    <a:pt x="681123" y="484111"/>
                    <a:pt x="681123" y="484111"/>
                    <a:pt x="678131" y="491582"/>
                  </a:cubicBezTo>
                  <a:cubicBezTo>
                    <a:pt x="678131" y="491582"/>
                    <a:pt x="678131" y="491582"/>
                    <a:pt x="672146" y="499053"/>
                  </a:cubicBezTo>
                  <a:cubicBezTo>
                    <a:pt x="672146" y="499053"/>
                    <a:pt x="672146" y="499053"/>
                    <a:pt x="667658" y="502041"/>
                  </a:cubicBezTo>
                  <a:cubicBezTo>
                    <a:pt x="667658" y="502041"/>
                    <a:pt x="667658" y="502041"/>
                    <a:pt x="666162" y="505029"/>
                  </a:cubicBezTo>
                  <a:cubicBezTo>
                    <a:pt x="666162" y="505029"/>
                    <a:pt x="666162" y="505029"/>
                    <a:pt x="669154" y="516983"/>
                  </a:cubicBezTo>
                  <a:cubicBezTo>
                    <a:pt x="669154" y="516983"/>
                    <a:pt x="669154" y="516983"/>
                    <a:pt x="675139" y="533419"/>
                  </a:cubicBezTo>
                  <a:cubicBezTo>
                    <a:pt x="675139" y="533419"/>
                    <a:pt x="675139" y="533419"/>
                    <a:pt x="669154" y="531925"/>
                  </a:cubicBezTo>
                  <a:cubicBezTo>
                    <a:pt x="669154" y="531925"/>
                    <a:pt x="669154" y="531925"/>
                    <a:pt x="660178" y="513994"/>
                  </a:cubicBezTo>
                  <a:cubicBezTo>
                    <a:pt x="660178" y="513994"/>
                    <a:pt x="660178" y="513994"/>
                    <a:pt x="649705" y="499053"/>
                  </a:cubicBezTo>
                  <a:cubicBezTo>
                    <a:pt x="649705" y="499053"/>
                    <a:pt x="649705" y="499053"/>
                    <a:pt x="646713" y="508018"/>
                  </a:cubicBezTo>
                  <a:cubicBezTo>
                    <a:pt x="646713" y="508018"/>
                    <a:pt x="646713" y="508018"/>
                    <a:pt x="643721" y="506524"/>
                  </a:cubicBezTo>
                  <a:cubicBezTo>
                    <a:pt x="643721" y="506524"/>
                    <a:pt x="643721" y="506524"/>
                    <a:pt x="639233" y="496064"/>
                  </a:cubicBezTo>
                  <a:cubicBezTo>
                    <a:pt x="639233" y="496064"/>
                    <a:pt x="639233" y="496064"/>
                    <a:pt x="633249" y="491582"/>
                  </a:cubicBezTo>
                  <a:cubicBezTo>
                    <a:pt x="633249" y="491582"/>
                    <a:pt x="633249" y="491582"/>
                    <a:pt x="618288" y="475146"/>
                  </a:cubicBezTo>
                  <a:cubicBezTo>
                    <a:pt x="618288" y="475146"/>
                    <a:pt x="618288" y="475146"/>
                    <a:pt x="618288" y="464687"/>
                  </a:cubicBezTo>
                  <a:cubicBezTo>
                    <a:pt x="618288" y="464687"/>
                    <a:pt x="618288" y="464687"/>
                    <a:pt x="615296" y="470664"/>
                  </a:cubicBezTo>
                  <a:cubicBezTo>
                    <a:pt x="615296" y="470664"/>
                    <a:pt x="615296" y="470664"/>
                    <a:pt x="607815" y="467675"/>
                  </a:cubicBezTo>
                  <a:cubicBezTo>
                    <a:pt x="607815" y="467675"/>
                    <a:pt x="607815" y="467675"/>
                    <a:pt x="591358" y="452734"/>
                  </a:cubicBezTo>
                  <a:cubicBezTo>
                    <a:pt x="591358" y="452734"/>
                    <a:pt x="591358" y="452734"/>
                    <a:pt x="580886" y="440780"/>
                  </a:cubicBezTo>
                  <a:cubicBezTo>
                    <a:pt x="580886" y="440780"/>
                    <a:pt x="580886" y="440780"/>
                    <a:pt x="574902" y="442274"/>
                  </a:cubicBezTo>
                  <a:cubicBezTo>
                    <a:pt x="574902" y="442274"/>
                    <a:pt x="574902" y="442274"/>
                    <a:pt x="561437" y="439286"/>
                  </a:cubicBezTo>
                  <a:cubicBezTo>
                    <a:pt x="561437" y="439286"/>
                    <a:pt x="561437" y="439286"/>
                    <a:pt x="552461" y="430321"/>
                  </a:cubicBezTo>
                  <a:cubicBezTo>
                    <a:pt x="552461" y="430321"/>
                    <a:pt x="552461" y="430321"/>
                    <a:pt x="552461" y="419862"/>
                  </a:cubicBezTo>
                  <a:cubicBezTo>
                    <a:pt x="552461" y="419862"/>
                    <a:pt x="552461" y="419862"/>
                    <a:pt x="547972" y="422850"/>
                  </a:cubicBezTo>
                  <a:cubicBezTo>
                    <a:pt x="547972" y="422850"/>
                    <a:pt x="547972" y="422850"/>
                    <a:pt x="530020" y="422850"/>
                  </a:cubicBezTo>
                  <a:cubicBezTo>
                    <a:pt x="530020" y="422850"/>
                    <a:pt x="530020" y="422850"/>
                    <a:pt x="521043" y="421356"/>
                  </a:cubicBezTo>
                  <a:cubicBezTo>
                    <a:pt x="521043" y="421356"/>
                    <a:pt x="521043" y="421356"/>
                    <a:pt x="510571" y="418368"/>
                  </a:cubicBezTo>
                  <a:cubicBezTo>
                    <a:pt x="510571" y="418368"/>
                    <a:pt x="510571" y="418368"/>
                    <a:pt x="491122" y="416873"/>
                  </a:cubicBezTo>
                  <a:cubicBezTo>
                    <a:pt x="491122" y="416873"/>
                    <a:pt x="491122" y="416873"/>
                    <a:pt x="471673" y="421356"/>
                  </a:cubicBezTo>
                  <a:cubicBezTo>
                    <a:pt x="471673" y="421356"/>
                    <a:pt x="471673" y="421356"/>
                    <a:pt x="458208" y="424344"/>
                  </a:cubicBezTo>
                  <a:cubicBezTo>
                    <a:pt x="458208" y="424344"/>
                    <a:pt x="458208" y="424344"/>
                    <a:pt x="461200" y="412391"/>
                  </a:cubicBezTo>
                  <a:cubicBezTo>
                    <a:pt x="461200" y="412391"/>
                    <a:pt x="461200" y="412391"/>
                    <a:pt x="456712" y="415379"/>
                  </a:cubicBezTo>
                  <a:cubicBezTo>
                    <a:pt x="456712" y="415379"/>
                    <a:pt x="456712" y="415379"/>
                    <a:pt x="449232" y="410897"/>
                  </a:cubicBezTo>
                  <a:cubicBezTo>
                    <a:pt x="449232" y="410897"/>
                    <a:pt x="449232" y="410897"/>
                    <a:pt x="443247" y="407908"/>
                  </a:cubicBezTo>
                  <a:cubicBezTo>
                    <a:pt x="443247" y="407908"/>
                    <a:pt x="443247" y="407908"/>
                    <a:pt x="437263" y="407908"/>
                  </a:cubicBezTo>
                  <a:cubicBezTo>
                    <a:pt x="437263" y="407908"/>
                    <a:pt x="437263" y="407908"/>
                    <a:pt x="432775" y="407908"/>
                  </a:cubicBezTo>
                  <a:cubicBezTo>
                    <a:pt x="432775" y="407908"/>
                    <a:pt x="432775" y="407908"/>
                    <a:pt x="425294" y="412391"/>
                  </a:cubicBezTo>
                  <a:cubicBezTo>
                    <a:pt x="425294" y="412391"/>
                    <a:pt x="425294" y="412391"/>
                    <a:pt x="419310" y="415379"/>
                  </a:cubicBezTo>
                  <a:cubicBezTo>
                    <a:pt x="419310" y="415379"/>
                    <a:pt x="419310" y="415379"/>
                    <a:pt x="413326" y="422850"/>
                  </a:cubicBezTo>
                  <a:cubicBezTo>
                    <a:pt x="413326" y="422850"/>
                    <a:pt x="413326" y="422850"/>
                    <a:pt x="410334" y="425838"/>
                  </a:cubicBezTo>
                  <a:cubicBezTo>
                    <a:pt x="410334" y="425838"/>
                    <a:pt x="410334" y="425838"/>
                    <a:pt x="402853" y="424344"/>
                  </a:cubicBezTo>
                  <a:cubicBezTo>
                    <a:pt x="402853" y="424344"/>
                    <a:pt x="402853" y="424344"/>
                    <a:pt x="410334" y="418368"/>
                  </a:cubicBezTo>
                  <a:cubicBezTo>
                    <a:pt x="410334" y="418368"/>
                    <a:pt x="410334" y="418368"/>
                    <a:pt x="419310" y="409403"/>
                  </a:cubicBezTo>
                  <a:cubicBezTo>
                    <a:pt x="419310" y="409403"/>
                    <a:pt x="419310" y="409403"/>
                    <a:pt x="425294" y="403426"/>
                  </a:cubicBezTo>
                  <a:cubicBezTo>
                    <a:pt x="425294" y="403426"/>
                    <a:pt x="425294" y="403426"/>
                    <a:pt x="429783" y="397449"/>
                  </a:cubicBezTo>
                  <a:cubicBezTo>
                    <a:pt x="429783" y="397449"/>
                    <a:pt x="429783" y="397449"/>
                    <a:pt x="426791" y="397449"/>
                  </a:cubicBezTo>
                  <a:cubicBezTo>
                    <a:pt x="426791" y="397449"/>
                    <a:pt x="426791" y="397449"/>
                    <a:pt x="420806" y="394461"/>
                  </a:cubicBezTo>
                  <a:cubicBezTo>
                    <a:pt x="420806" y="394461"/>
                    <a:pt x="420806" y="394461"/>
                    <a:pt x="420806" y="384002"/>
                  </a:cubicBezTo>
                  <a:cubicBezTo>
                    <a:pt x="420806" y="384002"/>
                    <a:pt x="420806" y="384002"/>
                    <a:pt x="414822" y="388484"/>
                  </a:cubicBezTo>
                  <a:cubicBezTo>
                    <a:pt x="414822" y="388484"/>
                    <a:pt x="414822" y="388484"/>
                    <a:pt x="413326" y="389978"/>
                  </a:cubicBezTo>
                  <a:cubicBezTo>
                    <a:pt x="413326" y="389978"/>
                    <a:pt x="413326" y="389978"/>
                    <a:pt x="402853" y="389978"/>
                  </a:cubicBezTo>
                  <a:cubicBezTo>
                    <a:pt x="402853" y="389978"/>
                    <a:pt x="402853" y="389978"/>
                    <a:pt x="393877" y="388484"/>
                  </a:cubicBezTo>
                  <a:cubicBezTo>
                    <a:pt x="393877" y="388484"/>
                    <a:pt x="393877" y="388484"/>
                    <a:pt x="389389" y="392967"/>
                  </a:cubicBezTo>
                  <a:cubicBezTo>
                    <a:pt x="389389" y="392967"/>
                    <a:pt x="389389" y="392967"/>
                    <a:pt x="386397" y="401932"/>
                  </a:cubicBezTo>
                  <a:cubicBezTo>
                    <a:pt x="386397" y="401932"/>
                    <a:pt x="386397" y="401932"/>
                    <a:pt x="392381" y="409403"/>
                  </a:cubicBezTo>
                  <a:cubicBezTo>
                    <a:pt x="392381" y="409403"/>
                    <a:pt x="392381" y="409403"/>
                    <a:pt x="389389" y="421356"/>
                  </a:cubicBezTo>
                  <a:cubicBezTo>
                    <a:pt x="389389" y="421356"/>
                    <a:pt x="389389" y="421356"/>
                    <a:pt x="381908" y="428827"/>
                  </a:cubicBezTo>
                  <a:cubicBezTo>
                    <a:pt x="381908" y="428827"/>
                    <a:pt x="381908" y="428827"/>
                    <a:pt x="374428" y="428827"/>
                  </a:cubicBezTo>
                  <a:cubicBezTo>
                    <a:pt x="374428" y="428827"/>
                    <a:pt x="374428" y="428827"/>
                    <a:pt x="365452" y="428827"/>
                  </a:cubicBezTo>
                  <a:cubicBezTo>
                    <a:pt x="365452" y="428827"/>
                    <a:pt x="365452" y="428827"/>
                    <a:pt x="362459" y="439286"/>
                  </a:cubicBezTo>
                  <a:cubicBezTo>
                    <a:pt x="362459" y="439286"/>
                    <a:pt x="362459" y="439286"/>
                    <a:pt x="350491" y="443769"/>
                  </a:cubicBezTo>
                  <a:cubicBezTo>
                    <a:pt x="350491" y="443769"/>
                    <a:pt x="350491" y="443769"/>
                    <a:pt x="348995" y="446757"/>
                  </a:cubicBezTo>
                  <a:cubicBezTo>
                    <a:pt x="348995" y="446757"/>
                    <a:pt x="348995" y="446757"/>
                    <a:pt x="338522" y="454228"/>
                  </a:cubicBezTo>
                  <a:cubicBezTo>
                    <a:pt x="338522" y="454228"/>
                    <a:pt x="338522" y="454228"/>
                    <a:pt x="328050" y="457216"/>
                  </a:cubicBezTo>
                  <a:cubicBezTo>
                    <a:pt x="328050" y="457216"/>
                    <a:pt x="328050" y="457216"/>
                    <a:pt x="322065" y="458710"/>
                  </a:cubicBezTo>
                  <a:cubicBezTo>
                    <a:pt x="322065" y="458710"/>
                    <a:pt x="322065" y="458710"/>
                    <a:pt x="319073" y="454228"/>
                  </a:cubicBezTo>
                  <a:cubicBezTo>
                    <a:pt x="319073" y="454228"/>
                    <a:pt x="319073" y="454228"/>
                    <a:pt x="317577" y="451239"/>
                  </a:cubicBezTo>
                  <a:cubicBezTo>
                    <a:pt x="317577" y="451239"/>
                    <a:pt x="317577" y="451239"/>
                    <a:pt x="325058" y="448251"/>
                  </a:cubicBezTo>
                  <a:cubicBezTo>
                    <a:pt x="325058" y="448251"/>
                    <a:pt x="325058" y="448251"/>
                    <a:pt x="331042" y="440780"/>
                  </a:cubicBezTo>
                  <a:cubicBezTo>
                    <a:pt x="331042" y="440780"/>
                    <a:pt x="331042" y="440780"/>
                    <a:pt x="323561" y="440780"/>
                  </a:cubicBezTo>
                  <a:cubicBezTo>
                    <a:pt x="323561" y="440780"/>
                    <a:pt x="323561" y="440780"/>
                    <a:pt x="320569" y="436298"/>
                  </a:cubicBezTo>
                  <a:cubicBezTo>
                    <a:pt x="320569" y="436298"/>
                    <a:pt x="320569" y="436298"/>
                    <a:pt x="328050" y="425838"/>
                  </a:cubicBezTo>
                  <a:cubicBezTo>
                    <a:pt x="328050" y="425838"/>
                    <a:pt x="328050" y="425838"/>
                    <a:pt x="331042" y="415379"/>
                  </a:cubicBezTo>
                  <a:cubicBezTo>
                    <a:pt x="331042" y="415379"/>
                    <a:pt x="331042" y="415379"/>
                    <a:pt x="335530" y="400438"/>
                  </a:cubicBezTo>
                  <a:cubicBezTo>
                    <a:pt x="335530" y="400438"/>
                    <a:pt x="335530" y="400438"/>
                    <a:pt x="343010" y="391473"/>
                  </a:cubicBezTo>
                  <a:cubicBezTo>
                    <a:pt x="343010" y="391473"/>
                    <a:pt x="343010" y="391473"/>
                    <a:pt x="369940" y="394461"/>
                  </a:cubicBezTo>
                  <a:cubicBezTo>
                    <a:pt x="369940" y="394461"/>
                    <a:pt x="369940" y="394461"/>
                    <a:pt x="365452" y="388484"/>
                  </a:cubicBezTo>
                  <a:cubicBezTo>
                    <a:pt x="365452" y="388484"/>
                    <a:pt x="365452" y="388484"/>
                    <a:pt x="357971" y="386990"/>
                  </a:cubicBezTo>
                  <a:cubicBezTo>
                    <a:pt x="357971" y="386990"/>
                    <a:pt x="357971" y="386990"/>
                    <a:pt x="344507" y="381013"/>
                  </a:cubicBezTo>
                  <a:cubicBezTo>
                    <a:pt x="344507" y="381013"/>
                    <a:pt x="344507" y="381013"/>
                    <a:pt x="334034" y="385496"/>
                  </a:cubicBezTo>
                  <a:cubicBezTo>
                    <a:pt x="334034" y="385496"/>
                    <a:pt x="334034" y="385496"/>
                    <a:pt x="325058" y="392967"/>
                  </a:cubicBezTo>
                  <a:cubicBezTo>
                    <a:pt x="325058" y="392967"/>
                    <a:pt x="325058" y="392967"/>
                    <a:pt x="316081" y="400438"/>
                  </a:cubicBezTo>
                  <a:cubicBezTo>
                    <a:pt x="316081" y="400438"/>
                    <a:pt x="316081" y="400438"/>
                    <a:pt x="311593" y="409403"/>
                  </a:cubicBezTo>
                  <a:cubicBezTo>
                    <a:pt x="311593" y="409403"/>
                    <a:pt x="311593" y="409403"/>
                    <a:pt x="310097" y="416873"/>
                  </a:cubicBezTo>
                  <a:cubicBezTo>
                    <a:pt x="310097" y="416873"/>
                    <a:pt x="310097" y="416873"/>
                    <a:pt x="304113" y="416873"/>
                  </a:cubicBezTo>
                  <a:cubicBezTo>
                    <a:pt x="304113" y="416873"/>
                    <a:pt x="304113" y="416873"/>
                    <a:pt x="304113" y="419862"/>
                  </a:cubicBezTo>
                  <a:cubicBezTo>
                    <a:pt x="304113" y="419862"/>
                    <a:pt x="304113" y="419862"/>
                    <a:pt x="307105" y="425838"/>
                  </a:cubicBezTo>
                  <a:cubicBezTo>
                    <a:pt x="307105" y="425838"/>
                    <a:pt x="307105" y="425838"/>
                    <a:pt x="305609" y="430321"/>
                  </a:cubicBezTo>
                  <a:cubicBezTo>
                    <a:pt x="305609" y="430321"/>
                    <a:pt x="305609" y="430321"/>
                    <a:pt x="301120" y="434803"/>
                  </a:cubicBezTo>
                  <a:cubicBezTo>
                    <a:pt x="301120" y="434803"/>
                    <a:pt x="301120" y="434803"/>
                    <a:pt x="290648" y="440780"/>
                  </a:cubicBezTo>
                  <a:cubicBezTo>
                    <a:pt x="290648" y="440780"/>
                    <a:pt x="290648" y="440780"/>
                    <a:pt x="284664" y="445263"/>
                  </a:cubicBezTo>
                  <a:cubicBezTo>
                    <a:pt x="284664" y="445263"/>
                    <a:pt x="284664" y="445263"/>
                    <a:pt x="277183" y="452734"/>
                  </a:cubicBezTo>
                  <a:cubicBezTo>
                    <a:pt x="277183" y="452734"/>
                    <a:pt x="277183" y="452734"/>
                    <a:pt x="275687" y="460204"/>
                  </a:cubicBezTo>
                  <a:cubicBezTo>
                    <a:pt x="275687" y="460204"/>
                    <a:pt x="275687" y="460204"/>
                    <a:pt x="286160" y="463193"/>
                  </a:cubicBezTo>
                  <a:cubicBezTo>
                    <a:pt x="286160" y="463193"/>
                    <a:pt x="286160" y="463193"/>
                    <a:pt x="287656" y="473652"/>
                  </a:cubicBezTo>
                  <a:cubicBezTo>
                    <a:pt x="287656" y="473652"/>
                    <a:pt x="287656" y="473652"/>
                    <a:pt x="283168" y="479629"/>
                  </a:cubicBezTo>
                  <a:cubicBezTo>
                    <a:pt x="283168" y="479629"/>
                    <a:pt x="283168" y="479629"/>
                    <a:pt x="275687" y="484111"/>
                  </a:cubicBezTo>
                  <a:cubicBezTo>
                    <a:pt x="275687" y="484111"/>
                    <a:pt x="275687" y="484111"/>
                    <a:pt x="266711" y="496064"/>
                  </a:cubicBezTo>
                  <a:cubicBezTo>
                    <a:pt x="266711" y="496064"/>
                    <a:pt x="266711" y="496064"/>
                    <a:pt x="253246" y="505029"/>
                  </a:cubicBezTo>
                  <a:cubicBezTo>
                    <a:pt x="253246" y="505029"/>
                    <a:pt x="253246" y="505029"/>
                    <a:pt x="226317" y="518477"/>
                  </a:cubicBezTo>
                  <a:cubicBezTo>
                    <a:pt x="226317" y="518477"/>
                    <a:pt x="226317" y="518477"/>
                    <a:pt x="224821" y="530430"/>
                  </a:cubicBezTo>
                  <a:cubicBezTo>
                    <a:pt x="224821" y="530430"/>
                    <a:pt x="224821" y="530430"/>
                    <a:pt x="214348" y="534913"/>
                  </a:cubicBezTo>
                  <a:cubicBezTo>
                    <a:pt x="214348" y="534913"/>
                    <a:pt x="214348" y="534913"/>
                    <a:pt x="203876" y="540890"/>
                  </a:cubicBezTo>
                  <a:cubicBezTo>
                    <a:pt x="203876" y="540890"/>
                    <a:pt x="203876" y="540890"/>
                    <a:pt x="190411" y="545372"/>
                  </a:cubicBezTo>
                  <a:cubicBezTo>
                    <a:pt x="190411" y="545372"/>
                    <a:pt x="190411" y="545372"/>
                    <a:pt x="185923" y="548360"/>
                  </a:cubicBezTo>
                  <a:cubicBezTo>
                    <a:pt x="185923" y="548360"/>
                    <a:pt x="185923" y="548360"/>
                    <a:pt x="179939" y="552843"/>
                  </a:cubicBezTo>
                  <a:cubicBezTo>
                    <a:pt x="179939" y="552843"/>
                    <a:pt x="179939" y="552843"/>
                    <a:pt x="175450" y="557325"/>
                  </a:cubicBezTo>
                  <a:cubicBezTo>
                    <a:pt x="175450" y="557325"/>
                    <a:pt x="175450" y="557325"/>
                    <a:pt x="172458" y="566290"/>
                  </a:cubicBezTo>
                  <a:cubicBezTo>
                    <a:pt x="172458" y="566290"/>
                    <a:pt x="172458" y="566290"/>
                    <a:pt x="164978" y="567785"/>
                  </a:cubicBezTo>
                  <a:cubicBezTo>
                    <a:pt x="164978" y="567785"/>
                    <a:pt x="164978" y="567785"/>
                    <a:pt x="154505" y="570773"/>
                  </a:cubicBezTo>
                  <a:cubicBezTo>
                    <a:pt x="154505" y="570773"/>
                    <a:pt x="154505" y="570773"/>
                    <a:pt x="147025" y="570773"/>
                  </a:cubicBezTo>
                  <a:cubicBezTo>
                    <a:pt x="147025" y="570773"/>
                    <a:pt x="147025" y="570773"/>
                    <a:pt x="139545" y="573761"/>
                  </a:cubicBezTo>
                  <a:cubicBezTo>
                    <a:pt x="139545" y="573761"/>
                    <a:pt x="139545" y="573761"/>
                    <a:pt x="129072" y="579738"/>
                  </a:cubicBezTo>
                  <a:cubicBezTo>
                    <a:pt x="129072" y="579738"/>
                    <a:pt x="129072" y="579738"/>
                    <a:pt x="132064" y="587209"/>
                  </a:cubicBezTo>
                  <a:cubicBezTo>
                    <a:pt x="132064" y="587209"/>
                    <a:pt x="132064" y="587209"/>
                    <a:pt x="129072" y="588703"/>
                  </a:cubicBezTo>
                  <a:cubicBezTo>
                    <a:pt x="129072" y="588703"/>
                    <a:pt x="129072" y="588703"/>
                    <a:pt x="121592" y="584220"/>
                  </a:cubicBezTo>
                  <a:cubicBezTo>
                    <a:pt x="121592" y="584220"/>
                    <a:pt x="121592" y="584220"/>
                    <a:pt x="114111" y="581232"/>
                  </a:cubicBezTo>
                  <a:cubicBezTo>
                    <a:pt x="114111" y="581232"/>
                    <a:pt x="114111" y="581232"/>
                    <a:pt x="108127" y="572267"/>
                  </a:cubicBezTo>
                  <a:cubicBezTo>
                    <a:pt x="108127" y="572267"/>
                    <a:pt x="108127" y="572267"/>
                    <a:pt x="106631" y="575255"/>
                  </a:cubicBezTo>
                  <a:cubicBezTo>
                    <a:pt x="106631" y="575255"/>
                    <a:pt x="106631" y="575255"/>
                    <a:pt x="106631" y="587209"/>
                  </a:cubicBezTo>
                  <a:cubicBezTo>
                    <a:pt x="106631" y="587209"/>
                    <a:pt x="106631" y="587209"/>
                    <a:pt x="97655" y="587209"/>
                  </a:cubicBezTo>
                  <a:cubicBezTo>
                    <a:pt x="97655" y="587209"/>
                    <a:pt x="97655" y="587209"/>
                    <a:pt x="97655" y="591691"/>
                  </a:cubicBezTo>
                  <a:cubicBezTo>
                    <a:pt x="97655" y="591691"/>
                    <a:pt x="97655" y="591691"/>
                    <a:pt x="88678" y="591691"/>
                  </a:cubicBezTo>
                  <a:cubicBezTo>
                    <a:pt x="88678" y="591691"/>
                    <a:pt x="88678" y="591691"/>
                    <a:pt x="88678" y="590197"/>
                  </a:cubicBezTo>
                  <a:cubicBezTo>
                    <a:pt x="88678" y="588703"/>
                    <a:pt x="84190" y="588703"/>
                    <a:pt x="84190" y="588703"/>
                  </a:cubicBezTo>
                  <a:cubicBezTo>
                    <a:pt x="84190" y="588703"/>
                    <a:pt x="84190" y="588703"/>
                    <a:pt x="78206" y="588703"/>
                  </a:cubicBezTo>
                  <a:cubicBezTo>
                    <a:pt x="78206" y="588703"/>
                    <a:pt x="78206" y="588703"/>
                    <a:pt x="70725" y="590197"/>
                  </a:cubicBezTo>
                  <a:cubicBezTo>
                    <a:pt x="70725" y="590197"/>
                    <a:pt x="70725" y="590197"/>
                    <a:pt x="61749" y="599162"/>
                  </a:cubicBezTo>
                  <a:cubicBezTo>
                    <a:pt x="61749" y="599162"/>
                    <a:pt x="61749" y="599162"/>
                    <a:pt x="45292" y="599162"/>
                  </a:cubicBezTo>
                  <a:cubicBezTo>
                    <a:pt x="45292" y="599162"/>
                    <a:pt x="45292" y="599162"/>
                    <a:pt x="30331" y="599162"/>
                  </a:cubicBezTo>
                  <a:cubicBezTo>
                    <a:pt x="30331" y="599162"/>
                    <a:pt x="30331" y="599162"/>
                    <a:pt x="30331" y="593185"/>
                  </a:cubicBezTo>
                  <a:cubicBezTo>
                    <a:pt x="30331" y="593185"/>
                    <a:pt x="30331" y="593185"/>
                    <a:pt x="40804" y="581232"/>
                  </a:cubicBezTo>
                  <a:cubicBezTo>
                    <a:pt x="40804" y="581232"/>
                    <a:pt x="40804" y="581232"/>
                    <a:pt x="58757" y="581232"/>
                  </a:cubicBezTo>
                  <a:cubicBezTo>
                    <a:pt x="58757" y="581232"/>
                    <a:pt x="58757" y="581232"/>
                    <a:pt x="66237" y="581232"/>
                  </a:cubicBezTo>
                  <a:cubicBezTo>
                    <a:pt x="66237" y="581232"/>
                    <a:pt x="66237" y="581232"/>
                    <a:pt x="73717" y="576750"/>
                  </a:cubicBezTo>
                  <a:cubicBezTo>
                    <a:pt x="73717" y="576750"/>
                    <a:pt x="73717" y="576750"/>
                    <a:pt x="84190" y="573761"/>
                  </a:cubicBezTo>
                  <a:cubicBezTo>
                    <a:pt x="84190" y="573761"/>
                    <a:pt x="84190" y="573761"/>
                    <a:pt x="88678" y="570773"/>
                  </a:cubicBezTo>
                  <a:cubicBezTo>
                    <a:pt x="88678" y="570773"/>
                    <a:pt x="88678" y="570773"/>
                    <a:pt x="93166" y="563302"/>
                  </a:cubicBezTo>
                  <a:cubicBezTo>
                    <a:pt x="93166" y="563302"/>
                    <a:pt x="93166" y="563302"/>
                    <a:pt x="102143" y="558820"/>
                  </a:cubicBezTo>
                  <a:cubicBezTo>
                    <a:pt x="102143" y="558820"/>
                    <a:pt x="102143" y="558820"/>
                    <a:pt x="115607" y="557325"/>
                  </a:cubicBezTo>
                  <a:cubicBezTo>
                    <a:pt x="115607" y="557325"/>
                    <a:pt x="115607" y="557325"/>
                    <a:pt x="123088" y="557325"/>
                  </a:cubicBezTo>
                  <a:cubicBezTo>
                    <a:pt x="123088" y="557325"/>
                    <a:pt x="123088" y="557325"/>
                    <a:pt x="129072" y="563302"/>
                  </a:cubicBezTo>
                  <a:cubicBezTo>
                    <a:pt x="129072" y="563302"/>
                    <a:pt x="129072" y="563302"/>
                    <a:pt x="135056" y="558820"/>
                  </a:cubicBezTo>
                  <a:cubicBezTo>
                    <a:pt x="135056" y="558820"/>
                    <a:pt x="135056" y="558820"/>
                    <a:pt x="141041" y="549855"/>
                  </a:cubicBezTo>
                  <a:cubicBezTo>
                    <a:pt x="141041" y="549855"/>
                    <a:pt x="141041" y="549855"/>
                    <a:pt x="148521" y="542384"/>
                  </a:cubicBezTo>
                  <a:cubicBezTo>
                    <a:pt x="148521" y="542384"/>
                    <a:pt x="148521" y="542384"/>
                    <a:pt x="156001" y="537901"/>
                  </a:cubicBezTo>
                  <a:cubicBezTo>
                    <a:pt x="156001" y="537901"/>
                    <a:pt x="156001" y="537901"/>
                    <a:pt x="170962" y="534913"/>
                  </a:cubicBezTo>
                  <a:cubicBezTo>
                    <a:pt x="170962" y="534913"/>
                    <a:pt x="170962" y="534913"/>
                    <a:pt x="176946" y="528936"/>
                  </a:cubicBezTo>
                  <a:cubicBezTo>
                    <a:pt x="176946" y="528936"/>
                    <a:pt x="176946" y="528936"/>
                    <a:pt x="184427" y="521465"/>
                  </a:cubicBezTo>
                  <a:cubicBezTo>
                    <a:pt x="184427" y="521465"/>
                    <a:pt x="184427" y="521465"/>
                    <a:pt x="193403" y="513994"/>
                  </a:cubicBezTo>
                  <a:cubicBezTo>
                    <a:pt x="193403" y="513994"/>
                    <a:pt x="193403" y="513994"/>
                    <a:pt x="200884" y="509512"/>
                  </a:cubicBezTo>
                  <a:cubicBezTo>
                    <a:pt x="200884" y="509512"/>
                    <a:pt x="200884" y="509512"/>
                    <a:pt x="203876" y="500547"/>
                  </a:cubicBezTo>
                  <a:cubicBezTo>
                    <a:pt x="203876" y="500547"/>
                    <a:pt x="203876" y="500547"/>
                    <a:pt x="205372" y="487099"/>
                  </a:cubicBezTo>
                  <a:cubicBezTo>
                    <a:pt x="205372" y="487099"/>
                    <a:pt x="205372" y="487099"/>
                    <a:pt x="208364" y="478134"/>
                  </a:cubicBezTo>
                  <a:cubicBezTo>
                    <a:pt x="208364" y="478134"/>
                    <a:pt x="208364" y="478134"/>
                    <a:pt x="209860" y="475146"/>
                  </a:cubicBezTo>
                  <a:cubicBezTo>
                    <a:pt x="209860" y="475146"/>
                    <a:pt x="209860" y="475146"/>
                    <a:pt x="217340" y="464687"/>
                  </a:cubicBezTo>
                  <a:cubicBezTo>
                    <a:pt x="217340" y="464687"/>
                    <a:pt x="217340" y="464687"/>
                    <a:pt x="212852" y="464687"/>
                  </a:cubicBezTo>
                  <a:cubicBezTo>
                    <a:pt x="212852" y="464687"/>
                    <a:pt x="212852" y="464687"/>
                    <a:pt x="205372" y="466181"/>
                  </a:cubicBezTo>
                  <a:cubicBezTo>
                    <a:pt x="205372" y="466181"/>
                    <a:pt x="205372" y="466181"/>
                    <a:pt x="200884" y="466181"/>
                  </a:cubicBezTo>
                  <a:cubicBezTo>
                    <a:pt x="200884" y="466181"/>
                    <a:pt x="200884" y="466181"/>
                    <a:pt x="193403" y="464687"/>
                  </a:cubicBezTo>
                  <a:cubicBezTo>
                    <a:pt x="193403" y="464687"/>
                    <a:pt x="193403" y="464687"/>
                    <a:pt x="190411" y="461699"/>
                  </a:cubicBezTo>
                  <a:cubicBezTo>
                    <a:pt x="190411" y="461699"/>
                    <a:pt x="190411" y="461699"/>
                    <a:pt x="197891" y="454228"/>
                  </a:cubicBezTo>
                  <a:cubicBezTo>
                    <a:pt x="197891" y="454228"/>
                    <a:pt x="197891" y="454228"/>
                    <a:pt x="190411" y="455722"/>
                  </a:cubicBezTo>
                  <a:cubicBezTo>
                    <a:pt x="190411" y="455722"/>
                    <a:pt x="190411" y="455722"/>
                    <a:pt x="185923" y="460204"/>
                  </a:cubicBezTo>
                  <a:cubicBezTo>
                    <a:pt x="185923" y="460204"/>
                    <a:pt x="185923" y="460204"/>
                    <a:pt x="182931" y="470664"/>
                  </a:cubicBezTo>
                  <a:cubicBezTo>
                    <a:pt x="182931" y="470664"/>
                    <a:pt x="182931" y="470664"/>
                    <a:pt x="178442" y="475146"/>
                  </a:cubicBezTo>
                  <a:cubicBezTo>
                    <a:pt x="178442" y="475146"/>
                    <a:pt x="178442" y="475146"/>
                    <a:pt x="176946" y="470664"/>
                  </a:cubicBezTo>
                  <a:cubicBezTo>
                    <a:pt x="176946" y="470664"/>
                    <a:pt x="176946" y="470664"/>
                    <a:pt x="172458" y="464687"/>
                  </a:cubicBezTo>
                  <a:cubicBezTo>
                    <a:pt x="172458" y="464687"/>
                    <a:pt x="172458" y="464687"/>
                    <a:pt x="164978" y="457216"/>
                  </a:cubicBezTo>
                  <a:cubicBezTo>
                    <a:pt x="164978" y="457216"/>
                    <a:pt x="164978" y="457216"/>
                    <a:pt x="153009" y="449745"/>
                  </a:cubicBezTo>
                  <a:cubicBezTo>
                    <a:pt x="153009" y="449745"/>
                    <a:pt x="153009" y="449745"/>
                    <a:pt x="150017" y="449745"/>
                  </a:cubicBezTo>
                  <a:cubicBezTo>
                    <a:pt x="150017" y="449745"/>
                    <a:pt x="150017" y="449745"/>
                    <a:pt x="139545" y="457216"/>
                  </a:cubicBezTo>
                  <a:cubicBezTo>
                    <a:pt x="139545" y="457216"/>
                    <a:pt x="139545" y="457216"/>
                    <a:pt x="133560" y="457216"/>
                  </a:cubicBezTo>
                  <a:cubicBezTo>
                    <a:pt x="133560" y="457216"/>
                    <a:pt x="133560" y="457216"/>
                    <a:pt x="124584" y="457216"/>
                  </a:cubicBezTo>
                  <a:cubicBezTo>
                    <a:pt x="124584" y="457216"/>
                    <a:pt x="124584" y="457216"/>
                    <a:pt x="126080" y="437792"/>
                  </a:cubicBezTo>
                  <a:cubicBezTo>
                    <a:pt x="126080" y="437792"/>
                    <a:pt x="126080" y="437792"/>
                    <a:pt x="127576" y="431815"/>
                  </a:cubicBezTo>
                  <a:cubicBezTo>
                    <a:pt x="127576" y="431815"/>
                    <a:pt x="127576" y="431815"/>
                    <a:pt x="132064" y="425838"/>
                  </a:cubicBezTo>
                  <a:cubicBezTo>
                    <a:pt x="132064" y="425838"/>
                    <a:pt x="132064" y="425838"/>
                    <a:pt x="132064" y="418368"/>
                  </a:cubicBezTo>
                  <a:cubicBezTo>
                    <a:pt x="132064" y="418368"/>
                    <a:pt x="132064" y="418368"/>
                    <a:pt x="130568" y="406414"/>
                  </a:cubicBezTo>
                  <a:cubicBezTo>
                    <a:pt x="130568" y="406414"/>
                    <a:pt x="130568" y="406414"/>
                    <a:pt x="127576" y="394461"/>
                  </a:cubicBezTo>
                  <a:cubicBezTo>
                    <a:pt x="127576" y="394461"/>
                    <a:pt x="127576" y="394461"/>
                    <a:pt x="124584" y="397449"/>
                  </a:cubicBezTo>
                  <a:cubicBezTo>
                    <a:pt x="124584" y="397449"/>
                    <a:pt x="124584" y="397449"/>
                    <a:pt x="118600" y="403426"/>
                  </a:cubicBezTo>
                  <a:cubicBezTo>
                    <a:pt x="118600" y="403426"/>
                    <a:pt x="118600" y="403426"/>
                    <a:pt x="114111" y="406414"/>
                  </a:cubicBezTo>
                  <a:cubicBezTo>
                    <a:pt x="114111" y="406414"/>
                    <a:pt x="114111" y="406414"/>
                    <a:pt x="109623" y="406414"/>
                  </a:cubicBezTo>
                  <a:cubicBezTo>
                    <a:pt x="109623" y="406414"/>
                    <a:pt x="109623" y="406414"/>
                    <a:pt x="105135" y="401932"/>
                  </a:cubicBezTo>
                  <a:cubicBezTo>
                    <a:pt x="105135" y="401932"/>
                    <a:pt x="105135" y="401932"/>
                    <a:pt x="102143" y="401932"/>
                  </a:cubicBezTo>
                  <a:cubicBezTo>
                    <a:pt x="102143" y="401932"/>
                    <a:pt x="102143" y="401932"/>
                    <a:pt x="96158" y="398943"/>
                  </a:cubicBezTo>
                  <a:cubicBezTo>
                    <a:pt x="96158" y="398943"/>
                    <a:pt x="96158" y="398943"/>
                    <a:pt x="91670" y="394461"/>
                  </a:cubicBezTo>
                  <a:cubicBezTo>
                    <a:pt x="91670" y="394461"/>
                    <a:pt x="91670" y="394461"/>
                    <a:pt x="87182" y="391473"/>
                  </a:cubicBezTo>
                  <a:cubicBezTo>
                    <a:pt x="87182" y="391473"/>
                    <a:pt x="87182" y="391473"/>
                    <a:pt x="82694" y="386990"/>
                  </a:cubicBezTo>
                  <a:cubicBezTo>
                    <a:pt x="82694" y="386990"/>
                    <a:pt x="82694" y="386990"/>
                    <a:pt x="81198" y="382508"/>
                  </a:cubicBezTo>
                  <a:cubicBezTo>
                    <a:pt x="81198" y="382508"/>
                    <a:pt x="81198" y="382508"/>
                    <a:pt x="79702" y="372048"/>
                  </a:cubicBezTo>
                  <a:cubicBezTo>
                    <a:pt x="79702" y="372048"/>
                    <a:pt x="79702" y="372048"/>
                    <a:pt x="85686" y="367566"/>
                  </a:cubicBezTo>
                  <a:cubicBezTo>
                    <a:pt x="85686" y="367566"/>
                    <a:pt x="85686" y="367566"/>
                    <a:pt x="91670" y="367566"/>
                  </a:cubicBezTo>
                  <a:cubicBezTo>
                    <a:pt x="91670" y="367566"/>
                    <a:pt x="91670" y="367566"/>
                    <a:pt x="99151" y="367566"/>
                  </a:cubicBezTo>
                  <a:cubicBezTo>
                    <a:pt x="99151" y="367566"/>
                    <a:pt x="99151" y="367566"/>
                    <a:pt x="106631" y="372048"/>
                  </a:cubicBezTo>
                  <a:cubicBezTo>
                    <a:pt x="106631" y="372048"/>
                    <a:pt x="106631" y="372048"/>
                    <a:pt x="109623" y="364578"/>
                  </a:cubicBezTo>
                  <a:cubicBezTo>
                    <a:pt x="109623" y="364578"/>
                    <a:pt x="109623" y="364578"/>
                    <a:pt x="105135" y="360095"/>
                  </a:cubicBezTo>
                  <a:cubicBezTo>
                    <a:pt x="105135" y="360095"/>
                    <a:pt x="105135" y="360095"/>
                    <a:pt x="103639" y="360095"/>
                  </a:cubicBezTo>
                  <a:cubicBezTo>
                    <a:pt x="103639" y="360095"/>
                    <a:pt x="103639" y="360095"/>
                    <a:pt x="96158" y="360095"/>
                  </a:cubicBezTo>
                  <a:cubicBezTo>
                    <a:pt x="96158" y="360095"/>
                    <a:pt x="96158" y="360095"/>
                    <a:pt x="91670" y="360095"/>
                  </a:cubicBezTo>
                  <a:cubicBezTo>
                    <a:pt x="91670" y="360095"/>
                    <a:pt x="91670" y="360095"/>
                    <a:pt x="82694" y="354118"/>
                  </a:cubicBezTo>
                  <a:cubicBezTo>
                    <a:pt x="82694" y="354118"/>
                    <a:pt x="82694" y="354118"/>
                    <a:pt x="79702" y="348142"/>
                  </a:cubicBezTo>
                  <a:cubicBezTo>
                    <a:pt x="79702" y="348142"/>
                    <a:pt x="79702" y="348142"/>
                    <a:pt x="76710" y="340671"/>
                  </a:cubicBezTo>
                  <a:cubicBezTo>
                    <a:pt x="76710" y="340671"/>
                    <a:pt x="76710" y="340671"/>
                    <a:pt x="73717" y="333200"/>
                  </a:cubicBezTo>
                  <a:cubicBezTo>
                    <a:pt x="73717" y="333200"/>
                    <a:pt x="73717" y="333200"/>
                    <a:pt x="73717" y="330212"/>
                  </a:cubicBezTo>
                  <a:cubicBezTo>
                    <a:pt x="73717" y="330212"/>
                    <a:pt x="73717" y="330212"/>
                    <a:pt x="76710" y="327223"/>
                  </a:cubicBezTo>
                  <a:cubicBezTo>
                    <a:pt x="76710" y="327223"/>
                    <a:pt x="76710" y="327223"/>
                    <a:pt x="81198" y="319752"/>
                  </a:cubicBezTo>
                  <a:cubicBezTo>
                    <a:pt x="81198" y="319752"/>
                    <a:pt x="81198" y="319752"/>
                    <a:pt x="88678" y="310787"/>
                  </a:cubicBezTo>
                  <a:cubicBezTo>
                    <a:pt x="88678" y="310787"/>
                    <a:pt x="88678" y="310787"/>
                    <a:pt x="97655" y="304811"/>
                  </a:cubicBezTo>
                  <a:cubicBezTo>
                    <a:pt x="97655" y="304811"/>
                    <a:pt x="97655" y="304811"/>
                    <a:pt x="103639" y="297340"/>
                  </a:cubicBezTo>
                  <a:cubicBezTo>
                    <a:pt x="103639" y="297340"/>
                    <a:pt x="103639" y="297340"/>
                    <a:pt x="105135" y="289869"/>
                  </a:cubicBezTo>
                  <a:cubicBezTo>
                    <a:pt x="105135" y="289869"/>
                    <a:pt x="105135" y="289869"/>
                    <a:pt x="112615" y="282398"/>
                  </a:cubicBezTo>
                  <a:cubicBezTo>
                    <a:pt x="112615" y="282398"/>
                    <a:pt x="112615" y="282398"/>
                    <a:pt x="118600" y="280904"/>
                  </a:cubicBezTo>
                  <a:cubicBezTo>
                    <a:pt x="118600" y="280904"/>
                    <a:pt x="118600" y="280904"/>
                    <a:pt x="123088" y="283892"/>
                  </a:cubicBezTo>
                  <a:cubicBezTo>
                    <a:pt x="123088" y="283892"/>
                    <a:pt x="123088" y="283892"/>
                    <a:pt x="127576" y="289869"/>
                  </a:cubicBezTo>
                  <a:cubicBezTo>
                    <a:pt x="127576" y="289869"/>
                    <a:pt x="127576" y="289869"/>
                    <a:pt x="130568" y="289869"/>
                  </a:cubicBezTo>
                  <a:cubicBezTo>
                    <a:pt x="130568" y="289869"/>
                    <a:pt x="130568" y="289869"/>
                    <a:pt x="136552" y="289869"/>
                  </a:cubicBezTo>
                  <a:cubicBezTo>
                    <a:pt x="136552" y="289869"/>
                    <a:pt x="136552" y="289869"/>
                    <a:pt x="139545" y="289869"/>
                  </a:cubicBezTo>
                  <a:cubicBezTo>
                    <a:pt x="139545" y="289869"/>
                    <a:pt x="139545" y="289869"/>
                    <a:pt x="144033" y="283892"/>
                  </a:cubicBezTo>
                  <a:cubicBezTo>
                    <a:pt x="144033" y="283892"/>
                    <a:pt x="144033" y="283892"/>
                    <a:pt x="148521" y="283892"/>
                  </a:cubicBezTo>
                  <a:cubicBezTo>
                    <a:pt x="148521" y="283892"/>
                    <a:pt x="148521" y="283892"/>
                    <a:pt x="150017" y="280904"/>
                  </a:cubicBezTo>
                  <a:cubicBezTo>
                    <a:pt x="150017" y="280904"/>
                    <a:pt x="150017" y="280904"/>
                    <a:pt x="153009" y="276422"/>
                  </a:cubicBezTo>
                  <a:cubicBezTo>
                    <a:pt x="153009" y="276422"/>
                    <a:pt x="153009" y="276422"/>
                    <a:pt x="154505" y="280904"/>
                  </a:cubicBezTo>
                  <a:cubicBezTo>
                    <a:pt x="154505" y="280904"/>
                    <a:pt x="154505" y="280904"/>
                    <a:pt x="158994" y="280904"/>
                  </a:cubicBezTo>
                  <a:cubicBezTo>
                    <a:pt x="158994" y="280904"/>
                    <a:pt x="158994" y="280904"/>
                    <a:pt x="161986" y="280904"/>
                  </a:cubicBezTo>
                  <a:cubicBezTo>
                    <a:pt x="161986" y="280904"/>
                    <a:pt x="161986" y="280904"/>
                    <a:pt x="167970" y="280904"/>
                  </a:cubicBezTo>
                  <a:cubicBezTo>
                    <a:pt x="167970" y="280904"/>
                    <a:pt x="167970" y="280904"/>
                    <a:pt x="172458" y="276422"/>
                  </a:cubicBezTo>
                  <a:cubicBezTo>
                    <a:pt x="172458" y="276422"/>
                    <a:pt x="172458" y="276422"/>
                    <a:pt x="176946" y="276422"/>
                  </a:cubicBezTo>
                  <a:cubicBezTo>
                    <a:pt x="176946" y="276422"/>
                    <a:pt x="176946" y="276422"/>
                    <a:pt x="178442" y="265962"/>
                  </a:cubicBezTo>
                  <a:cubicBezTo>
                    <a:pt x="178442" y="265962"/>
                    <a:pt x="178442" y="265962"/>
                    <a:pt x="175450" y="258491"/>
                  </a:cubicBezTo>
                  <a:cubicBezTo>
                    <a:pt x="175450" y="258491"/>
                    <a:pt x="175450" y="258491"/>
                    <a:pt x="172458" y="246538"/>
                  </a:cubicBezTo>
                  <a:cubicBezTo>
                    <a:pt x="172458" y="246538"/>
                    <a:pt x="172458" y="246538"/>
                    <a:pt x="178442" y="246538"/>
                  </a:cubicBezTo>
                  <a:cubicBezTo>
                    <a:pt x="178442" y="246538"/>
                    <a:pt x="178442" y="246538"/>
                    <a:pt x="184427" y="240561"/>
                  </a:cubicBezTo>
                  <a:cubicBezTo>
                    <a:pt x="184427" y="240561"/>
                    <a:pt x="184427" y="240561"/>
                    <a:pt x="182931" y="231596"/>
                  </a:cubicBezTo>
                  <a:cubicBezTo>
                    <a:pt x="182931" y="231596"/>
                    <a:pt x="182931" y="231596"/>
                    <a:pt x="173954" y="230102"/>
                  </a:cubicBezTo>
                  <a:cubicBezTo>
                    <a:pt x="173954" y="230102"/>
                    <a:pt x="173954" y="230102"/>
                    <a:pt x="169466" y="230102"/>
                  </a:cubicBezTo>
                  <a:cubicBezTo>
                    <a:pt x="169466" y="230102"/>
                    <a:pt x="169466" y="230102"/>
                    <a:pt x="164978" y="231596"/>
                  </a:cubicBezTo>
                  <a:cubicBezTo>
                    <a:pt x="164978" y="231596"/>
                    <a:pt x="164978" y="231596"/>
                    <a:pt x="160490" y="234585"/>
                  </a:cubicBezTo>
                  <a:cubicBezTo>
                    <a:pt x="160490" y="234585"/>
                    <a:pt x="160490" y="234585"/>
                    <a:pt x="157497" y="240561"/>
                  </a:cubicBezTo>
                  <a:cubicBezTo>
                    <a:pt x="157497" y="240561"/>
                    <a:pt x="157497" y="240561"/>
                    <a:pt x="153009" y="240561"/>
                  </a:cubicBezTo>
                  <a:cubicBezTo>
                    <a:pt x="153009" y="240561"/>
                    <a:pt x="153009" y="240561"/>
                    <a:pt x="148521" y="231596"/>
                  </a:cubicBezTo>
                  <a:cubicBezTo>
                    <a:pt x="148521" y="231596"/>
                    <a:pt x="148521" y="231596"/>
                    <a:pt x="136552" y="231596"/>
                  </a:cubicBezTo>
                  <a:cubicBezTo>
                    <a:pt x="136552" y="231596"/>
                    <a:pt x="136552" y="231596"/>
                    <a:pt x="123088" y="231596"/>
                  </a:cubicBezTo>
                  <a:cubicBezTo>
                    <a:pt x="123088" y="231596"/>
                    <a:pt x="123088" y="231596"/>
                    <a:pt x="112615" y="228608"/>
                  </a:cubicBezTo>
                  <a:cubicBezTo>
                    <a:pt x="112615" y="228608"/>
                    <a:pt x="112615" y="228608"/>
                    <a:pt x="102143" y="224125"/>
                  </a:cubicBezTo>
                  <a:cubicBezTo>
                    <a:pt x="102143" y="224125"/>
                    <a:pt x="102143" y="224125"/>
                    <a:pt x="96158" y="216654"/>
                  </a:cubicBezTo>
                  <a:cubicBezTo>
                    <a:pt x="96158" y="216654"/>
                    <a:pt x="96158" y="216654"/>
                    <a:pt x="94662" y="201713"/>
                  </a:cubicBezTo>
                  <a:cubicBezTo>
                    <a:pt x="94662" y="201713"/>
                    <a:pt x="94662" y="201713"/>
                    <a:pt x="102143" y="198724"/>
                  </a:cubicBezTo>
                  <a:cubicBezTo>
                    <a:pt x="102143" y="198724"/>
                    <a:pt x="102143" y="198724"/>
                    <a:pt x="106631" y="195736"/>
                  </a:cubicBezTo>
                  <a:cubicBezTo>
                    <a:pt x="106631" y="195736"/>
                    <a:pt x="106631" y="195736"/>
                    <a:pt x="96158" y="191254"/>
                  </a:cubicBezTo>
                  <a:cubicBezTo>
                    <a:pt x="96158" y="191254"/>
                    <a:pt x="96158" y="191254"/>
                    <a:pt x="90174" y="186771"/>
                  </a:cubicBezTo>
                  <a:cubicBezTo>
                    <a:pt x="90174" y="186771"/>
                    <a:pt x="90174" y="186771"/>
                    <a:pt x="82694" y="180794"/>
                  </a:cubicBezTo>
                  <a:cubicBezTo>
                    <a:pt x="82694" y="180794"/>
                    <a:pt x="82694" y="180794"/>
                    <a:pt x="81198" y="177806"/>
                  </a:cubicBezTo>
                  <a:cubicBezTo>
                    <a:pt x="81198" y="177806"/>
                    <a:pt x="81198" y="177806"/>
                    <a:pt x="87182" y="173324"/>
                  </a:cubicBezTo>
                  <a:cubicBezTo>
                    <a:pt x="87182" y="173324"/>
                    <a:pt x="87182" y="173324"/>
                    <a:pt x="91670" y="173324"/>
                  </a:cubicBezTo>
                  <a:cubicBezTo>
                    <a:pt x="91670" y="173324"/>
                    <a:pt x="91670" y="173324"/>
                    <a:pt x="100647" y="171829"/>
                  </a:cubicBezTo>
                  <a:cubicBezTo>
                    <a:pt x="100647" y="171829"/>
                    <a:pt x="100647" y="171829"/>
                    <a:pt x="112615" y="164359"/>
                  </a:cubicBezTo>
                  <a:cubicBezTo>
                    <a:pt x="112615" y="164359"/>
                    <a:pt x="112615" y="164359"/>
                    <a:pt x="114111" y="167347"/>
                  </a:cubicBezTo>
                  <a:cubicBezTo>
                    <a:pt x="114111" y="167347"/>
                    <a:pt x="114111" y="167347"/>
                    <a:pt x="121592" y="164359"/>
                  </a:cubicBezTo>
                  <a:cubicBezTo>
                    <a:pt x="121592" y="164359"/>
                    <a:pt x="121592" y="164359"/>
                    <a:pt x="121592" y="162864"/>
                  </a:cubicBezTo>
                  <a:cubicBezTo>
                    <a:pt x="121592" y="162864"/>
                    <a:pt x="121592" y="162864"/>
                    <a:pt x="126080" y="161370"/>
                  </a:cubicBezTo>
                  <a:cubicBezTo>
                    <a:pt x="126080" y="161370"/>
                    <a:pt x="126080" y="161370"/>
                    <a:pt x="135056" y="159876"/>
                  </a:cubicBezTo>
                  <a:cubicBezTo>
                    <a:pt x="135056" y="159876"/>
                    <a:pt x="135056" y="159876"/>
                    <a:pt x="145529" y="159876"/>
                  </a:cubicBezTo>
                  <a:cubicBezTo>
                    <a:pt x="145529" y="159876"/>
                    <a:pt x="145529" y="159876"/>
                    <a:pt x="150017" y="162864"/>
                  </a:cubicBezTo>
                  <a:cubicBezTo>
                    <a:pt x="150017" y="162864"/>
                    <a:pt x="150017" y="162864"/>
                    <a:pt x="147025" y="170335"/>
                  </a:cubicBezTo>
                  <a:cubicBezTo>
                    <a:pt x="147025" y="170335"/>
                    <a:pt x="147025" y="170335"/>
                    <a:pt x="147025" y="173324"/>
                  </a:cubicBezTo>
                  <a:cubicBezTo>
                    <a:pt x="147025" y="173324"/>
                    <a:pt x="147025" y="173324"/>
                    <a:pt x="151513" y="176312"/>
                  </a:cubicBezTo>
                  <a:cubicBezTo>
                    <a:pt x="151513" y="176312"/>
                    <a:pt x="151513" y="176312"/>
                    <a:pt x="156001" y="180794"/>
                  </a:cubicBezTo>
                  <a:cubicBezTo>
                    <a:pt x="156001" y="180794"/>
                    <a:pt x="156001" y="180794"/>
                    <a:pt x="164978" y="180794"/>
                  </a:cubicBezTo>
                  <a:cubicBezTo>
                    <a:pt x="164978" y="180794"/>
                    <a:pt x="164978" y="180794"/>
                    <a:pt x="176946" y="183783"/>
                  </a:cubicBezTo>
                  <a:cubicBezTo>
                    <a:pt x="176946" y="183783"/>
                    <a:pt x="176946" y="183783"/>
                    <a:pt x="185923" y="179300"/>
                  </a:cubicBezTo>
                  <a:cubicBezTo>
                    <a:pt x="185923" y="179300"/>
                    <a:pt x="185923" y="179300"/>
                    <a:pt x="191907" y="173324"/>
                  </a:cubicBezTo>
                  <a:cubicBezTo>
                    <a:pt x="191907" y="173324"/>
                    <a:pt x="191907" y="173324"/>
                    <a:pt x="199387" y="168841"/>
                  </a:cubicBezTo>
                  <a:cubicBezTo>
                    <a:pt x="199387" y="168841"/>
                    <a:pt x="193403" y="165853"/>
                    <a:pt x="191907" y="165853"/>
                  </a:cubicBezTo>
                  <a:cubicBezTo>
                    <a:pt x="188915" y="165853"/>
                    <a:pt x="185923" y="162864"/>
                    <a:pt x="185923" y="162864"/>
                  </a:cubicBezTo>
                  <a:cubicBezTo>
                    <a:pt x="185923" y="162864"/>
                    <a:pt x="185923" y="162864"/>
                    <a:pt x="181435" y="159876"/>
                  </a:cubicBezTo>
                  <a:cubicBezTo>
                    <a:pt x="181435" y="159876"/>
                    <a:pt x="181435" y="159876"/>
                    <a:pt x="181435" y="153899"/>
                  </a:cubicBezTo>
                  <a:cubicBezTo>
                    <a:pt x="181435" y="153899"/>
                    <a:pt x="181435" y="153899"/>
                    <a:pt x="179939" y="146428"/>
                  </a:cubicBezTo>
                  <a:cubicBezTo>
                    <a:pt x="179939" y="146428"/>
                    <a:pt x="179939" y="146428"/>
                    <a:pt x="157497" y="140452"/>
                  </a:cubicBezTo>
                  <a:cubicBezTo>
                    <a:pt x="157497" y="140452"/>
                    <a:pt x="157497" y="140452"/>
                    <a:pt x="157497" y="118039"/>
                  </a:cubicBezTo>
                  <a:cubicBezTo>
                    <a:pt x="157497" y="118039"/>
                    <a:pt x="157497" y="118039"/>
                    <a:pt x="147025" y="107580"/>
                  </a:cubicBezTo>
                  <a:cubicBezTo>
                    <a:pt x="147025" y="107580"/>
                    <a:pt x="147025" y="107580"/>
                    <a:pt x="126080" y="85168"/>
                  </a:cubicBezTo>
                  <a:cubicBezTo>
                    <a:pt x="126080" y="85168"/>
                    <a:pt x="126080" y="85168"/>
                    <a:pt x="129072" y="85168"/>
                  </a:cubicBezTo>
                  <a:cubicBezTo>
                    <a:pt x="129072" y="85168"/>
                    <a:pt x="129072" y="85168"/>
                    <a:pt x="129072" y="80685"/>
                  </a:cubicBezTo>
                  <a:cubicBezTo>
                    <a:pt x="129072" y="80685"/>
                    <a:pt x="129072" y="80685"/>
                    <a:pt x="136552" y="80685"/>
                  </a:cubicBezTo>
                  <a:cubicBezTo>
                    <a:pt x="136552" y="80685"/>
                    <a:pt x="136552" y="80685"/>
                    <a:pt x="136552" y="74708"/>
                  </a:cubicBezTo>
                  <a:cubicBezTo>
                    <a:pt x="136552" y="74708"/>
                    <a:pt x="136552" y="74708"/>
                    <a:pt x="138048" y="67238"/>
                  </a:cubicBezTo>
                  <a:cubicBezTo>
                    <a:pt x="138048" y="67238"/>
                    <a:pt x="138048" y="67238"/>
                    <a:pt x="142537" y="67238"/>
                  </a:cubicBezTo>
                  <a:cubicBezTo>
                    <a:pt x="142537" y="67238"/>
                    <a:pt x="142537" y="67238"/>
                    <a:pt x="147025" y="70226"/>
                  </a:cubicBezTo>
                  <a:cubicBezTo>
                    <a:pt x="147025" y="70226"/>
                    <a:pt x="147025" y="70226"/>
                    <a:pt x="154505" y="70226"/>
                  </a:cubicBezTo>
                  <a:cubicBezTo>
                    <a:pt x="154505" y="70226"/>
                    <a:pt x="154505" y="70226"/>
                    <a:pt x="157497" y="70226"/>
                  </a:cubicBezTo>
                  <a:cubicBezTo>
                    <a:pt x="157497" y="70226"/>
                    <a:pt x="157497" y="70226"/>
                    <a:pt x="164978" y="70226"/>
                  </a:cubicBezTo>
                  <a:cubicBezTo>
                    <a:pt x="164978" y="70226"/>
                    <a:pt x="164978" y="70226"/>
                    <a:pt x="178442" y="65743"/>
                  </a:cubicBezTo>
                  <a:cubicBezTo>
                    <a:pt x="178442" y="65743"/>
                    <a:pt x="178442" y="65743"/>
                    <a:pt x="182931" y="61261"/>
                  </a:cubicBezTo>
                  <a:cubicBezTo>
                    <a:pt x="182931" y="61261"/>
                    <a:pt x="182931" y="61261"/>
                    <a:pt x="187419" y="53790"/>
                  </a:cubicBezTo>
                  <a:cubicBezTo>
                    <a:pt x="187419" y="53790"/>
                    <a:pt x="187419" y="53790"/>
                    <a:pt x="187419" y="41837"/>
                  </a:cubicBezTo>
                  <a:cubicBezTo>
                    <a:pt x="187419" y="41837"/>
                    <a:pt x="187419" y="41837"/>
                    <a:pt x="191907" y="41837"/>
                  </a:cubicBezTo>
                  <a:cubicBezTo>
                    <a:pt x="191907" y="41837"/>
                    <a:pt x="191907" y="41837"/>
                    <a:pt x="196395" y="37354"/>
                  </a:cubicBezTo>
                  <a:cubicBezTo>
                    <a:pt x="196395" y="37354"/>
                    <a:pt x="196395" y="37354"/>
                    <a:pt x="205372" y="29883"/>
                  </a:cubicBezTo>
                  <a:cubicBezTo>
                    <a:pt x="205372" y="29883"/>
                    <a:pt x="205372" y="29883"/>
                    <a:pt x="221829" y="26895"/>
                  </a:cubicBezTo>
                  <a:cubicBezTo>
                    <a:pt x="221829" y="26895"/>
                    <a:pt x="221829" y="26895"/>
                    <a:pt x="227813" y="19424"/>
                  </a:cubicBezTo>
                  <a:cubicBezTo>
                    <a:pt x="227813" y="19424"/>
                    <a:pt x="227813" y="19424"/>
                    <a:pt x="233797" y="16436"/>
                  </a:cubicBezTo>
                  <a:cubicBezTo>
                    <a:pt x="233797" y="16436"/>
                    <a:pt x="233797" y="16436"/>
                    <a:pt x="238285" y="11953"/>
                  </a:cubicBezTo>
                  <a:cubicBezTo>
                    <a:pt x="238285" y="11953"/>
                    <a:pt x="238285" y="11953"/>
                    <a:pt x="262223" y="13447"/>
                  </a:cubicBezTo>
                  <a:cubicBezTo>
                    <a:pt x="262223" y="13447"/>
                    <a:pt x="262223" y="13447"/>
                    <a:pt x="265215" y="5977"/>
                  </a:cubicBezTo>
                  <a:cubicBezTo>
                    <a:pt x="265215" y="5977"/>
                    <a:pt x="265215" y="5977"/>
                    <a:pt x="277183" y="0"/>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latin typeface="Source Sans Pro Light" charset="0"/>
              </a:endParaRPr>
            </a:p>
          </p:txBody>
        </p:sp>
        <p:sp>
          <p:nvSpPr>
            <p:cNvPr id="55" name="Freeform 54"/>
            <p:cNvSpPr>
              <a:spLocks/>
            </p:cNvSpPr>
            <p:nvPr/>
          </p:nvSpPr>
          <p:spPr bwMode="auto">
            <a:xfrm>
              <a:off x="5957637" y="3282926"/>
              <a:ext cx="448593" cy="285010"/>
            </a:xfrm>
            <a:custGeom>
              <a:avLst/>
              <a:gdLst>
                <a:gd name="connsiteX0" fmla="*/ 373837 w 470138"/>
                <a:gd name="connsiteY0" fmla="*/ 178512 h 298698"/>
                <a:gd name="connsiteX1" fmla="*/ 376847 w 470138"/>
                <a:gd name="connsiteY1" fmla="*/ 178512 h 298698"/>
                <a:gd name="connsiteX2" fmla="*/ 382865 w 470138"/>
                <a:gd name="connsiteY2" fmla="*/ 178512 h 298698"/>
                <a:gd name="connsiteX3" fmla="*/ 391894 w 470138"/>
                <a:gd name="connsiteY3" fmla="*/ 184447 h 298698"/>
                <a:gd name="connsiteX4" fmla="*/ 399417 w 470138"/>
                <a:gd name="connsiteY4" fmla="*/ 191866 h 298698"/>
                <a:gd name="connsiteX5" fmla="*/ 405436 w 470138"/>
                <a:gd name="connsiteY5" fmla="*/ 193350 h 298698"/>
                <a:gd name="connsiteX6" fmla="*/ 409950 w 470138"/>
                <a:gd name="connsiteY6" fmla="*/ 193350 h 298698"/>
                <a:gd name="connsiteX7" fmla="*/ 417474 w 470138"/>
                <a:gd name="connsiteY7" fmla="*/ 193350 h 298698"/>
                <a:gd name="connsiteX8" fmla="*/ 432521 w 470138"/>
                <a:gd name="connsiteY8" fmla="*/ 199285 h 298698"/>
                <a:gd name="connsiteX9" fmla="*/ 441549 w 470138"/>
                <a:gd name="connsiteY9" fmla="*/ 206704 h 298698"/>
                <a:gd name="connsiteX10" fmla="*/ 441549 w 470138"/>
                <a:gd name="connsiteY10" fmla="*/ 212639 h 298698"/>
                <a:gd name="connsiteX11" fmla="*/ 444558 w 470138"/>
                <a:gd name="connsiteY11" fmla="*/ 225993 h 298698"/>
                <a:gd name="connsiteX12" fmla="*/ 449072 w 470138"/>
                <a:gd name="connsiteY12" fmla="*/ 225993 h 298698"/>
                <a:gd name="connsiteX13" fmla="*/ 452082 w 470138"/>
                <a:gd name="connsiteY13" fmla="*/ 225993 h 298698"/>
                <a:gd name="connsiteX14" fmla="*/ 452082 w 470138"/>
                <a:gd name="connsiteY14" fmla="*/ 234896 h 298698"/>
                <a:gd name="connsiteX15" fmla="*/ 456596 w 470138"/>
                <a:gd name="connsiteY15" fmla="*/ 234896 h 298698"/>
                <a:gd name="connsiteX16" fmla="*/ 462615 w 470138"/>
                <a:gd name="connsiteY16" fmla="*/ 240831 h 298698"/>
                <a:gd name="connsiteX17" fmla="*/ 470138 w 470138"/>
                <a:gd name="connsiteY17" fmla="*/ 240831 h 298698"/>
                <a:gd name="connsiteX18" fmla="*/ 462615 w 470138"/>
                <a:gd name="connsiteY18" fmla="*/ 251217 h 298698"/>
                <a:gd name="connsiteX19" fmla="*/ 456596 w 470138"/>
                <a:gd name="connsiteY19" fmla="*/ 254185 h 298698"/>
                <a:gd name="connsiteX20" fmla="*/ 449072 w 470138"/>
                <a:gd name="connsiteY20" fmla="*/ 267539 h 298698"/>
                <a:gd name="connsiteX21" fmla="*/ 440044 w 470138"/>
                <a:gd name="connsiteY21" fmla="*/ 270506 h 298698"/>
                <a:gd name="connsiteX22" fmla="*/ 421988 w 470138"/>
                <a:gd name="connsiteY22" fmla="*/ 270506 h 298698"/>
                <a:gd name="connsiteX23" fmla="*/ 418978 w 470138"/>
                <a:gd name="connsiteY23" fmla="*/ 274958 h 298698"/>
                <a:gd name="connsiteX24" fmla="*/ 406941 w 470138"/>
                <a:gd name="connsiteY24" fmla="*/ 274958 h 298698"/>
                <a:gd name="connsiteX25" fmla="*/ 403931 w 470138"/>
                <a:gd name="connsiteY25" fmla="*/ 285344 h 298698"/>
                <a:gd name="connsiteX26" fmla="*/ 402427 w 470138"/>
                <a:gd name="connsiteY26" fmla="*/ 292763 h 298698"/>
                <a:gd name="connsiteX27" fmla="*/ 399417 w 470138"/>
                <a:gd name="connsiteY27" fmla="*/ 295731 h 298698"/>
                <a:gd name="connsiteX28" fmla="*/ 396408 w 470138"/>
                <a:gd name="connsiteY28" fmla="*/ 298698 h 298698"/>
                <a:gd name="connsiteX29" fmla="*/ 391894 w 470138"/>
                <a:gd name="connsiteY29" fmla="*/ 298698 h 298698"/>
                <a:gd name="connsiteX30" fmla="*/ 387380 w 470138"/>
                <a:gd name="connsiteY30" fmla="*/ 291279 h 298698"/>
                <a:gd name="connsiteX31" fmla="*/ 376847 w 470138"/>
                <a:gd name="connsiteY31" fmla="*/ 286828 h 298698"/>
                <a:gd name="connsiteX32" fmla="*/ 370828 w 470138"/>
                <a:gd name="connsiteY32" fmla="*/ 280893 h 298698"/>
                <a:gd name="connsiteX33" fmla="*/ 370828 w 470138"/>
                <a:gd name="connsiteY33" fmla="*/ 277925 h 298698"/>
                <a:gd name="connsiteX34" fmla="*/ 370828 w 470138"/>
                <a:gd name="connsiteY34" fmla="*/ 273474 h 298698"/>
                <a:gd name="connsiteX35" fmla="*/ 370828 w 470138"/>
                <a:gd name="connsiteY35" fmla="*/ 267539 h 298698"/>
                <a:gd name="connsiteX36" fmla="*/ 370828 w 470138"/>
                <a:gd name="connsiteY36" fmla="*/ 264571 h 298698"/>
                <a:gd name="connsiteX37" fmla="*/ 370828 w 470138"/>
                <a:gd name="connsiteY37" fmla="*/ 252701 h 298698"/>
                <a:gd name="connsiteX38" fmla="*/ 370828 w 470138"/>
                <a:gd name="connsiteY38" fmla="*/ 249733 h 298698"/>
                <a:gd name="connsiteX39" fmla="*/ 370828 w 470138"/>
                <a:gd name="connsiteY39" fmla="*/ 242315 h 298698"/>
                <a:gd name="connsiteX40" fmla="*/ 363304 w 470138"/>
                <a:gd name="connsiteY40" fmla="*/ 231928 h 298698"/>
                <a:gd name="connsiteX41" fmla="*/ 358790 w 470138"/>
                <a:gd name="connsiteY41" fmla="*/ 227477 h 298698"/>
                <a:gd name="connsiteX42" fmla="*/ 358790 w 470138"/>
                <a:gd name="connsiteY42" fmla="*/ 223025 h 298698"/>
                <a:gd name="connsiteX43" fmla="*/ 358790 w 470138"/>
                <a:gd name="connsiteY43" fmla="*/ 220058 h 298698"/>
                <a:gd name="connsiteX44" fmla="*/ 363304 w 470138"/>
                <a:gd name="connsiteY44" fmla="*/ 214123 h 298698"/>
                <a:gd name="connsiteX45" fmla="*/ 370828 w 470138"/>
                <a:gd name="connsiteY45" fmla="*/ 212639 h 298698"/>
                <a:gd name="connsiteX46" fmla="*/ 376847 w 470138"/>
                <a:gd name="connsiteY46" fmla="*/ 206704 h 298698"/>
                <a:gd name="connsiteX47" fmla="*/ 376847 w 470138"/>
                <a:gd name="connsiteY47" fmla="*/ 199285 h 298698"/>
                <a:gd name="connsiteX48" fmla="*/ 373837 w 470138"/>
                <a:gd name="connsiteY48" fmla="*/ 185931 h 298698"/>
                <a:gd name="connsiteX49" fmla="*/ 373837 w 470138"/>
                <a:gd name="connsiteY49" fmla="*/ 182963 h 298698"/>
                <a:gd name="connsiteX50" fmla="*/ 373837 w 470138"/>
                <a:gd name="connsiteY50" fmla="*/ 178512 h 298698"/>
                <a:gd name="connsiteX51" fmla="*/ 275720 w 470138"/>
                <a:gd name="connsiteY51" fmla="*/ 116651 h 298698"/>
                <a:gd name="connsiteX52" fmla="*/ 281022 w 470138"/>
                <a:gd name="connsiteY52" fmla="*/ 116651 h 298698"/>
                <a:gd name="connsiteX53" fmla="*/ 284556 w 470138"/>
                <a:gd name="connsiteY53" fmla="*/ 116651 h 298698"/>
                <a:gd name="connsiteX54" fmla="*/ 288091 w 470138"/>
                <a:gd name="connsiteY54" fmla="*/ 120186 h 298698"/>
                <a:gd name="connsiteX55" fmla="*/ 291626 w 470138"/>
                <a:gd name="connsiteY55" fmla="*/ 125488 h 298698"/>
                <a:gd name="connsiteX56" fmla="*/ 291626 w 470138"/>
                <a:gd name="connsiteY56" fmla="*/ 130790 h 298698"/>
                <a:gd name="connsiteX57" fmla="*/ 284556 w 470138"/>
                <a:gd name="connsiteY57" fmla="*/ 134325 h 298698"/>
                <a:gd name="connsiteX58" fmla="*/ 281022 w 470138"/>
                <a:gd name="connsiteY58" fmla="*/ 130790 h 298698"/>
                <a:gd name="connsiteX59" fmla="*/ 281022 w 470138"/>
                <a:gd name="connsiteY59" fmla="*/ 125488 h 298698"/>
                <a:gd name="connsiteX60" fmla="*/ 275720 w 470138"/>
                <a:gd name="connsiteY60" fmla="*/ 121953 h 298698"/>
                <a:gd name="connsiteX61" fmla="*/ 275720 w 470138"/>
                <a:gd name="connsiteY61" fmla="*/ 120186 h 298698"/>
                <a:gd name="connsiteX62" fmla="*/ 309302 w 470138"/>
                <a:gd name="connsiteY62" fmla="*/ 107814 h 298698"/>
                <a:gd name="connsiteX63" fmla="*/ 314604 w 470138"/>
                <a:gd name="connsiteY63" fmla="*/ 107814 h 298698"/>
                <a:gd name="connsiteX64" fmla="*/ 319906 w 470138"/>
                <a:gd name="connsiteY64" fmla="*/ 113116 h 298698"/>
                <a:gd name="connsiteX65" fmla="*/ 323441 w 470138"/>
                <a:gd name="connsiteY65" fmla="*/ 116651 h 298698"/>
                <a:gd name="connsiteX66" fmla="*/ 330511 w 470138"/>
                <a:gd name="connsiteY66" fmla="*/ 120186 h 298698"/>
                <a:gd name="connsiteX67" fmla="*/ 330511 w 470138"/>
                <a:gd name="connsiteY67" fmla="*/ 116651 h 298698"/>
                <a:gd name="connsiteX68" fmla="*/ 339348 w 470138"/>
                <a:gd name="connsiteY68" fmla="*/ 116651 h 298698"/>
                <a:gd name="connsiteX69" fmla="*/ 344650 w 470138"/>
                <a:gd name="connsiteY69" fmla="*/ 116651 h 298698"/>
                <a:gd name="connsiteX70" fmla="*/ 351720 w 470138"/>
                <a:gd name="connsiteY70" fmla="*/ 121954 h 298698"/>
                <a:gd name="connsiteX71" fmla="*/ 364092 w 470138"/>
                <a:gd name="connsiteY71" fmla="*/ 130791 h 298698"/>
                <a:gd name="connsiteX72" fmla="*/ 364092 w 470138"/>
                <a:gd name="connsiteY72" fmla="*/ 139628 h 298698"/>
                <a:gd name="connsiteX73" fmla="*/ 358789 w 470138"/>
                <a:gd name="connsiteY73" fmla="*/ 144930 h 298698"/>
                <a:gd name="connsiteX74" fmla="*/ 353487 w 470138"/>
                <a:gd name="connsiteY74" fmla="*/ 144930 h 298698"/>
                <a:gd name="connsiteX75" fmla="*/ 348185 w 470138"/>
                <a:gd name="connsiteY75" fmla="*/ 144930 h 298698"/>
                <a:gd name="connsiteX76" fmla="*/ 348185 w 470138"/>
                <a:gd name="connsiteY76" fmla="*/ 146698 h 298698"/>
                <a:gd name="connsiteX77" fmla="*/ 335813 w 470138"/>
                <a:gd name="connsiteY77" fmla="*/ 146698 h 298698"/>
                <a:gd name="connsiteX78" fmla="*/ 330511 w 470138"/>
                <a:gd name="connsiteY78" fmla="*/ 146698 h 298698"/>
                <a:gd name="connsiteX79" fmla="*/ 328743 w 470138"/>
                <a:gd name="connsiteY79" fmla="*/ 146698 h 298698"/>
                <a:gd name="connsiteX80" fmla="*/ 325209 w 470138"/>
                <a:gd name="connsiteY80" fmla="*/ 141396 h 298698"/>
                <a:gd name="connsiteX81" fmla="*/ 323441 w 470138"/>
                <a:gd name="connsiteY81" fmla="*/ 134326 h 298698"/>
                <a:gd name="connsiteX82" fmla="*/ 325209 w 470138"/>
                <a:gd name="connsiteY82" fmla="*/ 127256 h 298698"/>
                <a:gd name="connsiteX83" fmla="*/ 316371 w 470138"/>
                <a:gd name="connsiteY83" fmla="*/ 127256 h 298698"/>
                <a:gd name="connsiteX84" fmla="*/ 309302 w 470138"/>
                <a:gd name="connsiteY84" fmla="*/ 125488 h 298698"/>
                <a:gd name="connsiteX85" fmla="*/ 309302 w 470138"/>
                <a:gd name="connsiteY85" fmla="*/ 120186 h 298698"/>
                <a:gd name="connsiteX86" fmla="*/ 309302 w 470138"/>
                <a:gd name="connsiteY86" fmla="*/ 116651 h 298698"/>
                <a:gd name="connsiteX87" fmla="*/ 309302 w 470138"/>
                <a:gd name="connsiteY87" fmla="*/ 111349 h 298698"/>
                <a:gd name="connsiteX88" fmla="*/ 258045 w 470138"/>
                <a:gd name="connsiteY88" fmla="*/ 93675 h 298698"/>
                <a:gd name="connsiteX89" fmla="*/ 261580 w 470138"/>
                <a:gd name="connsiteY89" fmla="*/ 93675 h 298698"/>
                <a:gd name="connsiteX90" fmla="*/ 272184 w 470138"/>
                <a:gd name="connsiteY90" fmla="*/ 93675 h 298698"/>
                <a:gd name="connsiteX91" fmla="*/ 281021 w 470138"/>
                <a:gd name="connsiteY91" fmla="*/ 93675 h 298698"/>
                <a:gd name="connsiteX92" fmla="*/ 282788 w 470138"/>
                <a:gd name="connsiteY92" fmla="*/ 100745 h 298698"/>
                <a:gd name="connsiteX93" fmla="*/ 302230 w 470138"/>
                <a:gd name="connsiteY93" fmla="*/ 100745 h 298698"/>
                <a:gd name="connsiteX94" fmla="*/ 293393 w 470138"/>
                <a:gd name="connsiteY94" fmla="*/ 106047 h 298698"/>
                <a:gd name="connsiteX95" fmla="*/ 291625 w 470138"/>
                <a:gd name="connsiteY95" fmla="*/ 107815 h 298698"/>
                <a:gd name="connsiteX96" fmla="*/ 291625 w 470138"/>
                <a:gd name="connsiteY96" fmla="*/ 104280 h 298698"/>
                <a:gd name="connsiteX97" fmla="*/ 286323 w 470138"/>
                <a:gd name="connsiteY97" fmla="*/ 104280 h 298698"/>
                <a:gd name="connsiteX98" fmla="*/ 282788 w 470138"/>
                <a:gd name="connsiteY98" fmla="*/ 104280 h 298698"/>
                <a:gd name="connsiteX99" fmla="*/ 277486 w 470138"/>
                <a:gd name="connsiteY99" fmla="*/ 104280 h 298698"/>
                <a:gd name="connsiteX100" fmla="*/ 273951 w 470138"/>
                <a:gd name="connsiteY100" fmla="*/ 104280 h 298698"/>
                <a:gd name="connsiteX101" fmla="*/ 270417 w 470138"/>
                <a:gd name="connsiteY101" fmla="*/ 104280 h 298698"/>
                <a:gd name="connsiteX102" fmla="*/ 265114 w 470138"/>
                <a:gd name="connsiteY102" fmla="*/ 104280 h 298698"/>
                <a:gd name="connsiteX103" fmla="*/ 258045 w 470138"/>
                <a:gd name="connsiteY103" fmla="*/ 102512 h 298698"/>
                <a:gd name="connsiteX104" fmla="*/ 258045 w 470138"/>
                <a:gd name="connsiteY104" fmla="*/ 100745 h 298698"/>
                <a:gd name="connsiteX105" fmla="*/ 258045 w 470138"/>
                <a:gd name="connsiteY105" fmla="*/ 97210 h 298698"/>
                <a:gd name="connsiteX106" fmla="*/ 187348 w 470138"/>
                <a:gd name="connsiteY106" fmla="*/ 51256 h 298698"/>
                <a:gd name="connsiteX107" fmla="*/ 194417 w 470138"/>
                <a:gd name="connsiteY107" fmla="*/ 51256 h 298698"/>
                <a:gd name="connsiteX108" fmla="*/ 197952 w 470138"/>
                <a:gd name="connsiteY108" fmla="*/ 51256 h 298698"/>
                <a:gd name="connsiteX109" fmla="*/ 201487 w 470138"/>
                <a:gd name="connsiteY109" fmla="*/ 53023 h 298698"/>
                <a:gd name="connsiteX110" fmla="*/ 203254 w 470138"/>
                <a:gd name="connsiteY110" fmla="*/ 56558 h 298698"/>
                <a:gd name="connsiteX111" fmla="*/ 208557 w 470138"/>
                <a:gd name="connsiteY111" fmla="*/ 65395 h 298698"/>
                <a:gd name="connsiteX112" fmla="*/ 213859 w 470138"/>
                <a:gd name="connsiteY112" fmla="*/ 65395 h 298698"/>
                <a:gd name="connsiteX113" fmla="*/ 217394 w 470138"/>
                <a:gd name="connsiteY113" fmla="*/ 74233 h 298698"/>
                <a:gd name="connsiteX114" fmla="*/ 217394 w 470138"/>
                <a:gd name="connsiteY114" fmla="*/ 81303 h 298698"/>
                <a:gd name="connsiteX115" fmla="*/ 217394 w 470138"/>
                <a:gd name="connsiteY115" fmla="*/ 86605 h 298698"/>
                <a:gd name="connsiteX116" fmla="*/ 212092 w 470138"/>
                <a:gd name="connsiteY116" fmla="*/ 86605 h 298698"/>
                <a:gd name="connsiteX117" fmla="*/ 206789 w 470138"/>
                <a:gd name="connsiteY117" fmla="*/ 81303 h 298698"/>
                <a:gd name="connsiteX118" fmla="*/ 203254 w 470138"/>
                <a:gd name="connsiteY118" fmla="*/ 77768 h 298698"/>
                <a:gd name="connsiteX119" fmla="*/ 194417 w 470138"/>
                <a:gd name="connsiteY119" fmla="*/ 81303 h 298698"/>
                <a:gd name="connsiteX120" fmla="*/ 187348 w 470138"/>
                <a:gd name="connsiteY120" fmla="*/ 83070 h 298698"/>
                <a:gd name="connsiteX121" fmla="*/ 182046 w 470138"/>
                <a:gd name="connsiteY121" fmla="*/ 79535 h 298698"/>
                <a:gd name="connsiteX122" fmla="*/ 178511 w 470138"/>
                <a:gd name="connsiteY122" fmla="*/ 74233 h 298698"/>
                <a:gd name="connsiteX123" fmla="*/ 169674 w 470138"/>
                <a:gd name="connsiteY123" fmla="*/ 68930 h 298698"/>
                <a:gd name="connsiteX124" fmla="*/ 169674 w 470138"/>
                <a:gd name="connsiteY124" fmla="*/ 63628 h 298698"/>
                <a:gd name="connsiteX125" fmla="*/ 169674 w 470138"/>
                <a:gd name="connsiteY125" fmla="*/ 56558 h 298698"/>
                <a:gd name="connsiteX126" fmla="*/ 174976 w 470138"/>
                <a:gd name="connsiteY126" fmla="*/ 56558 h 298698"/>
                <a:gd name="connsiteX127" fmla="*/ 180278 w 470138"/>
                <a:gd name="connsiteY127" fmla="*/ 56558 h 298698"/>
                <a:gd name="connsiteX128" fmla="*/ 180278 w 470138"/>
                <a:gd name="connsiteY128" fmla="*/ 53023 h 298698"/>
                <a:gd name="connsiteX129" fmla="*/ 12372 w 470138"/>
                <a:gd name="connsiteY129" fmla="*/ 15908 h 298698"/>
                <a:gd name="connsiteX130" fmla="*/ 12372 w 470138"/>
                <a:gd name="connsiteY130" fmla="*/ 21210 h 298698"/>
                <a:gd name="connsiteX131" fmla="*/ 12372 w 470138"/>
                <a:gd name="connsiteY131" fmla="*/ 24745 h 298698"/>
                <a:gd name="connsiteX132" fmla="*/ 8837 w 470138"/>
                <a:gd name="connsiteY132" fmla="*/ 28280 h 298698"/>
                <a:gd name="connsiteX133" fmla="*/ 7069 w 470138"/>
                <a:gd name="connsiteY133" fmla="*/ 31815 h 298698"/>
                <a:gd name="connsiteX134" fmla="*/ 7069 w 470138"/>
                <a:gd name="connsiteY134" fmla="*/ 38885 h 298698"/>
                <a:gd name="connsiteX135" fmla="*/ 0 w 470138"/>
                <a:gd name="connsiteY135" fmla="*/ 35350 h 298698"/>
                <a:gd name="connsiteX136" fmla="*/ 0 w 470138"/>
                <a:gd name="connsiteY136" fmla="*/ 31815 h 298698"/>
                <a:gd name="connsiteX137" fmla="*/ 0 w 470138"/>
                <a:gd name="connsiteY137" fmla="*/ 28280 h 298698"/>
                <a:gd name="connsiteX138" fmla="*/ 7069 w 470138"/>
                <a:gd name="connsiteY138" fmla="*/ 21210 h 298698"/>
                <a:gd name="connsiteX139" fmla="*/ 58325 w 470138"/>
                <a:gd name="connsiteY139" fmla="*/ 0 h 298698"/>
                <a:gd name="connsiteX140" fmla="*/ 63627 w 470138"/>
                <a:gd name="connsiteY140" fmla="*/ 0 h 298698"/>
                <a:gd name="connsiteX141" fmla="*/ 77767 w 470138"/>
                <a:gd name="connsiteY141" fmla="*/ 0 h 298698"/>
                <a:gd name="connsiteX142" fmla="*/ 83069 w 470138"/>
                <a:gd name="connsiteY142" fmla="*/ 0 h 298698"/>
                <a:gd name="connsiteX143" fmla="*/ 88372 w 470138"/>
                <a:gd name="connsiteY143" fmla="*/ 8837 h 298698"/>
                <a:gd name="connsiteX144" fmla="*/ 88372 w 470138"/>
                <a:gd name="connsiteY144" fmla="*/ 10604 h 298698"/>
                <a:gd name="connsiteX145" fmla="*/ 88372 w 470138"/>
                <a:gd name="connsiteY145" fmla="*/ 15907 h 298698"/>
                <a:gd name="connsiteX146" fmla="*/ 86604 w 470138"/>
                <a:gd name="connsiteY146" fmla="*/ 21209 h 298698"/>
                <a:gd name="connsiteX147" fmla="*/ 86604 w 470138"/>
                <a:gd name="connsiteY147" fmla="*/ 22977 h 298698"/>
                <a:gd name="connsiteX148" fmla="*/ 81302 w 470138"/>
                <a:gd name="connsiteY148" fmla="*/ 28279 h 298698"/>
                <a:gd name="connsiteX149" fmla="*/ 77767 w 470138"/>
                <a:gd name="connsiteY149" fmla="*/ 28279 h 298698"/>
                <a:gd name="connsiteX150" fmla="*/ 72465 w 470138"/>
                <a:gd name="connsiteY150" fmla="*/ 28279 h 298698"/>
                <a:gd name="connsiteX151" fmla="*/ 68930 w 470138"/>
                <a:gd name="connsiteY151" fmla="*/ 28279 h 298698"/>
                <a:gd name="connsiteX152" fmla="*/ 60092 w 470138"/>
                <a:gd name="connsiteY152" fmla="*/ 22977 h 298698"/>
                <a:gd name="connsiteX153" fmla="*/ 58325 w 470138"/>
                <a:gd name="connsiteY153" fmla="*/ 22977 h 298698"/>
                <a:gd name="connsiteX154" fmla="*/ 49488 w 470138"/>
                <a:gd name="connsiteY154" fmla="*/ 15907 h 298698"/>
                <a:gd name="connsiteX155" fmla="*/ 49488 w 470138"/>
                <a:gd name="connsiteY155" fmla="*/ 7070 h 298698"/>
                <a:gd name="connsiteX156" fmla="*/ 49488 w 470138"/>
                <a:gd name="connsiteY156" fmla="*/ 3535 h 29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470138" h="298698">
                  <a:moveTo>
                    <a:pt x="373837" y="178512"/>
                  </a:moveTo>
                  <a:cubicBezTo>
                    <a:pt x="376847" y="178512"/>
                    <a:pt x="376847" y="178512"/>
                    <a:pt x="376847" y="178512"/>
                  </a:cubicBezTo>
                  <a:cubicBezTo>
                    <a:pt x="382865" y="178512"/>
                    <a:pt x="382865" y="178512"/>
                    <a:pt x="382865" y="178512"/>
                  </a:cubicBezTo>
                  <a:cubicBezTo>
                    <a:pt x="391894" y="184447"/>
                    <a:pt x="391894" y="184447"/>
                    <a:pt x="391894" y="184447"/>
                  </a:cubicBezTo>
                  <a:cubicBezTo>
                    <a:pt x="399417" y="191866"/>
                    <a:pt x="399417" y="191866"/>
                    <a:pt x="399417" y="191866"/>
                  </a:cubicBezTo>
                  <a:cubicBezTo>
                    <a:pt x="399417" y="191866"/>
                    <a:pt x="403931" y="193350"/>
                    <a:pt x="405436" y="193350"/>
                  </a:cubicBezTo>
                  <a:cubicBezTo>
                    <a:pt x="406941" y="193350"/>
                    <a:pt x="408445" y="193350"/>
                    <a:pt x="409950" y="193350"/>
                  </a:cubicBezTo>
                  <a:cubicBezTo>
                    <a:pt x="411455" y="193350"/>
                    <a:pt x="417474" y="193350"/>
                    <a:pt x="417474" y="193350"/>
                  </a:cubicBezTo>
                  <a:cubicBezTo>
                    <a:pt x="432521" y="199285"/>
                    <a:pt x="432521" y="199285"/>
                    <a:pt x="432521" y="199285"/>
                  </a:cubicBezTo>
                  <a:cubicBezTo>
                    <a:pt x="441549" y="206704"/>
                    <a:pt x="441549" y="206704"/>
                    <a:pt x="441549" y="206704"/>
                  </a:cubicBezTo>
                  <a:cubicBezTo>
                    <a:pt x="441549" y="212639"/>
                    <a:pt x="441549" y="212639"/>
                    <a:pt x="441549" y="212639"/>
                  </a:cubicBezTo>
                  <a:cubicBezTo>
                    <a:pt x="444558" y="225993"/>
                    <a:pt x="444558" y="225993"/>
                    <a:pt x="444558" y="225993"/>
                  </a:cubicBezTo>
                  <a:cubicBezTo>
                    <a:pt x="449072" y="225993"/>
                    <a:pt x="449072" y="225993"/>
                    <a:pt x="449072" y="225993"/>
                  </a:cubicBezTo>
                  <a:cubicBezTo>
                    <a:pt x="452082" y="225993"/>
                    <a:pt x="452082" y="225993"/>
                    <a:pt x="452082" y="225993"/>
                  </a:cubicBezTo>
                  <a:cubicBezTo>
                    <a:pt x="452082" y="234896"/>
                    <a:pt x="452082" y="234896"/>
                    <a:pt x="452082" y="234896"/>
                  </a:cubicBezTo>
                  <a:cubicBezTo>
                    <a:pt x="456596" y="234896"/>
                    <a:pt x="456596" y="234896"/>
                    <a:pt x="456596" y="234896"/>
                  </a:cubicBezTo>
                  <a:cubicBezTo>
                    <a:pt x="462615" y="240831"/>
                    <a:pt x="462615" y="240831"/>
                    <a:pt x="462615" y="240831"/>
                  </a:cubicBezTo>
                  <a:cubicBezTo>
                    <a:pt x="470138" y="240831"/>
                    <a:pt x="470138" y="240831"/>
                    <a:pt x="470138" y="240831"/>
                  </a:cubicBezTo>
                  <a:cubicBezTo>
                    <a:pt x="462615" y="251217"/>
                    <a:pt x="462615" y="251217"/>
                    <a:pt x="462615" y="251217"/>
                  </a:cubicBezTo>
                  <a:cubicBezTo>
                    <a:pt x="456596" y="254185"/>
                    <a:pt x="456596" y="254185"/>
                    <a:pt x="456596" y="254185"/>
                  </a:cubicBezTo>
                  <a:cubicBezTo>
                    <a:pt x="449072" y="267539"/>
                    <a:pt x="449072" y="267539"/>
                    <a:pt x="449072" y="267539"/>
                  </a:cubicBezTo>
                  <a:cubicBezTo>
                    <a:pt x="440044" y="270506"/>
                    <a:pt x="440044" y="270506"/>
                    <a:pt x="440044" y="270506"/>
                  </a:cubicBezTo>
                  <a:cubicBezTo>
                    <a:pt x="421988" y="270506"/>
                    <a:pt x="421988" y="270506"/>
                    <a:pt x="421988" y="270506"/>
                  </a:cubicBezTo>
                  <a:cubicBezTo>
                    <a:pt x="418978" y="274958"/>
                    <a:pt x="418978" y="274958"/>
                    <a:pt x="418978" y="274958"/>
                  </a:cubicBezTo>
                  <a:cubicBezTo>
                    <a:pt x="406941" y="274958"/>
                    <a:pt x="406941" y="274958"/>
                    <a:pt x="406941" y="274958"/>
                  </a:cubicBezTo>
                  <a:cubicBezTo>
                    <a:pt x="403931" y="285344"/>
                    <a:pt x="403931" y="285344"/>
                    <a:pt x="403931" y="285344"/>
                  </a:cubicBezTo>
                  <a:cubicBezTo>
                    <a:pt x="402427" y="292763"/>
                    <a:pt x="402427" y="292763"/>
                    <a:pt x="402427" y="292763"/>
                  </a:cubicBezTo>
                  <a:cubicBezTo>
                    <a:pt x="399417" y="295731"/>
                    <a:pt x="399417" y="295731"/>
                    <a:pt x="399417" y="295731"/>
                  </a:cubicBezTo>
                  <a:cubicBezTo>
                    <a:pt x="396408" y="298698"/>
                    <a:pt x="396408" y="298698"/>
                    <a:pt x="396408" y="298698"/>
                  </a:cubicBezTo>
                  <a:cubicBezTo>
                    <a:pt x="391894" y="298698"/>
                    <a:pt x="391894" y="298698"/>
                    <a:pt x="391894" y="298698"/>
                  </a:cubicBezTo>
                  <a:cubicBezTo>
                    <a:pt x="387380" y="291279"/>
                    <a:pt x="387380" y="291279"/>
                    <a:pt x="387380" y="291279"/>
                  </a:cubicBezTo>
                  <a:cubicBezTo>
                    <a:pt x="376847" y="286828"/>
                    <a:pt x="376847" y="286828"/>
                    <a:pt x="376847" y="286828"/>
                  </a:cubicBezTo>
                  <a:cubicBezTo>
                    <a:pt x="370828" y="280893"/>
                    <a:pt x="370828" y="280893"/>
                    <a:pt x="370828" y="280893"/>
                  </a:cubicBezTo>
                  <a:cubicBezTo>
                    <a:pt x="370828" y="277925"/>
                    <a:pt x="370828" y="277925"/>
                    <a:pt x="370828" y="277925"/>
                  </a:cubicBezTo>
                  <a:cubicBezTo>
                    <a:pt x="370828" y="273474"/>
                    <a:pt x="370828" y="273474"/>
                    <a:pt x="370828" y="273474"/>
                  </a:cubicBezTo>
                  <a:cubicBezTo>
                    <a:pt x="370828" y="267539"/>
                    <a:pt x="370828" y="267539"/>
                    <a:pt x="370828" y="267539"/>
                  </a:cubicBezTo>
                  <a:cubicBezTo>
                    <a:pt x="370828" y="264571"/>
                    <a:pt x="370828" y="264571"/>
                    <a:pt x="370828" y="264571"/>
                  </a:cubicBezTo>
                  <a:cubicBezTo>
                    <a:pt x="370828" y="252701"/>
                    <a:pt x="370828" y="252701"/>
                    <a:pt x="370828" y="252701"/>
                  </a:cubicBezTo>
                  <a:cubicBezTo>
                    <a:pt x="370828" y="249733"/>
                    <a:pt x="370828" y="249733"/>
                    <a:pt x="370828" y="249733"/>
                  </a:cubicBezTo>
                  <a:cubicBezTo>
                    <a:pt x="370828" y="242315"/>
                    <a:pt x="370828" y="242315"/>
                    <a:pt x="370828" y="242315"/>
                  </a:cubicBezTo>
                  <a:cubicBezTo>
                    <a:pt x="363304" y="231928"/>
                    <a:pt x="363304" y="231928"/>
                    <a:pt x="363304" y="231928"/>
                  </a:cubicBezTo>
                  <a:cubicBezTo>
                    <a:pt x="358790" y="227477"/>
                    <a:pt x="358790" y="227477"/>
                    <a:pt x="358790" y="227477"/>
                  </a:cubicBezTo>
                  <a:cubicBezTo>
                    <a:pt x="358790" y="223025"/>
                    <a:pt x="358790" y="223025"/>
                    <a:pt x="358790" y="223025"/>
                  </a:cubicBezTo>
                  <a:cubicBezTo>
                    <a:pt x="358790" y="220058"/>
                    <a:pt x="358790" y="220058"/>
                    <a:pt x="358790" y="220058"/>
                  </a:cubicBezTo>
                  <a:cubicBezTo>
                    <a:pt x="363304" y="214123"/>
                    <a:pt x="363304" y="214123"/>
                    <a:pt x="363304" y="214123"/>
                  </a:cubicBezTo>
                  <a:cubicBezTo>
                    <a:pt x="370828" y="212639"/>
                    <a:pt x="370828" y="212639"/>
                    <a:pt x="370828" y="212639"/>
                  </a:cubicBezTo>
                  <a:cubicBezTo>
                    <a:pt x="376847" y="206704"/>
                    <a:pt x="376847" y="206704"/>
                    <a:pt x="376847" y="206704"/>
                  </a:cubicBezTo>
                  <a:lnTo>
                    <a:pt x="376847" y="199285"/>
                  </a:lnTo>
                  <a:cubicBezTo>
                    <a:pt x="373837" y="185931"/>
                    <a:pt x="373837" y="185931"/>
                    <a:pt x="373837" y="185931"/>
                  </a:cubicBezTo>
                  <a:cubicBezTo>
                    <a:pt x="373837" y="182963"/>
                    <a:pt x="373837" y="182963"/>
                    <a:pt x="373837" y="182963"/>
                  </a:cubicBezTo>
                  <a:cubicBezTo>
                    <a:pt x="373837" y="178512"/>
                    <a:pt x="373837" y="178512"/>
                    <a:pt x="373837" y="178512"/>
                  </a:cubicBezTo>
                  <a:close/>
                  <a:moveTo>
                    <a:pt x="275720" y="116651"/>
                  </a:moveTo>
                  <a:lnTo>
                    <a:pt x="281022" y="116651"/>
                  </a:lnTo>
                  <a:lnTo>
                    <a:pt x="284556" y="116651"/>
                  </a:lnTo>
                  <a:lnTo>
                    <a:pt x="288091" y="120186"/>
                  </a:lnTo>
                  <a:lnTo>
                    <a:pt x="291626" y="125488"/>
                  </a:lnTo>
                  <a:lnTo>
                    <a:pt x="291626" y="130790"/>
                  </a:lnTo>
                  <a:lnTo>
                    <a:pt x="284556" y="134325"/>
                  </a:lnTo>
                  <a:lnTo>
                    <a:pt x="281022" y="130790"/>
                  </a:lnTo>
                  <a:lnTo>
                    <a:pt x="281022" y="125488"/>
                  </a:lnTo>
                  <a:lnTo>
                    <a:pt x="275720" y="121953"/>
                  </a:lnTo>
                  <a:lnTo>
                    <a:pt x="275720" y="120186"/>
                  </a:lnTo>
                  <a:close/>
                  <a:moveTo>
                    <a:pt x="309302" y="107814"/>
                  </a:moveTo>
                  <a:lnTo>
                    <a:pt x="314604" y="107814"/>
                  </a:lnTo>
                  <a:lnTo>
                    <a:pt x="319906" y="113116"/>
                  </a:lnTo>
                  <a:lnTo>
                    <a:pt x="323441" y="116651"/>
                  </a:lnTo>
                  <a:lnTo>
                    <a:pt x="330511" y="120186"/>
                  </a:lnTo>
                  <a:lnTo>
                    <a:pt x="330511" y="116651"/>
                  </a:lnTo>
                  <a:lnTo>
                    <a:pt x="339348" y="116651"/>
                  </a:lnTo>
                  <a:lnTo>
                    <a:pt x="344650" y="116651"/>
                  </a:lnTo>
                  <a:lnTo>
                    <a:pt x="351720" y="121954"/>
                  </a:lnTo>
                  <a:lnTo>
                    <a:pt x="364092" y="130791"/>
                  </a:lnTo>
                  <a:lnTo>
                    <a:pt x="364092" y="139628"/>
                  </a:lnTo>
                  <a:lnTo>
                    <a:pt x="358789" y="144930"/>
                  </a:lnTo>
                  <a:lnTo>
                    <a:pt x="353487" y="144930"/>
                  </a:lnTo>
                  <a:lnTo>
                    <a:pt x="348185" y="144930"/>
                  </a:lnTo>
                  <a:lnTo>
                    <a:pt x="348185" y="146698"/>
                  </a:lnTo>
                  <a:lnTo>
                    <a:pt x="335813" y="146698"/>
                  </a:lnTo>
                  <a:lnTo>
                    <a:pt x="330511" y="146698"/>
                  </a:lnTo>
                  <a:lnTo>
                    <a:pt x="328743" y="146698"/>
                  </a:lnTo>
                  <a:lnTo>
                    <a:pt x="325209" y="141396"/>
                  </a:lnTo>
                  <a:lnTo>
                    <a:pt x="323441" y="134326"/>
                  </a:lnTo>
                  <a:lnTo>
                    <a:pt x="325209" y="127256"/>
                  </a:lnTo>
                  <a:lnTo>
                    <a:pt x="316371" y="127256"/>
                  </a:lnTo>
                  <a:lnTo>
                    <a:pt x="309302" y="125488"/>
                  </a:lnTo>
                  <a:lnTo>
                    <a:pt x="309302" y="120186"/>
                  </a:lnTo>
                  <a:lnTo>
                    <a:pt x="309302" y="116651"/>
                  </a:lnTo>
                  <a:lnTo>
                    <a:pt x="309302" y="111349"/>
                  </a:lnTo>
                  <a:close/>
                  <a:moveTo>
                    <a:pt x="258045" y="93675"/>
                  </a:moveTo>
                  <a:lnTo>
                    <a:pt x="261580" y="93675"/>
                  </a:lnTo>
                  <a:lnTo>
                    <a:pt x="272184" y="93675"/>
                  </a:lnTo>
                  <a:lnTo>
                    <a:pt x="281021" y="93675"/>
                  </a:lnTo>
                  <a:lnTo>
                    <a:pt x="282788" y="100745"/>
                  </a:lnTo>
                  <a:lnTo>
                    <a:pt x="302230" y="100745"/>
                  </a:lnTo>
                  <a:lnTo>
                    <a:pt x="293393" y="106047"/>
                  </a:lnTo>
                  <a:lnTo>
                    <a:pt x="291625" y="107815"/>
                  </a:lnTo>
                  <a:lnTo>
                    <a:pt x="291625" y="104280"/>
                  </a:lnTo>
                  <a:lnTo>
                    <a:pt x="286323" y="104280"/>
                  </a:lnTo>
                  <a:lnTo>
                    <a:pt x="282788" y="104280"/>
                  </a:lnTo>
                  <a:lnTo>
                    <a:pt x="277486" y="104280"/>
                  </a:lnTo>
                  <a:lnTo>
                    <a:pt x="273951" y="104280"/>
                  </a:lnTo>
                  <a:lnTo>
                    <a:pt x="270417" y="104280"/>
                  </a:lnTo>
                  <a:lnTo>
                    <a:pt x="265114" y="104280"/>
                  </a:lnTo>
                  <a:lnTo>
                    <a:pt x="258045" y="102512"/>
                  </a:lnTo>
                  <a:lnTo>
                    <a:pt x="258045" y="100745"/>
                  </a:lnTo>
                  <a:lnTo>
                    <a:pt x="258045" y="97210"/>
                  </a:lnTo>
                  <a:close/>
                  <a:moveTo>
                    <a:pt x="187348" y="51256"/>
                  </a:moveTo>
                  <a:lnTo>
                    <a:pt x="194417" y="51256"/>
                  </a:lnTo>
                  <a:lnTo>
                    <a:pt x="197952" y="51256"/>
                  </a:lnTo>
                  <a:lnTo>
                    <a:pt x="201487" y="53023"/>
                  </a:lnTo>
                  <a:lnTo>
                    <a:pt x="203254" y="56558"/>
                  </a:lnTo>
                  <a:lnTo>
                    <a:pt x="208557" y="65395"/>
                  </a:lnTo>
                  <a:lnTo>
                    <a:pt x="213859" y="65395"/>
                  </a:lnTo>
                  <a:lnTo>
                    <a:pt x="217394" y="74233"/>
                  </a:lnTo>
                  <a:lnTo>
                    <a:pt x="217394" y="81303"/>
                  </a:lnTo>
                  <a:lnTo>
                    <a:pt x="217394" y="86605"/>
                  </a:lnTo>
                  <a:lnTo>
                    <a:pt x="212092" y="86605"/>
                  </a:lnTo>
                  <a:lnTo>
                    <a:pt x="206789" y="81303"/>
                  </a:lnTo>
                  <a:lnTo>
                    <a:pt x="203254" y="77768"/>
                  </a:lnTo>
                  <a:lnTo>
                    <a:pt x="194417" y="81303"/>
                  </a:lnTo>
                  <a:lnTo>
                    <a:pt x="187348" y="83070"/>
                  </a:lnTo>
                  <a:lnTo>
                    <a:pt x="182046" y="79535"/>
                  </a:lnTo>
                  <a:lnTo>
                    <a:pt x="178511" y="74233"/>
                  </a:lnTo>
                  <a:lnTo>
                    <a:pt x="169674" y="68930"/>
                  </a:lnTo>
                  <a:lnTo>
                    <a:pt x="169674" y="63628"/>
                  </a:lnTo>
                  <a:lnTo>
                    <a:pt x="169674" y="56558"/>
                  </a:lnTo>
                  <a:lnTo>
                    <a:pt x="174976" y="56558"/>
                  </a:lnTo>
                  <a:lnTo>
                    <a:pt x="180278" y="56558"/>
                  </a:lnTo>
                  <a:lnTo>
                    <a:pt x="180278" y="53023"/>
                  </a:lnTo>
                  <a:close/>
                  <a:moveTo>
                    <a:pt x="12372" y="15908"/>
                  </a:moveTo>
                  <a:lnTo>
                    <a:pt x="12372" y="21210"/>
                  </a:lnTo>
                  <a:lnTo>
                    <a:pt x="12372" y="24745"/>
                  </a:lnTo>
                  <a:lnTo>
                    <a:pt x="8837" y="28280"/>
                  </a:lnTo>
                  <a:lnTo>
                    <a:pt x="7069" y="31815"/>
                  </a:lnTo>
                  <a:lnTo>
                    <a:pt x="7069" y="38885"/>
                  </a:lnTo>
                  <a:lnTo>
                    <a:pt x="0" y="35350"/>
                  </a:lnTo>
                  <a:lnTo>
                    <a:pt x="0" y="31815"/>
                  </a:lnTo>
                  <a:lnTo>
                    <a:pt x="0" y="28280"/>
                  </a:lnTo>
                  <a:lnTo>
                    <a:pt x="7069" y="21210"/>
                  </a:lnTo>
                  <a:close/>
                  <a:moveTo>
                    <a:pt x="58325" y="0"/>
                  </a:moveTo>
                  <a:lnTo>
                    <a:pt x="63627" y="0"/>
                  </a:lnTo>
                  <a:lnTo>
                    <a:pt x="77767" y="0"/>
                  </a:lnTo>
                  <a:lnTo>
                    <a:pt x="83069" y="0"/>
                  </a:lnTo>
                  <a:lnTo>
                    <a:pt x="88372" y="8837"/>
                  </a:lnTo>
                  <a:lnTo>
                    <a:pt x="88372" y="10604"/>
                  </a:lnTo>
                  <a:lnTo>
                    <a:pt x="88372" y="15907"/>
                  </a:lnTo>
                  <a:lnTo>
                    <a:pt x="86604" y="21209"/>
                  </a:lnTo>
                  <a:lnTo>
                    <a:pt x="86604" y="22977"/>
                  </a:lnTo>
                  <a:lnTo>
                    <a:pt x="81302" y="28279"/>
                  </a:lnTo>
                  <a:lnTo>
                    <a:pt x="77767" y="28279"/>
                  </a:lnTo>
                  <a:lnTo>
                    <a:pt x="72465" y="28279"/>
                  </a:lnTo>
                  <a:lnTo>
                    <a:pt x="68930" y="28279"/>
                  </a:lnTo>
                  <a:lnTo>
                    <a:pt x="60092" y="22977"/>
                  </a:lnTo>
                  <a:lnTo>
                    <a:pt x="58325" y="22977"/>
                  </a:lnTo>
                  <a:lnTo>
                    <a:pt x="49488" y="15907"/>
                  </a:lnTo>
                  <a:lnTo>
                    <a:pt x="49488" y="7070"/>
                  </a:lnTo>
                  <a:lnTo>
                    <a:pt x="49488" y="3535"/>
                  </a:ln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latin typeface="Source Sans Pro Light" charset="0"/>
              </a:endParaRPr>
            </a:p>
          </p:txBody>
        </p:sp>
      </p:grpSp>
      <p:sp>
        <p:nvSpPr>
          <p:cNvPr id="57" name="TextBox 56"/>
          <p:cNvSpPr txBox="1"/>
          <p:nvPr/>
        </p:nvSpPr>
        <p:spPr>
          <a:xfrm>
            <a:off x="101335" y="6407907"/>
            <a:ext cx="3433601" cy="377667"/>
          </a:xfrm>
          <a:prstGeom prst="rect">
            <a:avLst/>
          </a:prstGeom>
          <a:noFill/>
        </p:spPr>
        <p:txBody>
          <a:bodyPr wrap="square" rtlCol="0" anchor="b">
            <a:spAutoFit/>
          </a:bodyPr>
          <a:lstStyle/>
          <a:p>
            <a:pPr>
              <a:lnSpc>
                <a:spcPct val="150000"/>
              </a:lnSpc>
            </a:pPr>
            <a:r>
              <a:rPr lang="en-US" sz="1400" b="1" spc="600" dirty="0" smtClean="0">
                <a:latin typeface="Raleway" panose="020B0503030101060003" pitchFamily="34" charset="0"/>
              </a:rPr>
              <a:t>UNITED STATES MAP</a:t>
            </a:r>
          </a:p>
        </p:txBody>
      </p:sp>
      <p:grpSp>
        <p:nvGrpSpPr>
          <p:cNvPr id="64" name="Group 28"/>
          <p:cNvGrpSpPr/>
          <p:nvPr/>
        </p:nvGrpSpPr>
        <p:grpSpPr>
          <a:xfrm>
            <a:off x="3464484" y="5531511"/>
            <a:ext cx="7956166" cy="1254063"/>
            <a:chOff x="2221646" y="140776"/>
            <a:chExt cx="9587104" cy="1254063"/>
          </a:xfrm>
        </p:grpSpPr>
        <p:cxnSp>
          <p:nvCxnSpPr>
            <p:cNvPr id="65" name="Elbow Connector 33"/>
            <p:cNvCxnSpPr>
              <a:endCxn id="66" idx="1"/>
            </p:cNvCxnSpPr>
            <p:nvPr/>
          </p:nvCxnSpPr>
          <p:spPr>
            <a:xfrm>
              <a:off x="2221646" y="140776"/>
              <a:ext cx="3755302" cy="630816"/>
            </a:xfrm>
            <a:prstGeom prst="bentConnector3">
              <a:avLst>
                <a:gd name="adj1" fmla="val 56090"/>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976948" y="148344"/>
              <a:ext cx="5831802" cy="1246495"/>
            </a:xfrm>
            <a:prstGeom prst="rect">
              <a:avLst/>
            </a:prstGeom>
            <a:noFill/>
          </p:spPr>
          <p:txBody>
            <a:bodyPr wrap="square" rtlCol="0" anchor="ctr">
              <a:spAutoFit/>
            </a:bodyPr>
            <a:lstStyle/>
            <a:p>
              <a:pPr algn="just">
                <a:lnSpc>
                  <a:spcPct val="150000"/>
                </a:lnSpc>
              </a:pPr>
              <a:r>
                <a:rPr lang="ru-RU" sz="1000" b="1" dirty="0">
                  <a:latin typeface="Raleway" panose="020B0503030101060003" pitchFamily="34" charset="0"/>
                </a:rPr>
                <a:t>Кодекс землепользования г. </a:t>
              </a:r>
              <a:r>
                <a:rPr lang="ru-RU" sz="1000" b="1" dirty="0" err="1">
                  <a:latin typeface="Raleway" panose="020B0503030101060003" pitchFamily="34" charset="0"/>
                </a:rPr>
                <a:t>Остин</a:t>
              </a:r>
              <a:r>
                <a:rPr lang="ru-RU" sz="1000" b="1" dirty="0">
                  <a:latin typeface="Raleway" panose="020B0503030101060003" pitchFamily="34" charset="0"/>
                </a:rPr>
                <a:t>, штат </a:t>
              </a:r>
              <a:r>
                <a:rPr lang="ru-RU" sz="1000" b="1" dirty="0" smtClean="0">
                  <a:latin typeface="Raleway" panose="020B0503030101060003" pitchFamily="34" charset="0"/>
                </a:rPr>
                <a:t>Техас</a:t>
              </a:r>
            </a:p>
            <a:p>
              <a:pPr algn="just">
                <a:lnSpc>
                  <a:spcPct val="150000"/>
                </a:lnSpc>
              </a:pPr>
              <a:r>
                <a:rPr lang="ru-RU" sz="1000" dirty="0" smtClean="0">
                  <a:latin typeface="Raleway" panose="020B0503030101060003" pitchFamily="34" charset="0"/>
                </a:rPr>
                <a:t>Использование </a:t>
              </a:r>
              <a:r>
                <a:rPr lang="ru-RU" sz="1000" dirty="0">
                  <a:latin typeface="Raleway" panose="020B0503030101060003" pitchFamily="34" charset="0"/>
                </a:rPr>
                <a:t>участка, который может состоять из нескольких смежных участков размером не менее одного акра, возделываемых в первую очередь для устойчивого производства сельскохозяйственной продукции для продажи с целью получения прибыли, и может обеспечивать сельскохозяйственное образование.</a:t>
              </a:r>
              <a:endParaRPr lang="en-US" sz="1000" dirty="0" smtClean="0">
                <a:latin typeface="Raleway" panose="020B0503030101060003" pitchFamily="34" charset="0"/>
              </a:endParaRPr>
            </a:p>
          </p:txBody>
        </p:sp>
      </p:grpSp>
      <p:grpSp>
        <p:nvGrpSpPr>
          <p:cNvPr id="73" name="Group 28"/>
          <p:cNvGrpSpPr/>
          <p:nvPr/>
        </p:nvGrpSpPr>
        <p:grpSpPr>
          <a:xfrm>
            <a:off x="4599263" y="957534"/>
            <a:ext cx="7498861" cy="2001134"/>
            <a:chOff x="1025944" y="-2877668"/>
            <a:chExt cx="9036054" cy="2001134"/>
          </a:xfrm>
        </p:grpSpPr>
        <p:cxnSp>
          <p:nvCxnSpPr>
            <p:cNvPr id="74" name="Elbow Connector 33"/>
            <p:cNvCxnSpPr>
              <a:endCxn id="75" idx="1"/>
            </p:cNvCxnSpPr>
            <p:nvPr/>
          </p:nvCxnSpPr>
          <p:spPr>
            <a:xfrm flipV="1">
              <a:off x="1025944" y="-2254420"/>
              <a:ext cx="4676456" cy="1377886"/>
            </a:xfrm>
            <a:prstGeom prst="bentConnector3">
              <a:avLst>
                <a:gd name="adj1" fmla="val 90455"/>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5702400" y="-2877668"/>
              <a:ext cx="4359598" cy="1246495"/>
            </a:xfrm>
            <a:prstGeom prst="rect">
              <a:avLst/>
            </a:prstGeom>
            <a:noFill/>
          </p:spPr>
          <p:txBody>
            <a:bodyPr wrap="square" rtlCol="0" anchor="ctr">
              <a:spAutoFit/>
            </a:bodyPr>
            <a:lstStyle/>
            <a:p>
              <a:pPr algn="just">
                <a:lnSpc>
                  <a:spcPct val="150000"/>
                </a:lnSpc>
              </a:pPr>
              <a:r>
                <a:rPr lang="ru-RU" sz="1000" b="1" dirty="0" smtClean="0">
                  <a:latin typeface="Raleway" panose="020B0503030101060003" pitchFamily="34" charset="0"/>
                </a:rPr>
                <a:t>Кодекс </a:t>
              </a:r>
              <a:r>
                <a:rPr lang="ru-RU" sz="1000" b="1" dirty="0">
                  <a:latin typeface="Raleway" panose="020B0503030101060003" pitchFamily="34" charset="0"/>
                </a:rPr>
                <a:t>землепользования г. Детройт, штат Мичиган</a:t>
              </a:r>
              <a:endParaRPr lang="en-US" sz="1000" b="1" dirty="0" smtClean="0">
                <a:latin typeface="Raleway" panose="020B0503030101060003" pitchFamily="34" charset="0"/>
              </a:endParaRPr>
            </a:p>
            <a:p>
              <a:pPr algn="just">
                <a:lnSpc>
                  <a:spcPct val="150000"/>
                </a:lnSpc>
              </a:pPr>
              <a:r>
                <a:rPr lang="ru-RU" sz="1000" dirty="0" smtClean="0">
                  <a:latin typeface="Raleway" panose="020B0503030101060003" pitchFamily="34" charset="0"/>
                </a:rPr>
                <a:t>Участок </a:t>
              </a:r>
              <a:r>
                <a:rPr lang="ru-RU" sz="1000" dirty="0">
                  <a:latin typeface="Raleway" panose="020B0503030101060003" pitchFamily="34" charset="0"/>
                </a:rPr>
                <a:t>зонирования площадью более одного акра (4047 м2), используемый для выращивания и сбора продовольственных и / или непищевых культур для личного или группового использования. </a:t>
              </a:r>
              <a:endParaRPr lang="en-US" sz="1000" dirty="0" smtClean="0">
                <a:latin typeface="Raleway" panose="020B0503030101060003" pitchFamily="34" charset="0"/>
              </a:endParaRPr>
            </a:p>
          </p:txBody>
        </p:sp>
      </p:grpSp>
      <p:grpSp>
        <p:nvGrpSpPr>
          <p:cNvPr id="91" name="Group 28"/>
          <p:cNvGrpSpPr/>
          <p:nvPr/>
        </p:nvGrpSpPr>
        <p:grpSpPr>
          <a:xfrm>
            <a:off x="1437032" y="966066"/>
            <a:ext cx="6378545" cy="1477328"/>
            <a:chOff x="909269" y="-2782443"/>
            <a:chExt cx="7686084" cy="1477328"/>
          </a:xfrm>
        </p:grpSpPr>
        <p:cxnSp>
          <p:nvCxnSpPr>
            <p:cNvPr id="92" name="Elbow Connector 33"/>
            <p:cNvCxnSpPr>
              <a:endCxn id="93" idx="1"/>
            </p:cNvCxnSpPr>
            <p:nvPr/>
          </p:nvCxnSpPr>
          <p:spPr>
            <a:xfrm flipV="1">
              <a:off x="909269" y="-2043779"/>
              <a:ext cx="3718019" cy="531913"/>
            </a:xfrm>
            <a:prstGeom prst="bentConnector3">
              <a:avLst>
                <a:gd name="adj1" fmla="val 63420"/>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4627288" y="-2782443"/>
              <a:ext cx="3968065" cy="1477328"/>
            </a:xfrm>
            <a:prstGeom prst="rect">
              <a:avLst/>
            </a:prstGeom>
            <a:noFill/>
          </p:spPr>
          <p:txBody>
            <a:bodyPr wrap="square" rtlCol="0" anchor="ctr">
              <a:spAutoFit/>
            </a:bodyPr>
            <a:lstStyle/>
            <a:p>
              <a:pPr algn="just">
                <a:lnSpc>
                  <a:spcPct val="150000"/>
                </a:lnSpc>
              </a:pPr>
              <a:r>
                <a:rPr lang="ru-RU" sz="1000" b="1" dirty="0">
                  <a:latin typeface="Raleway" panose="020B0503030101060003" pitchFamily="34" charset="0"/>
                </a:rPr>
                <a:t>Кодекс землепользования г. Сиэтл, штат </a:t>
              </a:r>
              <a:r>
                <a:rPr lang="ru-RU" sz="1000" b="1" dirty="0" smtClean="0">
                  <a:latin typeface="Raleway" panose="020B0503030101060003" pitchFamily="34" charset="0"/>
                </a:rPr>
                <a:t>Вашингтон </a:t>
              </a:r>
              <a:r>
                <a:rPr lang="ru-RU" sz="1000" dirty="0">
                  <a:latin typeface="Raleway" panose="020B0503030101060003" pitchFamily="34" charset="0"/>
                </a:rPr>
                <a:t>Использование территории при котором выращиваются растения, содержатся </a:t>
              </a:r>
              <a:r>
                <a:rPr lang="ru-RU" sz="1000" dirty="0" smtClean="0">
                  <a:latin typeface="Raleway" panose="020B0503030101060003" pitchFamily="34" charset="0"/>
                </a:rPr>
                <a:t>животные или </a:t>
              </a:r>
              <a:r>
                <a:rPr lang="ru-RU" sz="1000" dirty="0">
                  <a:latin typeface="Raleway" panose="020B0503030101060003" pitchFamily="34" charset="0"/>
                </a:rPr>
                <a:t>производятся продукты животного происхождения, включая, помимо прочего, яйца или мед, но не включая забой животных или птиц на </a:t>
              </a:r>
              <a:r>
                <a:rPr lang="ru-RU" sz="1000" dirty="0" smtClean="0">
                  <a:latin typeface="Raleway" panose="020B0503030101060003" pitchFamily="34" charset="0"/>
                </a:rPr>
                <a:t>мясо</a:t>
              </a:r>
              <a:r>
                <a:rPr lang="ru-RU" sz="1000" dirty="0">
                  <a:latin typeface="Raleway" panose="020B0503030101060003" pitchFamily="34" charset="0"/>
                </a:rPr>
                <a:t>.</a:t>
              </a:r>
              <a:endParaRPr lang="en-US" sz="1000" dirty="0" smtClean="0">
                <a:latin typeface="Raleway" panose="020B0503030101060003" pitchFamily="34" charset="0"/>
              </a:endParaRPr>
            </a:p>
          </p:txBody>
        </p:sp>
      </p:grpSp>
      <p:grpSp>
        <p:nvGrpSpPr>
          <p:cNvPr id="96" name="Group 28"/>
          <p:cNvGrpSpPr/>
          <p:nvPr/>
        </p:nvGrpSpPr>
        <p:grpSpPr>
          <a:xfrm>
            <a:off x="6679670" y="3032624"/>
            <a:ext cx="4740980" cy="1839497"/>
            <a:chOff x="1864307" y="-3616433"/>
            <a:chExt cx="5712836" cy="1839497"/>
          </a:xfrm>
        </p:grpSpPr>
        <p:cxnSp>
          <p:nvCxnSpPr>
            <p:cNvPr id="97" name="Elbow Connector 33"/>
            <p:cNvCxnSpPr>
              <a:stCxn id="26" idx="11"/>
              <a:endCxn id="98" idx="1"/>
            </p:cNvCxnSpPr>
            <p:nvPr/>
          </p:nvCxnSpPr>
          <p:spPr>
            <a:xfrm>
              <a:off x="1864307" y="-3616433"/>
              <a:ext cx="1466149" cy="12162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3330456" y="-3023431"/>
              <a:ext cx="4246687" cy="1246495"/>
            </a:xfrm>
            <a:prstGeom prst="rect">
              <a:avLst/>
            </a:prstGeom>
            <a:noFill/>
          </p:spPr>
          <p:txBody>
            <a:bodyPr wrap="square" rtlCol="0" anchor="ctr">
              <a:spAutoFit/>
            </a:bodyPr>
            <a:lstStyle/>
            <a:p>
              <a:pPr algn="just">
                <a:lnSpc>
                  <a:spcPct val="150000"/>
                </a:lnSpc>
              </a:pPr>
              <a:r>
                <a:rPr lang="ru-RU" sz="1000" b="1" dirty="0">
                  <a:latin typeface="Raleway" panose="020B0503030101060003" pitchFamily="34" charset="0"/>
                </a:rPr>
                <a:t>Кодекс землепользования г. Бостон, штат </a:t>
              </a:r>
              <a:r>
                <a:rPr lang="ru-RU" sz="1000" b="1" dirty="0" smtClean="0">
                  <a:latin typeface="Raleway" panose="020B0503030101060003" pitchFamily="34" charset="0"/>
                </a:rPr>
                <a:t>Массачусетс </a:t>
              </a:r>
              <a:r>
                <a:rPr lang="ru-RU" sz="1000" dirty="0" smtClean="0">
                  <a:latin typeface="Raleway" panose="020B0503030101060003" pitchFamily="34" charset="0"/>
                </a:rPr>
                <a:t>Постоянная </a:t>
              </a:r>
              <a:r>
                <a:rPr lang="ru-RU" sz="1000" dirty="0">
                  <a:latin typeface="Raleway" panose="020B0503030101060003" pitchFamily="34" charset="0"/>
                </a:rPr>
                <a:t>конструкция из стекла, пластика или стекловолокна, в которой растения выращивают в течение всего года при контролируемых параметрах температуры и влажности</a:t>
              </a:r>
              <a:r>
                <a:rPr lang="ru-RU" sz="1000" dirty="0" smtClean="0">
                  <a:latin typeface="Raleway" panose="020B0503030101060003" pitchFamily="34" charset="0"/>
                </a:rPr>
                <a:t>.</a:t>
              </a:r>
              <a:endParaRPr lang="en-US" sz="1000" dirty="0" smtClean="0">
                <a:latin typeface="Raleway" panose="020B0503030101060003" pitchFamily="34" charset="0"/>
              </a:endParaRPr>
            </a:p>
          </p:txBody>
        </p:sp>
      </p:grpSp>
      <p:sp>
        <p:nvSpPr>
          <p:cNvPr id="70" name="TextBox 69"/>
          <p:cNvSpPr txBox="1"/>
          <p:nvPr/>
        </p:nvSpPr>
        <p:spPr>
          <a:xfrm>
            <a:off x="59557" y="34314"/>
            <a:ext cx="7669711" cy="738664"/>
          </a:xfrm>
          <a:prstGeom prst="rect">
            <a:avLst/>
          </a:prstGeom>
          <a:noFill/>
        </p:spPr>
        <p:txBody>
          <a:bodyPr wrap="square" rtlCol="0" anchor="b">
            <a:spAutoFit/>
          </a:bodyPr>
          <a:lstStyle/>
          <a:p>
            <a:pPr>
              <a:lnSpc>
                <a:spcPct val="150000"/>
              </a:lnSpc>
            </a:pPr>
            <a:r>
              <a:rPr lang="ru-RU" sz="1400" b="1" spc="600" dirty="0" smtClean="0">
                <a:latin typeface="Raleway" panose="020B0503030101060003" pitchFamily="34" charset="0"/>
              </a:rPr>
              <a:t>ГОРОДСКАЯ ФЕРМА</a:t>
            </a:r>
          </a:p>
          <a:p>
            <a:pPr>
              <a:lnSpc>
                <a:spcPct val="150000"/>
              </a:lnSpc>
            </a:pPr>
            <a:r>
              <a:rPr lang="ru-RU" sz="1400" b="1" spc="300" dirty="0" smtClean="0">
                <a:latin typeface="Raleway" panose="020B0503030101060003" pitchFamily="34" charset="0"/>
              </a:rPr>
              <a:t>Определения зарубежных документов зонирования</a:t>
            </a:r>
            <a:endParaRPr lang="en-US" sz="1400" b="1" spc="300" dirty="0" smtClean="0">
              <a:latin typeface="Raleway" panose="020B0503030101060003" pitchFamily="34" charset="0"/>
            </a:endParaRPr>
          </a:p>
        </p:txBody>
      </p:sp>
    </p:spTree>
    <p:extLst>
      <p:ext uri="{BB962C8B-B14F-4D97-AF65-F5344CB8AC3E}">
        <p14:creationId xmlns:p14="http://schemas.microsoft.com/office/powerpoint/2010/main" val="1387660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1000"/>
                                        <p:tgtEl>
                                          <p:spTgt spid="64"/>
                                        </p:tgtEl>
                                      </p:cBhvr>
                                    </p:animEffect>
                                    <p:anim calcmode="lin" valueType="num">
                                      <p:cBhvr>
                                        <p:cTn id="18" dur="1000" fill="hold"/>
                                        <p:tgtEl>
                                          <p:spTgt spid="64"/>
                                        </p:tgtEl>
                                        <p:attrNameLst>
                                          <p:attrName>ppt_x</p:attrName>
                                        </p:attrNameLst>
                                      </p:cBhvr>
                                      <p:tavLst>
                                        <p:tav tm="0">
                                          <p:val>
                                            <p:strVal val="#ppt_x"/>
                                          </p:val>
                                        </p:tav>
                                        <p:tav tm="100000">
                                          <p:val>
                                            <p:strVal val="#ppt_x"/>
                                          </p:val>
                                        </p:tav>
                                      </p:tavLst>
                                    </p:anim>
                                    <p:anim calcmode="lin" valueType="num">
                                      <p:cBhvr>
                                        <p:cTn id="19" dur="1000" fill="hold"/>
                                        <p:tgtEl>
                                          <p:spTgt spid="6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1000"/>
                                        <p:tgtEl>
                                          <p:spTgt spid="73"/>
                                        </p:tgtEl>
                                      </p:cBhvr>
                                    </p:animEffect>
                                    <p:anim calcmode="lin" valueType="num">
                                      <p:cBhvr>
                                        <p:cTn id="23" dur="1000" fill="hold"/>
                                        <p:tgtEl>
                                          <p:spTgt spid="73"/>
                                        </p:tgtEl>
                                        <p:attrNameLst>
                                          <p:attrName>ppt_x</p:attrName>
                                        </p:attrNameLst>
                                      </p:cBhvr>
                                      <p:tavLst>
                                        <p:tav tm="0">
                                          <p:val>
                                            <p:strVal val="#ppt_x"/>
                                          </p:val>
                                        </p:tav>
                                        <p:tav tm="100000">
                                          <p:val>
                                            <p:strVal val="#ppt_x"/>
                                          </p:val>
                                        </p:tav>
                                      </p:tavLst>
                                    </p:anim>
                                    <p:anim calcmode="lin" valueType="num">
                                      <p:cBhvr>
                                        <p:cTn id="24" dur="1000" fill="hold"/>
                                        <p:tgtEl>
                                          <p:spTgt spid="7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1000"/>
                                        <p:tgtEl>
                                          <p:spTgt spid="91"/>
                                        </p:tgtEl>
                                      </p:cBhvr>
                                    </p:animEffect>
                                    <p:anim calcmode="lin" valueType="num">
                                      <p:cBhvr>
                                        <p:cTn id="28" dur="1000" fill="hold"/>
                                        <p:tgtEl>
                                          <p:spTgt spid="91"/>
                                        </p:tgtEl>
                                        <p:attrNameLst>
                                          <p:attrName>ppt_x</p:attrName>
                                        </p:attrNameLst>
                                      </p:cBhvr>
                                      <p:tavLst>
                                        <p:tav tm="0">
                                          <p:val>
                                            <p:strVal val="#ppt_x"/>
                                          </p:val>
                                        </p:tav>
                                        <p:tav tm="100000">
                                          <p:val>
                                            <p:strVal val="#ppt_x"/>
                                          </p:val>
                                        </p:tav>
                                      </p:tavLst>
                                    </p:anim>
                                    <p:anim calcmode="lin" valueType="num">
                                      <p:cBhvr>
                                        <p:cTn id="29" dur="1000" fill="hold"/>
                                        <p:tgtEl>
                                          <p:spTgt spid="9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1000"/>
                                        <p:tgtEl>
                                          <p:spTgt spid="96"/>
                                        </p:tgtEl>
                                      </p:cBhvr>
                                    </p:animEffect>
                                    <p:anim calcmode="lin" valueType="num">
                                      <p:cBhvr>
                                        <p:cTn id="33" dur="1000" fill="hold"/>
                                        <p:tgtEl>
                                          <p:spTgt spid="96"/>
                                        </p:tgtEl>
                                        <p:attrNameLst>
                                          <p:attrName>ppt_x</p:attrName>
                                        </p:attrNameLst>
                                      </p:cBhvr>
                                      <p:tavLst>
                                        <p:tav tm="0">
                                          <p:val>
                                            <p:strVal val="#ppt_x"/>
                                          </p:val>
                                        </p:tav>
                                        <p:tav tm="100000">
                                          <p:val>
                                            <p:strVal val="#ppt_x"/>
                                          </p:val>
                                        </p:tav>
                                      </p:tavLst>
                                    </p:anim>
                                    <p:anim calcmode="lin" valueType="num">
                                      <p:cBhvr>
                                        <p:cTn id="34" dur="1000" fill="hold"/>
                                        <p:tgtEl>
                                          <p:spTgt spid="9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5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1000"/>
                                        <p:tgtEl>
                                          <p:spTgt spid="70"/>
                                        </p:tgtEl>
                                      </p:cBhvr>
                                    </p:animEffect>
                                    <p:anim calcmode="lin" valueType="num">
                                      <p:cBhvr>
                                        <p:cTn id="38" dur="1000" fill="hold"/>
                                        <p:tgtEl>
                                          <p:spTgt spid="70"/>
                                        </p:tgtEl>
                                        <p:attrNameLst>
                                          <p:attrName>ppt_x</p:attrName>
                                        </p:attrNameLst>
                                      </p:cBhvr>
                                      <p:tavLst>
                                        <p:tav tm="0">
                                          <p:val>
                                            <p:strVal val="#ppt_x"/>
                                          </p:val>
                                        </p:tav>
                                        <p:tav tm="100000">
                                          <p:val>
                                            <p:strVal val="#ppt_x"/>
                                          </p:val>
                                        </p:tav>
                                      </p:tavLst>
                                    </p:anim>
                                    <p:anim calcmode="lin" valueType="num">
                                      <p:cBhvr>
                                        <p:cTn id="3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7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18"/>
          <p:cNvSpPr/>
          <p:nvPr/>
        </p:nvSpPr>
        <p:spPr>
          <a:xfrm>
            <a:off x="9454514" y="1062611"/>
            <a:ext cx="2011680" cy="33101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18"/>
          <p:cNvSpPr/>
          <p:nvPr/>
        </p:nvSpPr>
        <p:spPr>
          <a:xfrm>
            <a:off x="6708457" y="1062611"/>
            <a:ext cx="2011680" cy="33101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18"/>
          <p:cNvSpPr/>
          <p:nvPr/>
        </p:nvSpPr>
        <p:spPr>
          <a:xfrm>
            <a:off x="3962400" y="1062611"/>
            <a:ext cx="2011680" cy="33101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18"/>
          <p:cNvSpPr/>
          <p:nvPr/>
        </p:nvSpPr>
        <p:spPr>
          <a:xfrm>
            <a:off x="1216343" y="1062611"/>
            <a:ext cx="2011680" cy="33101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p:cNvGrpSpPr/>
          <p:nvPr/>
        </p:nvGrpSpPr>
        <p:grpSpPr>
          <a:xfrm>
            <a:off x="863914" y="4687229"/>
            <a:ext cx="2375542" cy="1555542"/>
            <a:chOff x="922539" y="2414337"/>
            <a:chExt cx="3289628" cy="641128"/>
          </a:xfrm>
        </p:grpSpPr>
        <p:sp>
          <p:nvSpPr>
            <p:cNvPr id="24" name="TextBox 23"/>
            <p:cNvSpPr txBox="1"/>
            <p:nvPr/>
          </p:nvSpPr>
          <p:spPr>
            <a:xfrm>
              <a:off x="922539" y="2647449"/>
              <a:ext cx="3289628" cy="408016"/>
            </a:xfrm>
            <a:prstGeom prst="rect">
              <a:avLst/>
            </a:prstGeom>
            <a:noFill/>
          </p:spPr>
          <p:txBody>
            <a:bodyPr wrap="square" rtlCol="0">
              <a:spAutoFit/>
            </a:bodyPr>
            <a:lstStyle/>
            <a:p>
              <a:pPr algn="ctr">
                <a:lnSpc>
                  <a:spcPct val="150000"/>
                </a:lnSpc>
              </a:pPr>
              <a:r>
                <a:rPr lang="ru-RU" sz="1000" i="1" dirty="0">
                  <a:latin typeface="Raleway" panose="020B0503030101060003" pitchFamily="34" charset="0"/>
                </a:rPr>
                <a:t>Обобщающий термин, который описывает ряд методов выращивания продуктов питания, от садов на заднем дворе до городских ферм.</a:t>
              </a:r>
              <a:endParaRPr lang="en-US" sz="1000" i="1" dirty="0" smtClean="0">
                <a:latin typeface="Raleway" panose="020B0503030101060003" pitchFamily="34" charset="0"/>
              </a:endParaRPr>
            </a:p>
          </p:txBody>
        </p:sp>
        <p:sp>
          <p:nvSpPr>
            <p:cNvPr id="25" name="TextBox 24"/>
            <p:cNvSpPr txBox="1"/>
            <p:nvPr/>
          </p:nvSpPr>
          <p:spPr>
            <a:xfrm>
              <a:off x="922539" y="2414337"/>
              <a:ext cx="3289628" cy="228334"/>
            </a:xfrm>
            <a:prstGeom prst="rect">
              <a:avLst/>
            </a:prstGeom>
            <a:noFill/>
          </p:spPr>
          <p:txBody>
            <a:bodyPr wrap="square" rtlCol="0">
              <a:spAutoFit/>
            </a:bodyPr>
            <a:lstStyle/>
            <a:p>
              <a:pPr algn="ctr">
                <a:lnSpc>
                  <a:spcPct val="150000"/>
                </a:lnSpc>
              </a:pPr>
              <a:r>
                <a:rPr lang="ru-RU" sz="1000" b="1" spc="300" dirty="0" smtClean="0">
                  <a:latin typeface="Raleway" panose="020B0503030101060003" pitchFamily="34" charset="0"/>
                </a:rPr>
                <a:t>ГОРОДСКОЕ СЕЛЬСКОЕ ХОЗЯЙСТВО</a:t>
              </a:r>
              <a:endParaRPr lang="en-US" sz="1000" b="1" spc="300" dirty="0" smtClean="0">
                <a:latin typeface="Raleway" panose="020B0503030101060003" pitchFamily="34" charset="0"/>
              </a:endParaRPr>
            </a:p>
          </p:txBody>
        </p:sp>
      </p:grpSp>
      <p:sp>
        <p:nvSpPr>
          <p:cNvPr id="29" name="TextBox 28"/>
          <p:cNvSpPr txBox="1"/>
          <p:nvPr/>
        </p:nvSpPr>
        <p:spPr>
          <a:xfrm>
            <a:off x="3925663" y="311250"/>
            <a:ext cx="4340674" cy="378180"/>
          </a:xfrm>
          <a:prstGeom prst="rect">
            <a:avLst/>
          </a:prstGeom>
          <a:noFill/>
        </p:spPr>
        <p:txBody>
          <a:bodyPr wrap="square" rtlCol="0">
            <a:spAutoFit/>
          </a:bodyPr>
          <a:lstStyle/>
          <a:p>
            <a:pPr algn="ctr">
              <a:lnSpc>
                <a:spcPct val="150000"/>
              </a:lnSpc>
            </a:pPr>
            <a:r>
              <a:rPr lang="ru-RU" sz="1400" b="1" spc="600" dirty="0" smtClean="0">
                <a:latin typeface="Raleway" panose="020B0503030101060003" pitchFamily="34" charset="0"/>
              </a:rPr>
              <a:t>ОСНОВНЫЕ ОПРЕДЕЛЕНИЯ</a:t>
            </a:r>
            <a:endParaRPr lang="en-US" sz="1400" b="1" spc="600" dirty="0" smtClean="0">
              <a:latin typeface="Raleway" panose="020B0503030101060003" pitchFamily="34" charset="0"/>
            </a:endParaRPr>
          </a:p>
        </p:txBody>
      </p:sp>
      <p:pic>
        <p:nvPicPr>
          <p:cNvPr id="44" name="Рисунок 43"/>
          <p:cNvPicPr>
            <a:picLocks noGrp="1" noChangeAspect="1"/>
          </p:cNvPicPr>
          <p:nvPr>
            <p:ph type="pic" sz="quarter" idx="21"/>
          </p:nvPr>
        </p:nvPicPr>
        <p:blipFill>
          <a:blip r:embed="rId2" cstate="print">
            <a:extLst>
              <a:ext uri="{28A0092B-C50C-407E-A947-70E740481C1C}">
                <a14:useLocalDpi xmlns:a14="http://schemas.microsoft.com/office/drawing/2010/main" val="0"/>
              </a:ext>
            </a:extLst>
          </a:blip>
          <a:srcRect l="29739" r="29739"/>
          <a:stretch>
            <a:fillRect/>
          </a:stretch>
        </p:blipFill>
        <p:spPr>
          <a:xfrm>
            <a:off x="1046163" y="1227138"/>
            <a:ext cx="2011362" cy="3309937"/>
          </a:xfrm>
        </p:spPr>
      </p:pic>
      <p:pic>
        <p:nvPicPr>
          <p:cNvPr id="12" name="Рисунок 11"/>
          <p:cNvPicPr>
            <a:picLocks noGrp="1" noChangeAspect="1"/>
          </p:cNvPicPr>
          <p:nvPr>
            <p:ph type="pic" sz="quarter" idx="20"/>
          </p:nvPr>
        </p:nvPicPr>
        <p:blipFill>
          <a:blip r:embed="rId3" cstate="print">
            <a:extLst>
              <a:ext uri="{28A0092B-C50C-407E-A947-70E740481C1C}">
                <a14:useLocalDpi xmlns:a14="http://schemas.microsoft.com/office/drawing/2010/main" val="0"/>
              </a:ext>
            </a:extLst>
          </a:blip>
          <a:srcRect l="32909" r="32909"/>
          <a:stretch>
            <a:fillRect/>
          </a:stretch>
        </p:blipFill>
        <p:spPr>
          <a:xfrm>
            <a:off x="3792538" y="1227138"/>
            <a:ext cx="2011362" cy="3309937"/>
          </a:xfrm>
        </p:spPr>
      </p:pic>
      <p:pic>
        <p:nvPicPr>
          <p:cNvPr id="8" name="Рисунок 7"/>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29752" r="29752"/>
          <a:stretch>
            <a:fillRect/>
          </a:stretch>
        </p:blipFill>
        <p:spPr>
          <a:xfrm>
            <a:off x="9283700" y="1227138"/>
            <a:ext cx="2011363" cy="3309937"/>
          </a:xfrm>
        </p:spPr>
      </p:pic>
      <p:grpSp>
        <p:nvGrpSpPr>
          <p:cNvPr id="34" name="Group 22"/>
          <p:cNvGrpSpPr/>
          <p:nvPr/>
        </p:nvGrpSpPr>
        <p:grpSpPr>
          <a:xfrm>
            <a:off x="3609971" y="4687225"/>
            <a:ext cx="2375542" cy="3161375"/>
            <a:chOff x="922539" y="2414337"/>
            <a:chExt cx="3289628" cy="720498"/>
          </a:xfrm>
        </p:grpSpPr>
        <p:sp>
          <p:nvSpPr>
            <p:cNvPr id="35" name="TextBox 34"/>
            <p:cNvSpPr txBox="1"/>
            <p:nvPr/>
          </p:nvSpPr>
          <p:spPr>
            <a:xfrm>
              <a:off x="922539" y="2536540"/>
              <a:ext cx="3289628" cy="598295"/>
            </a:xfrm>
            <a:prstGeom prst="rect">
              <a:avLst/>
            </a:prstGeom>
            <a:noFill/>
          </p:spPr>
          <p:txBody>
            <a:bodyPr wrap="square" rtlCol="0">
              <a:spAutoFit/>
            </a:bodyPr>
            <a:lstStyle/>
            <a:p>
              <a:pPr algn="ctr">
                <a:lnSpc>
                  <a:spcPct val="150000"/>
                </a:lnSpc>
              </a:pPr>
              <a:r>
                <a:rPr lang="ru-RU" sz="1000" i="1" dirty="0" smtClean="0">
                  <a:latin typeface="Raleway" panose="020B0503030101060003" pitchFamily="34" charset="0"/>
                </a:rPr>
                <a:t>Территория </a:t>
              </a:r>
              <a:r>
                <a:rPr lang="ru-RU" sz="1000" i="1" dirty="0">
                  <a:latin typeface="Raleway" panose="020B0503030101060003" pitchFamily="34" charset="0"/>
                </a:rPr>
                <a:t>маломасштабного городского сельского хозяйства (обслуживающая район), где отдельные лица и семьи выращивают продукты питания в основном для личного потребления или пожертвования.</a:t>
              </a:r>
              <a:endParaRPr lang="en-US" sz="1000" i="1" dirty="0" smtClean="0">
                <a:latin typeface="Raleway" panose="020B0503030101060003" pitchFamily="34" charset="0"/>
              </a:endParaRPr>
            </a:p>
          </p:txBody>
        </p:sp>
        <p:sp>
          <p:nvSpPr>
            <p:cNvPr id="36" name="TextBox 35"/>
            <p:cNvSpPr txBox="1"/>
            <p:nvPr/>
          </p:nvSpPr>
          <p:spPr>
            <a:xfrm>
              <a:off x="922539" y="2414337"/>
              <a:ext cx="3289628" cy="228334"/>
            </a:xfrm>
            <a:prstGeom prst="rect">
              <a:avLst/>
            </a:prstGeom>
            <a:noFill/>
          </p:spPr>
          <p:txBody>
            <a:bodyPr wrap="square" rtlCol="0">
              <a:spAutoFit/>
            </a:bodyPr>
            <a:lstStyle/>
            <a:p>
              <a:pPr algn="ctr">
                <a:lnSpc>
                  <a:spcPct val="150000"/>
                </a:lnSpc>
              </a:pPr>
              <a:r>
                <a:rPr lang="ru-RU" sz="1000" b="1" spc="300" dirty="0" smtClean="0">
                  <a:latin typeface="Raleway" panose="020B0503030101060003" pitchFamily="34" charset="0"/>
                </a:rPr>
                <a:t>ГОРОДСКИЕ ОБЩЕСТВЕННЫЕ САДЫ</a:t>
              </a:r>
              <a:endParaRPr lang="en-US" sz="1000" b="1" spc="300" dirty="0" smtClean="0">
                <a:latin typeface="Raleway" panose="020B0503030101060003" pitchFamily="34" charset="0"/>
              </a:endParaRPr>
            </a:p>
          </p:txBody>
        </p:sp>
      </p:grpSp>
      <p:grpSp>
        <p:nvGrpSpPr>
          <p:cNvPr id="37" name="Group 22"/>
          <p:cNvGrpSpPr/>
          <p:nvPr/>
        </p:nvGrpSpPr>
        <p:grpSpPr>
          <a:xfrm>
            <a:off x="6359834" y="4687227"/>
            <a:ext cx="2375542" cy="2187318"/>
            <a:chOff x="922539" y="2414337"/>
            <a:chExt cx="3289628" cy="498504"/>
          </a:xfrm>
        </p:grpSpPr>
        <p:sp>
          <p:nvSpPr>
            <p:cNvPr id="38" name="TextBox 37"/>
            <p:cNvSpPr txBox="1"/>
            <p:nvPr/>
          </p:nvSpPr>
          <p:spPr>
            <a:xfrm>
              <a:off x="922539" y="2476792"/>
              <a:ext cx="3289628" cy="436049"/>
            </a:xfrm>
            <a:prstGeom prst="rect">
              <a:avLst/>
            </a:prstGeom>
            <a:noFill/>
          </p:spPr>
          <p:txBody>
            <a:bodyPr wrap="square" rtlCol="0">
              <a:spAutoFit/>
            </a:bodyPr>
            <a:lstStyle/>
            <a:p>
              <a:pPr algn="ctr">
                <a:lnSpc>
                  <a:spcPct val="150000"/>
                </a:lnSpc>
              </a:pPr>
              <a:r>
                <a:rPr lang="ru-RU" sz="1000" i="1" dirty="0">
                  <a:latin typeface="Raleway" panose="020B0503030101060003" pitchFamily="34" charset="0"/>
                </a:rPr>
                <a:t>Более крупные и интенсивные участки, на которых продукты питания могут выращиваться организацией или частным предприятием и которые часто включают возможности для предпринимательской деятельности, такой как выращивание продуктов для продажи.</a:t>
              </a:r>
              <a:endParaRPr lang="en-US" sz="1000" i="1" dirty="0" smtClean="0">
                <a:latin typeface="Raleway" panose="020B0503030101060003" pitchFamily="34" charset="0"/>
              </a:endParaRPr>
            </a:p>
          </p:txBody>
        </p:sp>
        <p:sp>
          <p:nvSpPr>
            <p:cNvPr id="39" name="TextBox 38"/>
            <p:cNvSpPr txBox="1"/>
            <p:nvPr/>
          </p:nvSpPr>
          <p:spPr>
            <a:xfrm>
              <a:off x="922539" y="2414337"/>
              <a:ext cx="3289628" cy="67572"/>
            </a:xfrm>
            <a:prstGeom prst="rect">
              <a:avLst/>
            </a:prstGeom>
            <a:noFill/>
          </p:spPr>
          <p:txBody>
            <a:bodyPr wrap="square" rtlCol="0">
              <a:spAutoFit/>
            </a:bodyPr>
            <a:lstStyle/>
            <a:p>
              <a:pPr algn="ctr">
                <a:lnSpc>
                  <a:spcPct val="150000"/>
                </a:lnSpc>
              </a:pPr>
              <a:r>
                <a:rPr lang="ru-RU" sz="1000" b="1" spc="300" dirty="0" smtClean="0">
                  <a:latin typeface="Raleway" panose="020B0503030101060003" pitchFamily="34" charset="0"/>
                </a:rPr>
                <a:t>ГОРОДСКИЕ ФЕРМЫ</a:t>
              </a:r>
              <a:endParaRPr lang="en-US" sz="1000" b="1" spc="300" dirty="0" smtClean="0">
                <a:latin typeface="Raleway" panose="020B0503030101060003" pitchFamily="34" charset="0"/>
              </a:endParaRPr>
            </a:p>
          </p:txBody>
        </p:sp>
      </p:grpSp>
      <p:grpSp>
        <p:nvGrpSpPr>
          <p:cNvPr id="40" name="Group 22"/>
          <p:cNvGrpSpPr/>
          <p:nvPr/>
        </p:nvGrpSpPr>
        <p:grpSpPr>
          <a:xfrm>
            <a:off x="9030173" y="4687227"/>
            <a:ext cx="2518415" cy="1725655"/>
            <a:chOff x="922539" y="2414337"/>
            <a:chExt cx="3289628" cy="393288"/>
          </a:xfrm>
        </p:grpSpPr>
        <p:sp>
          <p:nvSpPr>
            <p:cNvPr id="41" name="TextBox 40"/>
            <p:cNvSpPr txBox="1"/>
            <p:nvPr/>
          </p:nvSpPr>
          <p:spPr>
            <a:xfrm>
              <a:off x="922539" y="2476792"/>
              <a:ext cx="3289628" cy="330833"/>
            </a:xfrm>
            <a:prstGeom prst="rect">
              <a:avLst/>
            </a:prstGeom>
            <a:noFill/>
          </p:spPr>
          <p:txBody>
            <a:bodyPr wrap="square" rtlCol="0">
              <a:spAutoFit/>
            </a:bodyPr>
            <a:lstStyle/>
            <a:p>
              <a:pPr algn="ctr">
                <a:lnSpc>
                  <a:spcPct val="150000"/>
                </a:lnSpc>
              </a:pPr>
              <a:r>
                <a:rPr lang="ru-RU" sz="1000" i="1" dirty="0" smtClean="0">
                  <a:latin typeface="Raleway" panose="020B0503030101060003" pitchFamily="34" charset="0"/>
                </a:rPr>
                <a:t>Места </a:t>
              </a:r>
              <a:r>
                <a:rPr lang="ru-RU" sz="1000" i="1" dirty="0">
                  <a:latin typeface="Raleway" panose="020B0503030101060003" pitchFamily="34" charset="0"/>
                </a:rPr>
                <a:t>для производства продуктов питания на частной, жилой территории (многоквартирной или усадебной застройки), которые используются в первую очередь жильцами.</a:t>
              </a:r>
              <a:endParaRPr lang="en-US" sz="1000" i="1" dirty="0" smtClean="0">
                <a:latin typeface="Raleway" panose="020B0503030101060003" pitchFamily="34" charset="0"/>
              </a:endParaRPr>
            </a:p>
          </p:txBody>
        </p:sp>
        <p:sp>
          <p:nvSpPr>
            <p:cNvPr id="42" name="TextBox 41"/>
            <p:cNvSpPr txBox="1"/>
            <p:nvPr/>
          </p:nvSpPr>
          <p:spPr>
            <a:xfrm>
              <a:off x="922539" y="2414337"/>
              <a:ext cx="3289628" cy="120181"/>
            </a:xfrm>
            <a:prstGeom prst="rect">
              <a:avLst/>
            </a:prstGeom>
            <a:noFill/>
          </p:spPr>
          <p:txBody>
            <a:bodyPr wrap="square" rtlCol="0">
              <a:spAutoFit/>
            </a:bodyPr>
            <a:lstStyle/>
            <a:p>
              <a:pPr algn="ctr">
                <a:lnSpc>
                  <a:spcPct val="150000"/>
                </a:lnSpc>
              </a:pPr>
              <a:r>
                <a:rPr lang="ru-RU" sz="1000" b="1" spc="300" dirty="0" smtClean="0">
                  <a:latin typeface="Raleway" panose="020B0503030101060003" pitchFamily="34" charset="0"/>
                </a:rPr>
                <a:t>ПРИУСАДЕБНЫЕ УЧАСТКИ</a:t>
              </a:r>
              <a:endParaRPr lang="en-US" sz="1000" b="1" spc="300" dirty="0" smtClean="0">
                <a:latin typeface="Raleway" panose="020B0503030101060003" pitchFamily="34" charset="0"/>
              </a:endParaRPr>
            </a:p>
          </p:txBody>
        </p:sp>
      </p:grpSp>
      <p:pic>
        <p:nvPicPr>
          <p:cNvPr id="43" name="Рисунок 42"/>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l="32259" r="32259"/>
          <a:stretch>
            <a:fillRect/>
          </a:stretch>
        </p:blipFill>
        <p:spPr>
          <a:xfrm>
            <a:off x="6548438" y="1227138"/>
            <a:ext cx="2012950" cy="3309937"/>
          </a:xfrm>
        </p:spPr>
      </p:pic>
    </p:spTree>
    <p:extLst>
      <p:ext uri="{BB962C8B-B14F-4D97-AF65-F5344CB8AC3E}">
        <p14:creationId xmlns:p14="http://schemas.microsoft.com/office/powerpoint/2010/main" val="1651610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1000"/>
                                        <p:tgtEl>
                                          <p:spTgt spid="40"/>
                                        </p:tgtEl>
                                      </p:cBhvr>
                                    </p:animEffect>
                                    <p:anim calcmode="lin" valueType="num">
                                      <p:cBhvr>
                                        <p:cTn id="28" dur="1000" fill="hold"/>
                                        <p:tgtEl>
                                          <p:spTgt spid="40"/>
                                        </p:tgtEl>
                                        <p:attrNameLst>
                                          <p:attrName>ppt_x</p:attrName>
                                        </p:attrNameLst>
                                      </p:cBhvr>
                                      <p:tavLst>
                                        <p:tav tm="0">
                                          <p:val>
                                            <p:strVal val="#ppt_x"/>
                                          </p:val>
                                        </p:tav>
                                        <p:tav tm="100000">
                                          <p:val>
                                            <p:strVal val="#ppt_x"/>
                                          </p:val>
                                        </p:tav>
                                      </p:tavLst>
                                    </p:anim>
                                    <p:anim calcmode="lin" valueType="num">
                                      <p:cBhvr>
                                        <p:cTn id="2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031" b="2031"/>
          <a:stretch>
            <a:fillRect/>
          </a:stretch>
        </p:blipFill>
        <p:spPr>
          <a:xfrm>
            <a:off x="0" y="0"/>
            <a:ext cx="12192000" cy="6858000"/>
          </a:xfrm>
        </p:spPr>
      </p:pic>
      <p:sp>
        <p:nvSpPr>
          <p:cNvPr id="4" name="Rectangle 3"/>
          <p:cNvSpPr/>
          <p:nvPr/>
        </p:nvSpPr>
        <p:spPr>
          <a:xfrm>
            <a:off x="0" y="896815"/>
            <a:ext cx="12192000" cy="506437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86720" y="1093275"/>
            <a:ext cx="10179170" cy="738664"/>
          </a:xfrm>
          <a:prstGeom prst="rect">
            <a:avLst/>
          </a:prstGeom>
          <a:noFill/>
        </p:spPr>
        <p:txBody>
          <a:bodyPr wrap="square" rtlCol="0">
            <a:spAutoFit/>
          </a:bodyPr>
          <a:lstStyle/>
          <a:p>
            <a:pPr algn="ctr">
              <a:lnSpc>
                <a:spcPct val="150000"/>
              </a:lnSpc>
            </a:pPr>
            <a:r>
              <a:rPr lang="ru-RU" sz="1400" b="1" spc="600" dirty="0" smtClean="0">
                <a:solidFill>
                  <a:schemeClr val="bg1"/>
                </a:solidFill>
                <a:latin typeface="Raleway" panose="020B0503030101060003" pitchFamily="34" charset="0"/>
              </a:rPr>
              <a:t>ОПРЕДЕЛЕНИЕ ЗОН В КОТОРЫХ ЭЛЕМЕНТЫ ГОРОДСКОГО СЕЛЬСКОГО ХОЗЯЙСТВА МОГУТ БЫТЬ РАЗМЕЩЕНЫ ДЛЯ СЛЕДУЮЩИХ ЦЕЛЕЙ</a:t>
            </a:r>
            <a:endParaRPr lang="en-US" sz="1400" b="1" spc="600" dirty="0" smtClean="0">
              <a:solidFill>
                <a:schemeClr val="bg1"/>
              </a:solidFill>
              <a:latin typeface="Raleway" panose="020B0503030101060003" pitchFamily="34" charset="0"/>
            </a:endParaRPr>
          </a:p>
        </p:txBody>
      </p:sp>
      <p:grpSp>
        <p:nvGrpSpPr>
          <p:cNvPr id="44" name="Group 2"/>
          <p:cNvGrpSpPr/>
          <p:nvPr/>
        </p:nvGrpSpPr>
        <p:grpSpPr>
          <a:xfrm>
            <a:off x="5917769" y="2290761"/>
            <a:ext cx="6127992" cy="1529365"/>
            <a:chOff x="4380370" y="2480263"/>
            <a:chExt cx="8650012" cy="2158786"/>
          </a:xfrm>
        </p:grpSpPr>
        <p:sp>
          <p:nvSpPr>
            <p:cNvPr id="45" name="TextBox 44"/>
            <p:cNvSpPr txBox="1"/>
            <p:nvPr/>
          </p:nvSpPr>
          <p:spPr>
            <a:xfrm>
              <a:off x="4380370" y="3335716"/>
              <a:ext cx="8650012" cy="1303333"/>
            </a:xfrm>
            <a:prstGeom prst="rect">
              <a:avLst/>
            </a:prstGeom>
            <a:noFill/>
          </p:spPr>
          <p:txBody>
            <a:bodyPr wrap="square" rtlCol="0" anchor="ctr">
              <a:spAutoFit/>
            </a:bodyPr>
            <a:lstStyle/>
            <a:p>
              <a:pPr algn="ctr">
                <a:lnSpc>
                  <a:spcPct val="150000"/>
                </a:lnSpc>
              </a:pPr>
              <a:r>
                <a:rPr lang="ru-RU" sz="1200" spc="300" dirty="0" smtClean="0">
                  <a:solidFill>
                    <a:schemeClr val="bg1"/>
                  </a:solidFill>
                  <a:latin typeface="Raleway" panose="020B0503030101060003" pitchFamily="34" charset="0"/>
                </a:rPr>
                <a:t>Размещение </a:t>
              </a:r>
              <a:r>
                <a:rPr lang="ru-RU" sz="1200" spc="300" dirty="0">
                  <a:solidFill>
                    <a:schemeClr val="bg1"/>
                  </a:solidFill>
                  <a:latin typeface="Raleway" panose="020B0503030101060003" pitchFamily="34" charset="0"/>
                </a:rPr>
                <a:t>общественных садов и теплиц при планировании </a:t>
              </a:r>
              <a:r>
                <a:rPr lang="ru-RU" sz="1200" spc="300" dirty="0" smtClean="0">
                  <a:solidFill>
                    <a:schemeClr val="bg1"/>
                  </a:solidFill>
                  <a:latin typeface="Raleway" panose="020B0503030101060003" pitchFamily="34" charset="0"/>
                </a:rPr>
                <a:t>таких </a:t>
              </a:r>
              <a:r>
                <a:rPr lang="ru-RU" sz="1200" spc="300" dirty="0">
                  <a:solidFill>
                    <a:schemeClr val="bg1"/>
                  </a:solidFill>
                  <a:latin typeface="Raleway" panose="020B0503030101060003" pitchFamily="34" charset="0"/>
                </a:rPr>
                <a:t>объектов, как общественные центры и зоны отдыха.</a:t>
              </a:r>
              <a:endParaRPr lang="en-US" sz="1200" spc="300" dirty="0" smtClean="0">
                <a:solidFill>
                  <a:schemeClr val="bg1"/>
                </a:solidFill>
                <a:latin typeface="Raleway" panose="020B0503030101060003" pitchFamily="34" charset="0"/>
              </a:endParaRPr>
            </a:p>
          </p:txBody>
        </p:sp>
        <p:sp>
          <p:nvSpPr>
            <p:cNvPr id="46" name="Donut 12"/>
            <p:cNvSpPr/>
            <p:nvPr/>
          </p:nvSpPr>
          <p:spPr>
            <a:xfrm>
              <a:off x="8268729" y="2480263"/>
              <a:ext cx="892880" cy="892880"/>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47" name="Group 2"/>
          <p:cNvGrpSpPr/>
          <p:nvPr/>
        </p:nvGrpSpPr>
        <p:grpSpPr>
          <a:xfrm>
            <a:off x="39749" y="2921292"/>
            <a:ext cx="5836556" cy="1827530"/>
            <a:chOff x="4704497" y="2412426"/>
            <a:chExt cx="8238632" cy="2579663"/>
          </a:xfrm>
        </p:grpSpPr>
        <p:sp>
          <p:nvSpPr>
            <p:cNvPr id="48" name="TextBox 47"/>
            <p:cNvSpPr txBox="1"/>
            <p:nvPr/>
          </p:nvSpPr>
          <p:spPr>
            <a:xfrm>
              <a:off x="4704497" y="3297756"/>
              <a:ext cx="8238632" cy="1694333"/>
            </a:xfrm>
            <a:prstGeom prst="rect">
              <a:avLst/>
            </a:prstGeom>
            <a:noFill/>
          </p:spPr>
          <p:txBody>
            <a:bodyPr wrap="square" rtlCol="0" anchor="ctr">
              <a:spAutoFit/>
            </a:bodyPr>
            <a:lstStyle/>
            <a:p>
              <a:pPr algn="ctr">
                <a:lnSpc>
                  <a:spcPct val="150000"/>
                </a:lnSpc>
              </a:pPr>
              <a:r>
                <a:rPr lang="ru-RU" sz="1200" spc="300" dirty="0" smtClean="0">
                  <a:solidFill>
                    <a:schemeClr val="bg1"/>
                  </a:solidFill>
                  <a:latin typeface="Raleway" panose="020B0503030101060003" pitchFamily="34" charset="0"/>
                </a:rPr>
                <a:t>Обеспечение </a:t>
              </a:r>
              <a:r>
                <a:rPr lang="ru-RU" sz="1200" spc="300" dirty="0">
                  <a:solidFill>
                    <a:schemeClr val="bg1"/>
                  </a:solidFill>
                  <a:latin typeface="Raleway" panose="020B0503030101060003" pitchFamily="34" charset="0"/>
                </a:rPr>
                <a:t>правовой защиты </a:t>
              </a:r>
              <a:r>
                <a:rPr lang="ru-RU" sz="1200" spc="300" dirty="0" smtClean="0">
                  <a:solidFill>
                    <a:schemeClr val="bg1"/>
                  </a:solidFill>
                  <a:latin typeface="Raleway" panose="020B0503030101060003" pitchFamily="34" charset="0"/>
                </a:rPr>
                <a:t>использования городского сельского хозяйства </a:t>
              </a:r>
              <a:r>
                <a:rPr lang="ru-RU" sz="1200" spc="300" dirty="0">
                  <a:solidFill>
                    <a:schemeClr val="bg1"/>
                  </a:solidFill>
                  <a:latin typeface="Raleway" panose="020B0503030101060003" pitchFamily="34" charset="0"/>
                </a:rPr>
                <a:t>и облегчения понимания того, на каких территориях разрешена сельскохозяйственная деятельность</a:t>
              </a:r>
              <a:endParaRPr lang="en-US" sz="1200" spc="300" dirty="0" smtClean="0">
                <a:solidFill>
                  <a:schemeClr val="bg1"/>
                </a:solidFill>
                <a:latin typeface="Raleway" panose="020B0503030101060003" pitchFamily="34" charset="0"/>
              </a:endParaRPr>
            </a:p>
          </p:txBody>
        </p:sp>
        <p:sp>
          <p:nvSpPr>
            <p:cNvPr id="49" name="Donut 12"/>
            <p:cNvSpPr/>
            <p:nvPr/>
          </p:nvSpPr>
          <p:spPr>
            <a:xfrm>
              <a:off x="8377375" y="2412426"/>
              <a:ext cx="892880" cy="892880"/>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50" name="Group 2"/>
          <p:cNvGrpSpPr/>
          <p:nvPr/>
        </p:nvGrpSpPr>
        <p:grpSpPr>
          <a:xfrm>
            <a:off x="5876305" y="4188878"/>
            <a:ext cx="6210919" cy="1529365"/>
            <a:chOff x="4331635" y="2480263"/>
            <a:chExt cx="8767067" cy="2158786"/>
          </a:xfrm>
        </p:grpSpPr>
        <p:sp>
          <p:nvSpPr>
            <p:cNvPr id="51" name="TextBox 50"/>
            <p:cNvSpPr txBox="1"/>
            <p:nvPr/>
          </p:nvSpPr>
          <p:spPr>
            <a:xfrm>
              <a:off x="4331635" y="3335716"/>
              <a:ext cx="8767067" cy="1303333"/>
            </a:xfrm>
            <a:prstGeom prst="rect">
              <a:avLst/>
            </a:prstGeom>
            <a:noFill/>
          </p:spPr>
          <p:txBody>
            <a:bodyPr wrap="square" rtlCol="0" anchor="ctr">
              <a:spAutoFit/>
            </a:bodyPr>
            <a:lstStyle/>
            <a:p>
              <a:pPr algn="ctr">
                <a:lnSpc>
                  <a:spcPct val="150000"/>
                </a:lnSpc>
              </a:pPr>
              <a:r>
                <a:rPr lang="ru-RU" sz="1200" spc="300" dirty="0" smtClean="0">
                  <a:solidFill>
                    <a:schemeClr val="bg1"/>
                  </a:solidFill>
                  <a:latin typeface="Raleway" panose="020B0503030101060003" pitchFamily="34" charset="0"/>
                </a:rPr>
                <a:t>Поощрение любого включения </a:t>
              </a:r>
              <a:r>
                <a:rPr lang="ru-RU" sz="1200" spc="300" dirty="0">
                  <a:solidFill>
                    <a:schemeClr val="bg1"/>
                  </a:solidFill>
                  <a:latin typeface="Raleway" panose="020B0503030101060003" pitchFamily="34" charset="0"/>
                </a:rPr>
                <a:t>тепличных комплексов на крыше или в общую застройку при строительстве или реконструкцию объектов капитального строительства. </a:t>
              </a:r>
              <a:endParaRPr lang="en-US" sz="1200" spc="300" dirty="0" smtClean="0">
                <a:solidFill>
                  <a:schemeClr val="bg1"/>
                </a:solidFill>
                <a:latin typeface="Raleway" panose="020B0503030101060003" pitchFamily="34" charset="0"/>
              </a:endParaRPr>
            </a:p>
          </p:txBody>
        </p:sp>
        <p:sp>
          <p:nvSpPr>
            <p:cNvPr id="52" name="Donut 12"/>
            <p:cNvSpPr/>
            <p:nvPr/>
          </p:nvSpPr>
          <p:spPr>
            <a:xfrm>
              <a:off x="8268730" y="2480263"/>
              <a:ext cx="892880" cy="892880"/>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Tree>
    <p:extLst>
      <p:ext uri="{BB962C8B-B14F-4D97-AF65-F5344CB8AC3E}">
        <p14:creationId xmlns:p14="http://schemas.microsoft.com/office/powerpoint/2010/main" val="12749112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anim calcmode="lin" valueType="num">
                                      <p:cBhvr>
                                        <p:cTn id="18" dur="1000" fill="hold"/>
                                        <p:tgtEl>
                                          <p:spTgt spid="47"/>
                                        </p:tgtEl>
                                        <p:attrNameLst>
                                          <p:attrName>ppt_x</p:attrName>
                                        </p:attrNameLst>
                                      </p:cBhvr>
                                      <p:tavLst>
                                        <p:tav tm="0">
                                          <p:val>
                                            <p:strVal val="#ppt_x"/>
                                          </p:val>
                                        </p:tav>
                                        <p:tav tm="100000">
                                          <p:val>
                                            <p:strVal val="#ppt_x"/>
                                          </p:val>
                                        </p:tav>
                                      </p:tavLst>
                                    </p:anim>
                                    <p:anim calcmode="lin" valueType="num">
                                      <p:cBhvr>
                                        <p:cTn id="19" dur="1000" fill="hold"/>
                                        <p:tgtEl>
                                          <p:spTgt spid="4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1000"/>
                                        <p:tgtEl>
                                          <p:spTgt spid="50"/>
                                        </p:tgtEl>
                                      </p:cBhvr>
                                    </p:animEffect>
                                    <p:anim calcmode="lin" valueType="num">
                                      <p:cBhvr>
                                        <p:cTn id="23" dur="1000" fill="hold"/>
                                        <p:tgtEl>
                                          <p:spTgt spid="50"/>
                                        </p:tgtEl>
                                        <p:attrNameLst>
                                          <p:attrName>ppt_x</p:attrName>
                                        </p:attrNameLst>
                                      </p:cBhvr>
                                      <p:tavLst>
                                        <p:tav tm="0">
                                          <p:val>
                                            <p:strVal val="#ppt_x"/>
                                          </p:val>
                                        </p:tav>
                                        <p:tav tm="100000">
                                          <p:val>
                                            <p:strVal val="#ppt_x"/>
                                          </p:val>
                                        </p:tav>
                                      </p:tavLst>
                                    </p:anim>
                                    <p:anim calcmode="lin" valueType="num">
                                      <p:cBhvr>
                                        <p:cTn id="24"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1242176920"/>
              </p:ext>
            </p:extLst>
          </p:nvPr>
        </p:nvGraphicFramePr>
        <p:xfrm>
          <a:off x="1135185" y="1283678"/>
          <a:ext cx="5037015" cy="429194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6995745" y="2067275"/>
            <a:ext cx="3994639" cy="989951"/>
          </a:xfrm>
          <a:prstGeom prst="rect">
            <a:avLst/>
          </a:prstGeom>
          <a:noFill/>
        </p:spPr>
        <p:txBody>
          <a:bodyPr wrap="square" rtlCol="0" anchor="ctr">
            <a:spAutoFit/>
          </a:bodyPr>
          <a:lstStyle/>
          <a:p>
            <a:pPr algn="just">
              <a:lnSpc>
                <a:spcPct val="150000"/>
              </a:lnSpc>
            </a:pPr>
            <a:r>
              <a:rPr lang="ru-RU" sz="1000" dirty="0">
                <a:latin typeface="Raleway" panose="020B0503030101060003" pitchFamily="34" charset="0"/>
              </a:rPr>
              <a:t>Установление параметров регулирования городских ферм является чрезвычайно важным аспектом, поскольку данные параметры будут определять, какие типы ведения сельского хозяйства подходят для различных территориальных зон внутри города.</a:t>
            </a:r>
            <a:endParaRPr lang="en-US" sz="1000" dirty="0" smtClean="0">
              <a:latin typeface="Raleway" panose="020B0503030101060003" pitchFamily="34" charset="0"/>
            </a:endParaRPr>
          </a:p>
        </p:txBody>
      </p:sp>
      <p:sp>
        <p:nvSpPr>
          <p:cNvPr id="6" name="TextBox 5"/>
          <p:cNvSpPr txBox="1"/>
          <p:nvPr/>
        </p:nvSpPr>
        <p:spPr>
          <a:xfrm>
            <a:off x="6995745" y="1190693"/>
            <a:ext cx="4910505" cy="738664"/>
          </a:xfrm>
          <a:prstGeom prst="rect">
            <a:avLst/>
          </a:prstGeom>
          <a:noFill/>
        </p:spPr>
        <p:txBody>
          <a:bodyPr wrap="square" rtlCol="0" anchor="b">
            <a:spAutoFit/>
          </a:bodyPr>
          <a:lstStyle/>
          <a:p>
            <a:pPr>
              <a:lnSpc>
                <a:spcPct val="150000"/>
              </a:lnSpc>
            </a:pPr>
            <a:r>
              <a:rPr lang="ru-RU" sz="1400" b="1" spc="600" dirty="0" smtClean="0">
                <a:latin typeface="Raleway" panose="020B0503030101060003" pitchFamily="34" charset="0"/>
              </a:rPr>
              <a:t>ПАРАМЕТРЫ РЕГУЛИРОВАНИЯ ПО ОПРЕДЕЛЕННЫМ ЗОНАМ</a:t>
            </a:r>
            <a:endParaRPr lang="en-US" sz="1400" b="1" spc="600" dirty="0">
              <a:latin typeface="Raleway" panose="020B0503030101060003" pitchFamily="34" charset="0"/>
            </a:endParaRPr>
          </a:p>
        </p:txBody>
      </p:sp>
      <p:sp>
        <p:nvSpPr>
          <p:cNvPr id="7" name="TextBox 6"/>
          <p:cNvSpPr txBox="1"/>
          <p:nvPr/>
        </p:nvSpPr>
        <p:spPr>
          <a:xfrm>
            <a:off x="6995746" y="3340308"/>
            <a:ext cx="3994638" cy="1015663"/>
          </a:xfrm>
          <a:prstGeom prst="rect">
            <a:avLst/>
          </a:prstGeom>
          <a:noFill/>
        </p:spPr>
        <p:txBody>
          <a:bodyPr wrap="square" rtlCol="0" anchor="ctr">
            <a:spAutoFit/>
          </a:bodyPr>
          <a:lstStyle/>
          <a:p>
            <a:pPr algn="just">
              <a:lnSpc>
                <a:spcPct val="150000"/>
              </a:lnSpc>
            </a:pPr>
            <a:r>
              <a:rPr lang="ru-RU" sz="1000" b="1" dirty="0" smtClean="0">
                <a:latin typeface="Raleway" panose="020B0503030101060003" pitchFamily="34" charset="0"/>
              </a:rPr>
              <a:t>ЦЕЛЬ</a:t>
            </a:r>
            <a:endParaRPr lang="en-US" sz="1000" b="1" dirty="0" smtClean="0">
              <a:latin typeface="Raleway" panose="020B0503030101060003" pitchFamily="34" charset="0"/>
            </a:endParaRPr>
          </a:p>
          <a:p>
            <a:pPr algn="just">
              <a:lnSpc>
                <a:spcPct val="150000"/>
              </a:lnSpc>
            </a:pPr>
            <a:r>
              <a:rPr lang="ru-RU" sz="1000" dirty="0" smtClean="0">
                <a:latin typeface="Raleway" panose="020B0503030101060003" pitchFamily="34" charset="0"/>
              </a:rPr>
              <a:t>Использование </a:t>
            </a:r>
            <a:r>
              <a:rPr lang="ru-RU" sz="1000" dirty="0">
                <a:latin typeface="Raleway" panose="020B0503030101060003" pitchFamily="34" charset="0"/>
              </a:rPr>
              <a:t>в той или иной зоне в зависимости от ЦЕЛИ. Крупномасштабное или мелкомасштабное производство, городской сад или городская </a:t>
            </a:r>
            <a:r>
              <a:rPr lang="ru-RU" sz="1000" dirty="0" smtClean="0">
                <a:latin typeface="Raleway" panose="020B0503030101060003" pitchFamily="34" charset="0"/>
              </a:rPr>
              <a:t>ферма.</a:t>
            </a:r>
            <a:endParaRPr lang="en-US" sz="1000" dirty="0" smtClean="0">
              <a:latin typeface="Raleway" panose="020B0503030101060003" pitchFamily="34" charset="0"/>
            </a:endParaRPr>
          </a:p>
        </p:txBody>
      </p:sp>
      <p:sp>
        <p:nvSpPr>
          <p:cNvPr id="8" name="TextBox 7"/>
          <p:cNvSpPr txBox="1"/>
          <p:nvPr/>
        </p:nvSpPr>
        <p:spPr>
          <a:xfrm>
            <a:off x="6995745" y="4458000"/>
            <a:ext cx="3994638" cy="1246495"/>
          </a:xfrm>
          <a:prstGeom prst="rect">
            <a:avLst/>
          </a:prstGeom>
          <a:noFill/>
        </p:spPr>
        <p:txBody>
          <a:bodyPr wrap="square" rtlCol="0" anchor="ctr">
            <a:spAutoFit/>
          </a:bodyPr>
          <a:lstStyle/>
          <a:p>
            <a:pPr algn="just">
              <a:lnSpc>
                <a:spcPct val="150000"/>
              </a:lnSpc>
            </a:pPr>
            <a:r>
              <a:rPr lang="ru-RU" sz="1000" b="1" dirty="0" smtClean="0">
                <a:latin typeface="Raleway" panose="020B0503030101060003" pitchFamily="34" charset="0"/>
              </a:rPr>
              <a:t>МАСШТАБ</a:t>
            </a:r>
            <a:endParaRPr lang="en-US" sz="1000" b="1" dirty="0" smtClean="0">
              <a:latin typeface="Raleway" panose="020B0503030101060003" pitchFamily="34" charset="0"/>
            </a:endParaRPr>
          </a:p>
          <a:p>
            <a:pPr algn="just">
              <a:lnSpc>
                <a:spcPct val="150000"/>
              </a:lnSpc>
            </a:pPr>
            <a:r>
              <a:rPr lang="ru-RU" sz="1000" dirty="0" smtClean="0">
                <a:latin typeface="Raleway" panose="020B0503030101060003" pitchFamily="34" charset="0"/>
              </a:rPr>
              <a:t>Использование </a:t>
            </a:r>
            <a:r>
              <a:rPr lang="ru-RU" sz="1000" dirty="0">
                <a:latin typeface="Raleway" panose="020B0503030101060003" pitchFamily="34" charset="0"/>
              </a:rPr>
              <a:t>в той или иной зоне в зависимости от МАСШТАБА. Основано на размере земельного участка, используемого для ведения городского сельского хозяйства. Обычно площадь участка менее либо более 1 акра (4046м2).</a:t>
            </a:r>
            <a:endParaRPr lang="en-US" sz="1000" dirty="0" smtClean="0">
              <a:latin typeface="Raleway" panose="020B0503030101060003" pitchFamily="34" charset="0"/>
            </a:endParaRPr>
          </a:p>
        </p:txBody>
      </p:sp>
    </p:spTree>
    <p:extLst>
      <p:ext uri="{BB962C8B-B14F-4D97-AF65-F5344CB8AC3E}">
        <p14:creationId xmlns:p14="http://schemas.microsoft.com/office/powerpoint/2010/main" val="23874879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6553" y="4767857"/>
            <a:ext cx="7778890" cy="528286"/>
          </a:xfrm>
          <a:prstGeom prst="rect">
            <a:avLst/>
          </a:prstGeom>
          <a:noFill/>
        </p:spPr>
        <p:txBody>
          <a:bodyPr wrap="square" rtlCol="0">
            <a:spAutoFit/>
          </a:bodyPr>
          <a:lstStyle/>
          <a:p>
            <a:pPr algn="ctr">
              <a:lnSpc>
                <a:spcPct val="150000"/>
              </a:lnSpc>
            </a:pPr>
            <a:r>
              <a:rPr lang="ru-RU" sz="1000" dirty="0" smtClean="0">
                <a:latin typeface="Raleway" panose="020B0503030101060003" pitchFamily="34" charset="0"/>
              </a:rPr>
              <a:t>Получение </a:t>
            </a:r>
            <a:r>
              <a:rPr lang="ru-RU" sz="1000" dirty="0">
                <a:latin typeface="Raleway" panose="020B0503030101060003" pitchFamily="34" charset="0"/>
              </a:rPr>
              <a:t>сельскохозяйственной продукции на ограниченных пространствах (открытых участках земли, внутренних дворах, крышах, балконах домов и т.д.) в границах города </a:t>
            </a:r>
            <a:endParaRPr lang="en-US" sz="1000" dirty="0" smtClean="0">
              <a:latin typeface="Raleway" panose="020B0503030101060003" pitchFamily="34" charset="0"/>
            </a:endParaRPr>
          </a:p>
        </p:txBody>
      </p:sp>
      <p:sp>
        <p:nvSpPr>
          <p:cNvPr id="5" name="TextBox 4"/>
          <p:cNvSpPr txBox="1"/>
          <p:nvPr/>
        </p:nvSpPr>
        <p:spPr>
          <a:xfrm>
            <a:off x="3306661" y="4326531"/>
            <a:ext cx="5578671" cy="415498"/>
          </a:xfrm>
          <a:prstGeom prst="rect">
            <a:avLst/>
          </a:prstGeom>
          <a:noFill/>
        </p:spPr>
        <p:txBody>
          <a:bodyPr wrap="square" rtlCol="0">
            <a:spAutoFit/>
          </a:bodyPr>
          <a:lstStyle/>
          <a:p>
            <a:pPr algn="ctr">
              <a:lnSpc>
                <a:spcPct val="150000"/>
              </a:lnSpc>
            </a:pPr>
            <a:r>
              <a:rPr lang="ru-RU" sz="1400" b="1" spc="600" dirty="0" smtClean="0">
                <a:latin typeface="Raleway" panose="020B0503030101060003" pitchFamily="34" charset="0"/>
              </a:rPr>
              <a:t>ГОРОДСКОЕ СЕЛЬСКОЕ ХОЗЯЙСТВО</a:t>
            </a:r>
            <a:endParaRPr lang="en-US" sz="1400" b="1" spc="600" dirty="0" smtClean="0">
              <a:latin typeface="Raleway" panose="020B0503030101060003" pitchFamily="34" charset="0"/>
            </a:endParaRPr>
          </a:p>
        </p:txBody>
      </p:sp>
      <p:sp>
        <p:nvSpPr>
          <p:cNvPr id="16" name="Rectangle 15"/>
          <p:cNvSpPr/>
          <p:nvPr/>
        </p:nvSpPr>
        <p:spPr>
          <a:xfrm>
            <a:off x="982590" y="4238624"/>
            <a:ext cx="10226815" cy="242887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8"/>
          <p:cNvGrpSpPr/>
          <p:nvPr/>
        </p:nvGrpSpPr>
        <p:grpSpPr>
          <a:xfrm>
            <a:off x="5957150" y="5984634"/>
            <a:ext cx="277691" cy="587337"/>
            <a:chOff x="5884984" y="5470881"/>
            <a:chExt cx="422031" cy="892627"/>
          </a:xfrm>
        </p:grpSpPr>
        <p:sp>
          <p:nvSpPr>
            <p:cNvPr id="8" name="Oval 5"/>
            <p:cNvSpPr/>
            <p:nvPr/>
          </p:nvSpPr>
          <p:spPr>
            <a:xfrm>
              <a:off x="5884984" y="5941477"/>
              <a:ext cx="422031" cy="42203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7"/>
            <p:cNvCxnSpPr>
              <a:stCxn id="8" idx="0"/>
            </p:cNvCxnSpPr>
            <p:nvPr/>
          </p:nvCxnSpPr>
          <p:spPr>
            <a:xfrm flipV="1">
              <a:off x="6096000" y="5470881"/>
              <a:ext cx="0" cy="47059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3"/>
          <p:cNvCxnSpPr/>
          <p:nvPr/>
        </p:nvCxnSpPr>
        <p:spPr>
          <a:xfrm>
            <a:off x="5532559" y="5440606"/>
            <a:ext cx="107266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946238" y="5543680"/>
            <a:ext cx="8299518" cy="296491"/>
          </a:xfrm>
          <a:prstGeom prst="rect">
            <a:avLst/>
          </a:prstGeom>
          <a:noFill/>
        </p:spPr>
        <p:txBody>
          <a:bodyPr wrap="square" rtlCol="0">
            <a:spAutoFit/>
          </a:bodyPr>
          <a:lstStyle/>
          <a:p>
            <a:pPr algn="ctr">
              <a:lnSpc>
                <a:spcPct val="150000"/>
              </a:lnSpc>
            </a:pPr>
            <a:r>
              <a:rPr lang="ru-RU" sz="1000" dirty="0">
                <a:latin typeface="Raleway" panose="020B0503030101060003" pitchFamily="34" charset="0"/>
              </a:rPr>
              <a:t>Продовольственная и сельскохозяйственная организация Объединенных Наций</a:t>
            </a:r>
          </a:p>
        </p:txBody>
      </p:sp>
      <p:pic>
        <p:nvPicPr>
          <p:cNvPr id="20" name="Рисунок 1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5455" b="25455"/>
          <a:stretch>
            <a:fillRect/>
          </a:stretch>
        </p:blipFill>
        <p:spPr>
          <a:xfrm>
            <a:off x="0" y="0"/>
            <a:ext cx="12192000" cy="3990975"/>
          </a:xfrm>
        </p:spPr>
      </p:pic>
    </p:spTree>
    <p:extLst>
      <p:ext uri="{BB962C8B-B14F-4D97-AF65-F5344CB8AC3E}">
        <p14:creationId xmlns:p14="http://schemas.microsoft.com/office/powerpoint/2010/main" val="3083425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6" grpId="0" animBg="1"/>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0677" r="20677"/>
          <a:stretch>
            <a:fillRect/>
          </a:stretch>
        </p:blipFill>
        <p:spPr/>
      </p:pic>
      <p:sp>
        <p:nvSpPr>
          <p:cNvPr id="5" name="TextBox 4"/>
          <p:cNvSpPr txBox="1"/>
          <p:nvPr/>
        </p:nvSpPr>
        <p:spPr>
          <a:xfrm>
            <a:off x="6325861" y="1536294"/>
            <a:ext cx="5080385" cy="784830"/>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Для улучшения доступа к здоровой пище и продовольствию в более широком смысле необходима государственная и федеральная политическая поддержка для улучшения системы общественного питания.</a:t>
            </a:r>
            <a:endParaRPr lang="en-US" sz="1000" dirty="0" smtClean="0">
              <a:latin typeface="Raleway" panose="020B0503030101060003" pitchFamily="34" charset="0"/>
            </a:endParaRPr>
          </a:p>
        </p:txBody>
      </p:sp>
      <p:sp>
        <p:nvSpPr>
          <p:cNvPr id="6" name="TextBox 5"/>
          <p:cNvSpPr txBox="1"/>
          <p:nvPr/>
        </p:nvSpPr>
        <p:spPr>
          <a:xfrm>
            <a:off x="6325861" y="966209"/>
            <a:ext cx="5080385" cy="378180"/>
          </a:xfrm>
          <a:prstGeom prst="rect">
            <a:avLst/>
          </a:prstGeom>
          <a:noFill/>
        </p:spPr>
        <p:txBody>
          <a:bodyPr wrap="square" rtlCol="0">
            <a:spAutoFit/>
          </a:bodyPr>
          <a:lstStyle/>
          <a:p>
            <a:pPr algn="just">
              <a:lnSpc>
                <a:spcPct val="150000"/>
              </a:lnSpc>
            </a:pPr>
            <a:r>
              <a:rPr lang="ru-RU" sz="1400" b="1" spc="600" dirty="0" smtClean="0">
                <a:latin typeface="Raleway" panose="020B0503030101060003" pitchFamily="34" charset="0"/>
              </a:rPr>
              <a:t>МЕРЫ ПОДДЕРЖКИ</a:t>
            </a:r>
            <a:endParaRPr lang="en-US" sz="1400" b="1" spc="600" dirty="0" smtClean="0">
              <a:latin typeface="Raleway" panose="020B0503030101060003" pitchFamily="34" charset="0"/>
            </a:endParaRPr>
          </a:p>
        </p:txBody>
      </p:sp>
      <p:grpSp>
        <p:nvGrpSpPr>
          <p:cNvPr id="2" name="Group 1"/>
          <p:cNvGrpSpPr/>
          <p:nvPr/>
        </p:nvGrpSpPr>
        <p:grpSpPr>
          <a:xfrm>
            <a:off x="5945395" y="3787396"/>
            <a:ext cx="2096232" cy="1981791"/>
            <a:chOff x="6016299" y="3787396"/>
            <a:chExt cx="2096232" cy="1981791"/>
          </a:xfrm>
        </p:grpSpPr>
        <p:sp>
          <p:nvSpPr>
            <p:cNvPr id="10" name="TextBox 9"/>
            <p:cNvSpPr txBox="1"/>
            <p:nvPr/>
          </p:nvSpPr>
          <p:spPr>
            <a:xfrm>
              <a:off x="6016299" y="4845857"/>
              <a:ext cx="2096232" cy="923330"/>
            </a:xfrm>
            <a:prstGeom prst="rect">
              <a:avLst/>
            </a:prstGeom>
            <a:noFill/>
          </p:spPr>
          <p:txBody>
            <a:bodyPr wrap="square" rtlCol="0" anchor="ctr">
              <a:spAutoFit/>
            </a:bodyPr>
            <a:lstStyle/>
            <a:p>
              <a:pPr algn="ctr">
                <a:lnSpc>
                  <a:spcPct val="150000"/>
                </a:lnSpc>
              </a:pPr>
              <a:r>
                <a:rPr lang="ru-RU" sz="1200" dirty="0" smtClean="0">
                  <a:latin typeface="Raleway" panose="020B0503030101060003" pitchFamily="34" charset="0"/>
                </a:rPr>
                <a:t>Создание </a:t>
              </a:r>
              <a:r>
                <a:rPr lang="ru-RU" sz="1200" dirty="0">
                  <a:latin typeface="Raleway" panose="020B0503030101060003" pitchFamily="34" charset="0"/>
                </a:rPr>
                <a:t>муниципального фонда свободных городских пространств</a:t>
              </a:r>
              <a:endParaRPr lang="en-US" sz="1200" dirty="0" smtClean="0">
                <a:latin typeface="Raleway" panose="020B0503030101060003" pitchFamily="34" charset="0"/>
              </a:endParaRPr>
            </a:p>
          </p:txBody>
        </p:sp>
        <p:sp>
          <p:nvSpPr>
            <p:cNvPr id="13" name="Donut 12"/>
            <p:cNvSpPr/>
            <p:nvPr/>
          </p:nvSpPr>
          <p:spPr>
            <a:xfrm>
              <a:off x="6576898"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 name="Group 2"/>
          <p:cNvGrpSpPr/>
          <p:nvPr/>
        </p:nvGrpSpPr>
        <p:grpSpPr>
          <a:xfrm>
            <a:off x="8041627" y="3787396"/>
            <a:ext cx="1921376" cy="1981791"/>
            <a:chOff x="7905365" y="3787396"/>
            <a:chExt cx="1921376" cy="1981791"/>
          </a:xfrm>
        </p:grpSpPr>
        <p:sp>
          <p:nvSpPr>
            <p:cNvPr id="11" name="TextBox 10"/>
            <p:cNvSpPr txBox="1"/>
            <p:nvPr/>
          </p:nvSpPr>
          <p:spPr>
            <a:xfrm>
              <a:off x="7905365" y="4845857"/>
              <a:ext cx="1921376" cy="923330"/>
            </a:xfrm>
            <a:prstGeom prst="rect">
              <a:avLst/>
            </a:prstGeom>
            <a:noFill/>
          </p:spPr>
          <p:txBody>
            <a:bodyPr wrap="square" rtlCol="0" anchor="ctr">
              <a:spAutoFit/>
            </a:bodyPr>
            <a:lstStyle/>
            <a:p>
              <a:pPr algn="ctr">
                <a:lnSpc>
                  <a:spcPct val="150000"/>
                </a:lnSpc>
              </a:pPr>
              <a:r>
                <a:rPr lang="ru-RU" sz="1200" dirty="0" smtClean="0">
                  <a:latin typeface="Raleway" panose="020B0503030101060003" pitchFamily="34" charset="0"/>
                </a:rPr>
                <a:t>Создание общедоступных рекомендательных </a:t>
              </a:r>
              <a:r>
                <a:rPr lang="ru-RU" sz="1200" dirty="0">
                  <a:latin typeface="Raleway" panose="020B0503030101060003" pitchFamily="34" charset="0"/>
                </a:rPr>
                <a:t>ресурсов</a:t>
              </a:r>
              <a:endParaRPr lang="en-US" sz="1200" dirty="0" smtClean="0">
                <a:latin typeface="Raleway" panose="020B0503030101060003" pitchFamily="34" charset="0"/>
              </a:endParaRPr>
            </a:p>
          </p:txBody>
        </p:sp>
        <p:sp>
          <p:nvSpPr>
            <p:cNvPr id="17" name="Donut 16"/>
            <p:cNvSpPr/>
            <p:nvPr/>
          </p:nvSpPr>
          <p:spPr>
            <a:xfrm>
              <a:off x="8351190"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3" name="Group 22"/>
          <p:cNvGrpSpPr/>
          <p:nvPr/>
        </p:nvGrpSpPr>
        <p:grpSpPr>
          <a:xfrm>
            <a:off x="10136303" y="3787396"/>
            <a:ext cx="1477108" cy="1981791"/>
            <a:chOff x="9929137" y="3787396"/>
            <a:chExt cx="1477108" cy="1981791"/>
          </a:xfrm>
        </p:grpSpPr>
        <p:sp>
          <p:nvSpPr>
            <p:cNvPr id="12" name="TextBox 11"/>
            <p:cNvSpPr txBox="1"/>
            <p:nvPr/>
          </p:nvSpPr>
          <p:spPr>
            <a:xfrm>
              <a:off x="9929137" y="4845857"/>
              <a:ext cx="1477108" cy="923330"/>
            </a:xfrm>
            <a:prstGeom prst="rect">
              <a:avLst/>
            </a:prstGeom>
            <a:noFill/>
          </p:spPr>
          <p:txBody>
            <a:bodyPr wrap="square" rtlCol="0" anchor="ctr">
              <a:spAutoFit/>
            </a:bodyPr>
            <a:lstStyle/>
            <a:p>
              <a:pPr algn="ctr">
                <a:lnSpc>
                  <a:spcPct val="150000"/>
                </a:lnSpc>
              </a:pPr>
              <a:r>
                <a:rPr lang="ru-RU" sz="1200" dirty="0" smtClean="0">
                  <a:latin typeface="Raleway" panose="020B0503030101060003" pitchFamily="34" charset="0"/>
                </a:rPr>
                <a:t>Введение </a:t>
              </a:r>
              <a:r>
                <a:rPr lang="ru-RU" sz="1200" dirty="0">
                  <a:latin typeface="Raleway" panose="020B0503030101060003" pitchFamily="34" charset="0"/>
                </a:rPr>
                <a:t>льгот и государственных дотаций</a:t>
              </a:r>
              <a:endParaRPr lang="en-US" sz="1200" dirty="0" smtClean="0">
                <a:latin typeface="Raleway" panose="020B0503030101060003" pitchFamily="34" charset="0"/>
              </a:endParaRPr>
            </a:p>
          </p:txBody>
        </p:sp>
        <p:sp>
          <p:nvSpPr>
            <p:cNvPr id="20" name="Donut 19"/>
            <p:cNvSpPr/>
            <p:nvPr/>
          </p:nvSpPr>
          <p:spPr>
            <a:xfrm>
              <a:off x="10125482"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378069" y="272562"/>
            <a:ext cx="4510454"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4312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310" b="23310"/>
          <a:stretch>
            <a:fillRect/>
          </a:stretch>
        </p:blipFill>
        <p:spPr>
          <a:xfrm>
            <a:off x="400050" y="400050"/>
            <a:ext cx="9982200" cy="3124200"/>
          </a:xfrm>
        </p:spPr>
      </p:pic>
      <p:sp>
        <p:nvSpPr>
          <p:cNvPr id="9" name="TextBox 8"/>
          <p:cNvSpPr txBox="1"/>
          <p:nvPr/>
        </p:nvSpPr>
        <p:spPr>
          <a:xfrm>
            <a:off x="1391911" y="4603344"/>
            <a:ext cx="7466339" cy="1246495"/>
          </a:xfrm>
          <a:prstGeom prst="rect">
            <a:avLst/>
          </a:prstGeom>
          <a:noFill/>
        </p:spPr>
        <p:txBody>
          <a:bodyPr wrap="square" rtlCol="0">
            <a:spAutoFit/>
          </a:bodyPr>
          <a:lstStyle/>
          <a:p>
            <a:pPr algn="just">
              <a:lnSpc>
                <a:spcPct val="150000"/>
              </a:lnSpc>
            </a:pPr>
            <a:r>
              <a:rPr lang="ru-RU" sz="1000" dirty="0" smtClean="0">
                <a:latin typeface="Raleway" panose="020B0503030101060003" pitchFamily="34" charset="0"/>
              </a:rPr>
              <a:t>Таким образом, одним </a:t>
            </a:r>
            <a:r>
              <a:rPr lang="ru-RU" sz="1000" dirty="0">
                <a:latin typeface="Raleway" panose="020B0503030101060003" pitchFamily="34" charset="0"/>
              </a:rPr>
              <a:t>из наиболее действенных и практических способов, которыми муниципалитеты могут поддерживать городское сельское хозяйство, будет является его включение в подзаконные акты о зонировании. После включения зон и элементов </a:t>
            </a:r>
            <a:r>
              <a:rPr lang="ru-RU" sz="1000" dirty="0" smtClean="0">
                <a:latin typeface="Raleway" panose="020B0503030101060003" pitchFamily="34" charset="0"/>
              </a:rPr>
              <a:t>городского сельского хозяйства </a:t>
            </a:r>
            <a:r>
              <a:rPr lang="ru-RU" sz="1000" dirty="0">
                <a:latin typeface="Raleway" panose="020B0503030101060003" pitchFamily="34" charset="0"/>
              </a:rPr>
              <a:t>в акты о зонировании следующим шагом будет создание государственных программ развития и поддержки, создание консультативных органов для оказания помощи всем заинтересованным в ведении городского сельского хозяйства, организация земельных ресурсов на свободных землях.</a:t>
            </a:r>
            <a:endParaRPr lang="en-US" sz="1000" dirty="0" smtClean="0">
              <a:latin typeface="Raleway" panose="020B0503030101060003" pitchFamily="34" charset="0"/>
            </a:endParaRPr>
          </a:p>
        </p:txBody>
      </p:sp>
      <p:sp>
        <p:nvSpPr>
          <p:cNvPr id="10" name="TextBox 9"/>
          <p:cNvSpPr txBox="1"/>
          <p:nvPr/>
        </p:nvSpPr>
        <p:spPr>
          <a:xfrm>
            <a:off x="1391911" y="4033259"/>
            <a:ext cx="5218439" cy="378180"/>
          </a:xfrm>
          <a:prstGeom prst="rect">
            <a:avLst/>
          </a:prstGeom>
          <a:noFill/>
        </p:spPr>
        <p:txBody>
          <a:bodyPr wrap="square" rtlCol="0">
            <a:spAutoFit/>
          </a:bodyPr>
          <a:lstStyle/>
          <a:p>
            <a:pPr algn="just">
              <a:lnSpc>
                <a:spcPct val="150000"/>
              </a:lnSpc>
            </a:pPr>
            <a:r>
              <a:rPr lang="ru-RU" sz="1400" b="1" spc="600" dirty="0" smtClean="0">
                <a:latin typeface="Raleway" panose="020B0503030101060003" pitchFamily="34" charset="0"/>
              </a:rPr>
              <a:t>ВЫВОД</a:t>
            </a:r>
            <a:endParaRPr lang="en-US" sz="1400" b="1" spc="600" dirty="0" smtClean="0">
              <a:latin typeface="Raleway" panose="020B0503030101060003" pitchFamily="34" charset="0"/>
            </a:endParaRPr>
          </a:p>
        </p:txBody>
      </p:sp>
      <p:sp>
        <p:nvSpPr>
          <p:cNvPr id="17" name="Rectangle 16"/>
          <p:cNvSpPr/>
          <p:nvPr/>
        </p:nvSpPr>
        <p:spPr>
          <a:xfrm>
            <a:off x="808891" y="773723"/>
            <a:ext cx="9125683" cy="555674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1718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433818" y="272562"/>
            <a:ext cx="3386708" cy="1061829"/>
          </a:xfrm>
          <a:prstGeom prst="rect">
            <a:avLst/>
          </a:prstGeom>
          <a:noFill/>
        </p:spPr>
        <p:txBody>
          <a:bodyPr wrap="square" rtlCol="0">
            <a:spAutoFit/>
          </a:bodyPr>
          <a:lstStyle/>
          <a:p>
            <a:pPr algn="just">
              <a:lnSpc>
                <a:spcPct val="150000"/>
              </a:lnSpc>
            </a:pPr>
            <a:r>
              <a:rPr lang="ru-RU" sz="1400" b="1" spc="600" dirty="0" smtClean="0">
                <a:latin typeface="Raleway" panose="020B0503030101060003" pitchFamily="34" charset="0"/>
              </a:rPr>
              <a:t>ЗАКОНОДАТЕЛЬНЫЕ ИНСТРУМЕНТЫ ПЛАНИРОВАНИЯ</a:t>
            </a:r>
            <a:endParaRPr lang="en-US" sz="1400" b="1" spc="600" dirty="0" smtClean="0">
              <a:latin typeface="Raleway" panose="020B0503030101060003" pitchFamily="34" charset="0"/>
            </a:endParaRPr>
          </a:p>
        </p:txBody>
      </p:sp>
      <p:grpSp>
        <p:nvGrpSpPr>
          <p:cNvPr id="2" name="Group 1"/>
          <p:cNvGrpSpPr/>
          <p:nvPr/>
        </p:nvGrpSpPr>
        <p:grpSpPr>
          <a:xfrm>
            <a:off x="938098" y="1109074"/>
            <a:ext cx="6300902" cy="975034"/>
            <a:chOff x="6576898" y="3787396"/>
            <a:chExt cx="6300902" cy="975034"/>
          </a:xfrm>
        </p:grpSpPr>
        <p:sp>
          <p:nvSpPr>
            <p:cNvPr id="10" name="TextBox 9"/>
            <p:cNvSpPr txBox="1"/>
            <p:nvPr/>
          </p:nvSpPr>
          <p:spPr>
            <a:xfrm>
              <a:off x="8030835" y="3813247"/>
              <a:ext cx="4846965" cy="923330"/>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ГЕНЕРАЛЬНЫЙ ПЛАН</a:t>
              </a:r>
            </a:p>
            <a:p>
              <a:pPr>
                <a:lnSpc>
                  <a:spcPct val="150000"/>
                </a:lnSpc>
              </a:pPr>
              <a:r>
                <a:rPr lang="ru-RU" sz="1200" dirty="0">
                  <a:latin typeface="Raleway" panose="020B0503030101060003" pitchFamily="34" charset="0"/>
                </a:rPr>
                <a:t>Создание и регулирование зон для развития городского сельского хозяйства на уровне генерального плана</a:t>
              </a:r>
              <a:endParaRPr lang="en-US" sz="1200" dirty="0" smtClean="0">
                <a:latin typeface="Raleway" panose="020B0503030101060003" pitchFamily="34" charset="0"/>
              </a:endParaRPr>
            </a:p>
          </p:txBody>
        </p:sp>
        <p:sp>
          <p:nvSpPr>
            <p:cNvPr id="13" name="Donut 12"/>
            <p:cNvSpPr/>
            <p:nvPr/>
          </p:nvSpPr>
          <p:spPr>
            <a:xfrm>
              <a:off x="6576898"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378068" y="272562"/>
            <a:ext cx="7451482"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1"/>
          <p:cNvGrpSpPr/>
          <p:nvPr/>
        </p:nvGrpSpPr>
        <p:grpSpPr>
          <a:xfrm>
            <a:off x="938098" y="2882378"/>
            <a:ext cx="6300902" cy="1013276"/>
            <a:chOff x="6576898" y="3749154"/>
            <a:chExt cx="6300902" cy="1013276"/>
          </a:xfrm>
        </p:grpSpPr>
        <p:sp>
          <p:nvSpPr>
            <p:cNvPr id="26" name="TextBox 25"/>
            <p:cNvSpPr txBox="1"/>
            <p:nvPr/>
          </p:nvSpPr>
          <p:spPr>
            <a:xfrm>
              <a:off x="8030835" y="3749154"/>
              <a:ext cx="4846965" cy="923330"/>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ПЗЗ</a:t>
              </a:r>
            </a:p>
            <a:p>
              <a:pPr>
                <a:lnSpc>
                  <a:spcPct val="150000"/>
                </a:lnSpc>
              </a:pPr>
              <a:r>
                <a:rPr lang="ru-RU" sz="1200" dirty="0">
                  <a:latin typeface="Raleway" panose="020B0503030101060003" pitchFamily="34" charset="0"/>
                </a:rPr>
                <a:t>Регулирование городского сельского хозяйства в рамках документа городского зонирования, узаконивая и поощряя данную практику.</a:t>
              </a:r>
              <a:endParaRPr lang="en-US" sz="1200" dirty="0" smtClean="0">
                <a:latin typeface="Raleway" panose="020B0503030101060003" pitchFamily="34" charset="0"/>
              </a:endParaRPr>
            </a:p>
          </p:txBody>
        </p:sp>
        <p:sp>
          <p:nvSpPr>
            <p:cNvPr id="27" name="Donut 12"/>
            <p:cNvSpPr/>
            <p:nvPr/>
          </p:nvSpPr>
          <p:spPr>
            <a:xfrm>
              <a:off x="6576898"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Group 1"/>
          <p:cNvGrpSpPr/>
          <p:nvPr/>
        </p:nvGrpSpPr>
        <p:grpSpPr>
          <a:xfrm>
            <a:off x="938098" y="4558444"/>
            <a:ext cx="6300902" cy="1200329"/>
            <a:chOff x="6576898" y="3674748"/>
            <a:chExt cx="6300902" cy="1200329"/>
          </a:xfrm>
        </p:grpSpPr>
        <p:sp>
          <p:nvSpPr>
            <p:cNvPr id="29" name="TextBox 28"/>
            <p:cNvSpPr txBox="1"/>
            <p:nvPr/>
          </p:nvSpPr>
          <p:spPr>
            <a:xfrm>
              <a:off x="8030835" y="3674748"/>
              <a:ext cx="4846965" cy="1200329"/>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РНГП</a:t>
              </a:r>
            </a:p>
            <a:p>
              <a:pPr>
                <a:lnSpc>
                  <a:spcPct val="150000"/>
                </a:lnSpc>
              </a:pPr>
              <a:r>
                <a:rPr lang="ru-RU" sz="1200" dirty="0">
                  <a:latin typeface="Raleway" panose="020B0503030101060003" pitchFamily="34" charset="0"/>
                </a:rPr>
                <a:t>Внесение изменений в РНГП с целью установления стандартов для создания и эксплуатации одного общественного сада определенной площади на определенную территорию новой застройки</a:t>
              </a:r>
              <a:r>
                <a:rPr lang="ru-RU" sz="1200" dirty="0" smtClean="0">
                  <a:latin typeface="Raleway" panose="020B0503030101060003" pitchFamily="34" charset="0"/>
                </a:rPr>
                <a:t>.</a:t>
              </a:r>
              <a:endParaRPr lang="en-US" sz="1200" dirty="0" smtClean="0">
                <a:latin typeface="Raleway" panose="020B0503030101060003" pitchFamily="34" charset="0"/>
              </a:endParaRPr>
            </a:p>
          </p:txBody>
        </p:sp>
        <p:sp>
          <p:nvSpPr>
            <p:cNvPr id="30" name="Donut 12"/>
            <p:cNvSpPr/>
            <p:nvPr/>
          </p:nvSpPr>
          <p:spPr>
            <a:xfrm>
              <a:off x="6576898" y="3787396"/>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6030212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195817" y="272562"/>
            <a:ext cx="3377183" cy="1061829"/>
          </a:xfrm>
          <a:prstGeom prst="rect">
            <a:avLst/>
          </a:prstGeom>
          <a:noFill/>
        </p:spPr>
        <p:txBody>
          <a:bodyPr wrap="square" rtlCol="0">
            <a:spAutoFit/>
          </a:bodyPr>
          <a:lstStyle/>
          <a:p>
            <a:pPr algn="just">
              <a:lnSpc>
                <a:spcPct val="150000"/>
              </a:lnSpc>
            </a:pPr>
            <a:r>
              <a:rPr lang="ru-RU" sz="1400" b="1" spc="600" dirty="0" smtClean="0">
                <a:latin typeface="Raleway" panose="020B0503030101060003" pitchFamily="34" charset="0"/>
              </a:rPr>
              <a:t>ДРУГИЕ ПОЛИТИЧЕСКИЕ ИНСТРУМЕНТЫ</a:t>
            </a:r>
            <a:endParaRPr lang="en-US" sz="1400" b="1" spc="600" dirty="0" smtClean="0">
              <a:latin typeface="Raleway" panose="020B0503030101060003" pitchFamily="34" charset="0"/>
            </a:endParaRPr>
          </a:p>
        </p:txBody>
      </p:sp>
      <p:grpSp>
        <p:nvGrpSpPr>
          <p:cNvPr id="2" name="Group 1"/>
          <p:cNvGrpSpPr/>
          <p:nvPr/>
        </p:nvGrpSpPr>
        <p:grpSpPr>
          <a:xfrm>
            <a:off x="938097" y="996426"/>
            <a:ext cx="6148503" cy="1200329"/>
            <a:chOff x="6576897" y="3674748"/>
            <a:chExt cx="6148503" cy="1200329"/>
          </a:xfrm>
        </p:grpSpPr>
        <p:sp>
          <p:nvSpPr>
            <p:cNvPr id="10" name="TextBox 9"/>
            <p:cNvSpPr txBox="1"/>
            <p:nvPr/>
          </p:nvSpPr>
          <p:spPr>
            <a:xfrm>
              <a:off x="8030835" y="3674748"/>
              <a:ext cx="4694565" cy="1200329"/>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ПРОДОВОЛЬСТВЕННЫЕ СТРАТЕГИ </a:t>
              </a:r>
              <a:r>
                <a:rPr lang="ru-RU" sz="1200" dirty="0">
                  <a:latin typeface="Raleway" panose="020B0503030101060003" pitchFamily="34" charset="0"/>
                </a:rPr>
                <a:t>Разработка стратегических направлений по улучшению и планированию устойчивых местных продовольственных систем снабжения людей продуктами питания.</a:t>
              </a:r>
              <a:endParaRPr lang="en-US" sz="1200" dirty="0" smtClean="0">
                <a:latin typeface="Raleway" panose="020B0503030101060003" pitchFamily="34" charset="0"/>
              </a:endParaRPr>
            </a:p>
          </p:txBody>
        </p:sp>
        <p:sp>
          <p:nvSpPr>
            <p:cNvPr id="13" name="Donut 12"/>
            <p:cNvSpPr/>
            <p:nvPr/>
          </p:nvSpPr>
          <p:spPr>
            <a:xfrm>
              <a:off x="6576897" y="3787394"/>
              <a:ext cx="975035" cy="975035"/>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378068" y="272562"/>
            <a:ext cx="8365882"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1"/>
          <p:cNvGrpSpPr/>
          <p:nvPr/>
        </p:nvGrpSpPr>
        <p:grpSpPr>
          <a:xfrm>
            <a:off x="938097" y="2669473"/>
            <a:ext cx="6300903" cy="1477328"/>
            <a:chOff x="6576897" y="3536249"/>
            <a:chExt cx="6300903" cy="1477328"/>
          </a:xfrm>
        </p:grpSpPr>
        <p:sp>
          <p:nvSpPr>
            <p:cNvPr id="26" name="TextBox 25"/>
            <p:cNvSpPr txBox="1"/>
            <p:nvPr/>
          </p:nvSpPr>
          <p:spPr>
            <a:xfrm>
              <a:off x="8030835" y="3536249"/>
              <a:ext cx="4846965" cy="1477328"/>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СОЗДАНИЕ НЕОСВОЕННЫХ ПРОСТРАНСТВЕННЫХ РЕСУРСОВ </a:t>
              </a:r>
            </a:p>
            <a:p>
              <a:pPr>
                <a:lnSpc>
                  <a:spcPct val="150000"/>
                </a:lnSpc>
              </a:pPr>
              <a:r>
                <a:rPr lang="ru-RU" sz="1200" dirty="0">
                  <a:latin typeface="Raleway" panose="020B0503030101060003" pitchFamily="34" charset="0"/>
                </a:rPr>
                <a:t>Проведение муниципалитетом анализа с целью определения муниципальных участков, которые могут быть использованы для ведения </a:t>
              </a:r>
              <a:r>
                <a:rPr lang="ru-RU" sz="1200" dirty="0" smtClean="0">
                  <a:latin typeface="Raleway" panose="020B0503030101060003" pitchFamily="34" charset="0"/>
                </a:rPr>
                <a:t>городского сельского </a:t>
              </a:r>
              <a:r>
                <a:rPr lang="ru-RU" sz="1200" dirty="0">
                  <a:latin typeface="Raleway" panose="020B0503030101060003" pitchFamily="34" charset="0"/>
                </a:rPr>
                <a:t>хозяйства</a:t>
              </a:r>
              <a:endParaRPr lang="en-US" sz="1200" dirty="0" smtClean="0">
                <a:latin typeface="Raleway" panose="020B0503030101060003" pitchFamily="34" charset="0"/>
              </a:endParaRPr>
            </a:p>
          </p:txBody>
        </p:sp>
        <p:sp>
          <p:nvSpPr>
            <p:cNvPr id="27" name="Donut 12"/>
            <p:cNvSpPr/>
            <p:nvPr/>
          </p:nvSpPr>
          <p:spPr>
            <a:xfrm>
              <a:off x="6576897" y="3787395"/>
              <a:ext cx="975035" cy="975035"/>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Group 1"/>
          <p:cNvGrpSpPr/>
          <p:nvPr/>
        </p:nvGrpSpPr>
        <p:grpSpPr>
          <a:xfrm>
            <a:off x="938096" y="4660297"/>
            <a:ext cx="7710603" cy="975036"/>
            <a:chOff x="6576896" y="3787394"/>
            <a:chExt cx="7710603" cy="975036"/>
          </a:xfrm>
        </p:grpSpPr>
        <p:sp>
          <p:nvSpPr>
            <p:cNvPr id="29" name="TextBox 28"/>
            <p:cNvSpPr txBox="1"/>
            <p:nvPr/>
          </p:nvSpPr>
          <p:spPr>
            <a:xfrm>
              <a:off x="8030834" y="3813248"/>
              <a:ext cx="6256665" cy="923330"/>
            </a:xfrm>
            <a:prstGeom prst="rect">
              <a:avLst/>
            </a:prstGeom>
            <a:noFill/>
          </p:spPr>
          <p:txBody>
            <a:bodyPr wrap="square" rtlCol="0" anchor="ctr">
              <a:spAutoFit/>
            </a:bodyPr>
            <a:lstStyle/>
            <a:p>
              <a:pPr>
                <a:lnSpc>
                  <a:spcPct val="150000"/>
                </a:lnSpc>
              </a:pPr>
              <a:r>
                <a:rPr lang="ru-RU" sz="1200" b="1" spc="600" dirty="0" smtClean="0">
                  <a:latin typeface="Raleway" panose="020B0503030101060003" pitchFamily="34" charset="0"/>
                </a:rPr>
                <a:t>ПРОГРАММЫ ГОСУДАРСТВЕННОЙ ПОДДЕРЖКИ</a:t>
              </a:r>
            </a:p>
            <a:p>
              <a:pPr>
                <a:lnSpc>
                  <a:spcPct val="150000"/>
                </a:lnSpc>
              </a:pPr>
              <a:r>
                <a:rPr lang="ru-RU" sz="1200" dirty="0" smtClean="0">
                  <a:latin typeface="Raleway" panose="020B0503030101060003" pitchFamily="34" charset="0"/>
                </a:rPr>
                <a:t>Создание </a:t>
              </a:r>
              <a:r>
                <a:rPr lang="ru-RU" sz="1200" dirty="0">
                  <a:latin typeface="Raleway" panose="020B0503030101060003" pitchFamily="34" charset="0"/>
                </a:rPr>
                <a:t>консультативного комитета для оказания помощи всем заинтересованным в организации элементов городского сельского хозяйства</a:t>
              </a:r>
              <a:endParaRPr lang="en-US" sz="1200" dirty="0" smtClean="0">
                <a:latin typeface="Raleway" panose="020B0503030101060003" pitchFamily="34" charset="0"/>
              </a:endParaRPr>
            </a:p>
          </p:txBody>
        </p:sp>
        <p:sp>
          <p:nvSpPr>
            <p:cNvPr id="30" name="Donut 12"/>
            <p:cNvSpPr/>
            <p:nvPr/>
          </p:nvSpPr>
          <p:spPr>
            <a:xfrm>
              <a:off x="6576896" y="3787394"/>
              <a:ext cx="975036" cy="975036"/>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806002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9" b="119"/>
          <a:stretch>
            <a:fillRect/>
          </a:stretch>
        </p:blipFill>
        <p:spPr/>
      </p:pic>
      <p:sp>
        <p:nvSpPr>
          <p:cNvPr id="5" name="Rectangle 4"/>
          <p:cNvSpPr/>
          <p:nvPr/>
        </p:nvSpPr>
        <p:spPr>
          <a:xfrm>
            <a:off x="-1" y="0"/>
            <a:ext cx="83680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42901" y="5139081"/>
            <a:ext cx="8025178" cy="707886"/>
          </a:xfrm>
          <a:prstGeom prst="rect">
            <a:avLst/>
          </a:prstGeom>
          <a:noFill/>
        </p:spPr>
        <p:txBody>
          <a:bodyPr wrap="square" rtlCol="0">
            <a:spAutoFit/>
          </a:bodyPr>
          <a:lstStyle/>
          <a:p>
            <a:r>
              <a:rPr lang="ru-RU" sz="4000" spc="2000" dirty="0" smtClean="0">
                <a:solidFill>
                  <a:schemeClr val="bg1"/>
                </a:solidFill>
                <a:latin typeface="Raleway" panose="020B0503030101060003" pitchFamily="34" charset="0"/>
              </a:rPr>
              <a:t>ИСПОЛЬЗОВАНИЕ</a:t>
            </a:r>
            <a:endParaRPr lang="en-US" sz="4000" spc="2000" dirty="0">
              <a:solidFill>
                <a:schemeClr val="bg1"/>
              </a:solidFill>
              <a:latin typeface="Raleway" panose="020B0503030101060003" pitchFamily="34" charset="0"/>
            </a:endParaRPr>
          </a:p>
        </p:txBody>
      </p:sp>
      <p:cxnSp>
        <p:nvCxnSpPr>
          <p:cNvPr id="7" name="Straight Connector 6"/>
          <p:cNvCxnSpPr/>
          <p:nvPr/>
        </p:nvCxnSpPr>
        <p:spPr>
          <a:xfrm>
            <a:off x="133350" y="5996354"/>
            <a:ext cx="782002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57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465" r="3465"/>
          <a:stretch>
            <a:fillRect/>
          </a:stretch>
        </p:blipFill>
        <p:spPr>
          <a:xfrm>
            <a:off x="5090359" y="0"/>
            <a:ext cx="7110412" cy="6858000"/>
          </a:xfrm>
        </p:spPr>
      </p:pic>
      <p:sp>
        <p:nvSpPr>
          <p:cNvPr id="4" name="Rectangle 3"/>
          <p:cNvSpPr/>
          <p:nvPr/>
        </p:nvSpPr>
        <p:spPr>
          <a:xfrm>
            <a:off x="-1" y="4242816"/>
            <a:ext cx="5090359" cy="2615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90358" y="4242816"/>
            <a:ext cx="7101642" cy="2615184"/>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48333" y="4445616"/>
            <a:ext cx="6776292" cy="1138645"/>
          </a:xfrm>
          <a:prstGeom prst="rect">
            <a:avLst/>
          </a:prstGeom>
          <a:noFill/>
        </p:spPr>
        <p:txBody>
          <a:bodyPr wrap="square" rtlCol="0">
            <a:spAutoFit/>
          </a:bodyPr>
          <a:lstStyle/>
          <a:p>
            <a:pPr>
              <a:lnSpc>
                <a:spcPct val="150000"/>
              </a:lnSpc>
            </a:pPr>
            <a:r>
              <a:rPr lang="en-US" sz="2400" spc="600" dirty="0">
                <a:solidFill>
                  <a:schemeClr val="bg1"/>
                </a:solidFill>
                <a:latin typeface="Raleway" panose="020B0503030101060003" pitchFamily="34" charset="0"/>
              </a:rPr>
              <a:t>PUNGGOL </a:t>
            </a:r>
            <a:r>
              <a:rPr lang="en-US" sz="2400" spc="600" dirty="0" smtClean="0">
                <a:solidFill>
                  <a:schemeClr val="bg1"/>
                </a:solidFill>
                <a:latin typeface="Raleway" panose="020B0503030101060003" pitchFamily="34" charset="0"/>
              </a:rPr>
              <a:t>NEIGHBOURHOOD AND </a:t>
            </a:r>
            <a:r>
              <a:rPr lang="en-US" sz="2400" spc="600" dirty="0">
                <a:solidFill>
                  <a:schemeClr val="bg1"/>
                </a:solidFill>
                <a:latin typeface="Raleway" panose="020B0503030101060003" pitchFamily="34" charset="0"/>
              </a:rPr>
              <a:t>POLYCLINIC</a:t>
            </a:r>
          </a:p>
        </p:txBody>
      </p:sp>
      <p:sp>
        <p:nvSpPr>
          <p:cNvPr id="12" name="TextBox 11"/>
          <p:cNvSpPr txBox="1"/>
          <p:nvPr/>
        </p:nvSpPr>
        <p:spPr>
          <a:xfrm>
            <a:off x="102716" y="1336578"/>
            <a:ext cx="4305382" cy="1938992"/>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Тип городской фермы, где ее название отвечает основной функции всего объекта. Как правило, это полностью остекленное либо открытое здание, где его форма выбрана, прежде всего, исходя из соображений использования технологии выращивания продуктов питания. Включает только производственную функцию. Основными участниками таких ферм являются работники. В городской среде наиболее часто используются высотные теплицы вертикальных ферм из-за компактности проектируемого объема.</a:t>
            </a:r>
            <a:endParaRPr lang="en-US" sz="1000" dirty="0" smtClean="0">
              <a:latin typeface="Raleway" panose="020B0503030101060003" pitchFamily="34" charset="0"/>
            </a:endParaRPr>
          </a:p>
        </p:txBody>
      </p:sp>
      <p:sp>
        <p:nvSpPr>
          <p:cNvPr id="13" name="TextBox 12"/>
          <p:cNvSpPr txBox="1"/>
          <p:nvPr/>
        </p:nvSpPr>
        <p:spPr>
          <a:xfrm>
            <a:off x="102716" y="79160"/>
            <a:ext cx="5011173" cy="1061829"/>
          </a:xfrm>
          <a:prstGeom prst="rect">
            <a:avLst/>
          </a:prstGeom>
          <a:noFill/>
        </p:spPr>
        <p:txBody>
          <a:bodyPr wrap="square" rtlCol="0" anchor="b">
            <a:spAutoFit/>
          </a:bodyPr>
          <a:lstStyle/>
          <a:p>
            <a:pPr>
              <a:lnSpc>
                <a:spcPct val="150000"/>
              </a:lnSpc>
            </a:pPr>
            <a:r>
              <a:rPr lang="ru-RU" sz="1400" b="1" spc="600" dirty="0" smtClean="0">
                <a:latin typeface="Raleway" panose="020B0503030101060003" pitchFamily="34" charset="0"/>
              </a:rPr>
              <a:t>САМОСТОЯТЕЛЬНЫЕ КОМПЛЕКСЫ (ВЕРТИКАЛЬНЫЕ ГОРОДСКИЕ ФЕРМЫ)</a:t>
            </a:r>
            <a:endParaRPr lang="en-US" sz="1400" b="1" spc="600" dirty="0" smtClean="0">
              <a:latin typeface="Raleway" panose="020B0503030101060003" pitchFamily="34" charset="0"/>
            </a:endParaRPr>
          </a:p>
        </p:txBody>
      </p:sp>
      <p:sp>
        <p:nvSpPr>
          <p:cNvPr id="14" name="TextBox 13"/>
          <p:cNvSpPr txBox="1"/>
          <p:nvPr/>
        </p:nvSpPr>
        <p:spPr>
          <a:xfrm>
            <a:off x="5248333" y="5706335"/>
            <a:ext cx="5405290" cy="378180"/>
          </a:xfrm>
          <a:prstGeom prst="rect">
            <a:avLst/>
          </a:prstGeom>
          <a:noFill/>
        </p:spPr>
        <p:txBody>
          <a:bodyPr wrap="square" rtlCol="0" anchor="b">
            <a:spAutoFit/>
          </a:bodyPr>
          <a:lstStyle/>
          <a:p>
            <a:pPr>
              <a:lnSpc>
                <a:spcPct val="150000"/>
              </a:lnSpc>
            </a:pPr>
            <a:r>
              <a:rPr lang="ru-RU" sz="1400" spc="300" dirty="0">
                <a:solidFill>
                  <a:schemeClr val="bg1"/>
                </a:solidFill>
                <a:latin typeface="Raleway" panose="020B0503030101060003" pitchFamily="34" charset="0"/>
              </a:rPr>
              <a:t>Общественный </a:t>
            </a:r>
            <a:r>
              <a:rPr lang="ru-RU" sz="1400" spc="300" dirty="0" smtClean="0">
                <a:solidFill>
                  <a:schemeClr val="bg1"/>
                </a:solidFill>
                <a:latin typeface="Raleway" panose="020B0503030101060003" pitchFamily="34" charset="0"/>
              </a:rPr>
              <a:t>центр / Сингапур / 2018г.</a:t>
            </a:r>
            <a:endParaRPr lang="en-US" sz="1400" spc="300" dirty="0" smtClean="0">
              <a:solidFill>
                <a:schemeClr val="bg1"/>
              </a:solidFill>
              <a:latin typeface="Raleway" panose="020B0503030101060003" pitchFamily="34" charset="0"/>
            </a:endParaRPr>
          </a:p>
        </p:txBody>
      </p:sp>
      <p:sp>
        <p:nvSpPr>
          <p:cNvPr id="35" name="TextBox 34"/>
          <p:cNvSpPr txBox="1"/>
          <p:nvPr/>
        </p:nvSpPr>
        <p:spPr>
          <a:xfrm>
            <a:off x="102715" y="4429062"/>
            <a:ext cx="4820267" cy="2400657"/>
          </a:xfrm>
          <a:prstGeom prst="rect">
            <a:avLst/>
          </a:prstGeom>
          <a:noFill/>
        </p:spPr>
        <p:txBody>
          <a:bodyPr wrap="square" rtlCol="0">
            <a:spAutoFit/>
          </a:bodyPr>
          <a:lstStyle/>
          <a:p>
            <a:r>
              <a:rPr lang="ru-RU" sz="1000" spc="300" dirty="0" smtClean="0">
                <a:solidFill>
                  <a:schemeClr val="bg1"/>
                </a:solidFill>
                <a:latin typeface="Raleway" panose="020B0503030101060003" pitchFamily="34" charset="0"/>
              </a:rPr>
              <a:t>-Круглогодичное использование;</a:t>
            </a:r>
          </a:p>
          <a:p>
            <a:endParaRPr lang="ru-RU" sz="1000" spc="300" dirty="0" smtClean="0">
              <a:solidFill>
                <a:schemeClr val="bg1"/>
              </a:solidFill>
              <a:latin typeface="Raleway" panose="020B0503030101060003" pitchFamily="34" charset="0"/>
            </a:endParaRPr>
          </a:p>
          <a:p>
            <a:r>
              <a:rPr lang="ru-RU" sz="1000" spc="300" dirty="0">
                <a:solidFill>
                  <a:schemeClr val="bg1"/>
                </a:solidFill>
                <a:latin typeface="Raleway" panose="020B0503030101060003" pitchFamily="34" charset="0"/>
              </a:rPr>
              <a:t>-Визуальное разнообразие и обновление городских территорий</a:t>
            </a:r>
            <a:r>
              <a:rPr lang="ru-RU" sz="1000" spc="300" dirty="0" smtClean="0">
                <a:solidFill>
                  <a:schemeClr val="bg1"/>
                </a:solidFill>
                <a:latin typeface="Raleway" panose="020B0503030101060003" pitchFamily="34" charset="0"/>
              </a:rPr>
              <a:t>;</a:t>
            </a:r>
          </a:p>
          <a:p>
            <a:endParaRPr lang="ru-RU" sz="1000" spc="300" dirty="0">
              <a:solidFill>
                <a:schemeClr val="bg1"/>
              </a:solidFill>
              <a:latin typeface="Raleway" panose="020B0503030101060003" pitchFamily="34" charset="0"/>
            </a:endParaRPr>
          </a:p>
          <a:p>
            <a:r>
              <a:rPr lang="ru-RU" sz="1000" spc="300" dirty="0">
                <a:solidFill>
                  <a:schemeClr val="bg1"/>
                </a:solidFill>
                <a:latin typeface="Raleway" panose="020B0503030101060003" pitchFamily="34" charset="0"/>
              </a:rPr>
              <a:t>-Возможность выращивания продуктов питания в местах, где раньше было невозможно вести традиционную сельскохозяйственную </a:t>
            </a:r>
            <a:r>
              <a:rPr lang="ru-RU" sz="1000" spc="300" dirty="0" smtClean="0">
                <a:solidFill>
                  <a:schemeClr val="bg1"/>
                </a:solidFill>
                <a:latin typeface="Raleway" panose="020B0503030101060003" pitchFamily="34" charset="0"/>
              </a:rPr>
              <a:t>деятельность;</a:t>
            </a:r>
          </a:p>
          <a:p>
            <a:endParaRPr lang="ru-RU" sz="1000" spc="300" dirty="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-Обеспечение </a:t>
            </a:r>
            <a:r>
              <a:rPr lang="ru-RU" sz="1000" spc="300" dirty="0">
                <a:solidFill>
                  <a:schemeClr val="bg1"/>
                </a:solidFill>
                <a:latin typeface="Raleway" panose="020B0503030101060003" pitchFamily="34" charset="0"/>
              </a:rPr>
              <a:t>городов новыми рабочими </a:t>
            </a:r>
            <a:r>
              <a:rPr lang="ru-RU" sz="1000" spc="300" dirty="0" smtClean="0">
                <a:solidFill>
                  <a:schemeClr val="bg1"/>
                </a:solidFill>
                <a:latin typeface="Raleway" panose="020B0503030101060003" pitchFamily="34" charset="0"/>
              </a:rPr>
              <a:t>местами;</a:t>
            </a:r>
          </a:p>
          <a:p>
            <a:endParaRPr lang="ru-RU" sz="1000" spc="300" dirty="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-Экологически </a:t>
            </a:r>
            <a:r>
              <a:rPr lang="ru-RU" sz="1000" spc="300" dirty="0">
                <a:solidFill>
                  <a:schemeClr val="bg1"/>
                </a:solidFill>
                <a:latin typeface="Raleway" panose="020B0503030101060003" pitchFamily="34" charset="0"/>
              </a:rPr>
              <a:t>чистая производимая продукция;</a:t>
            </a:r>
          </a:p>
          <a:p>
            <a:endParaRPr lang="ru-RU" sz="1000" spc="300" dirty="0">
              <a:solidFill>
                <a:schemeClr val="bg1"/>
              </a:solidFill>
              <a:latin typeface="Raleway" panose="020B0503030101060003" pitchFamily="34" charset="0"/>
            </a:endParaRPr>
          </a:p>
          <a:p>
            <a:pPr algn="just"/>
            <a:endParaRPr lang="ru-RU" sz="1000" spc="300" dirty="0" smtClean="0">
              <a:solidFill>
                <a:schemeClr val="bg1"/>
              </a:solidFill>
              <a:latin typeface="Raleway" panose="020B0503030101060003" pitchFamily="34" charset="0"/>
            </a:endParaRPr>
          </a:p>
        </p:txBody>
      </p:sp>
      <p:sp>
        <p:nvSpPr>
          <p:cNvPr id="36" name="TextBox 35"/>
          <p:cNvSpPr txBox="1"/>
          <p:nvPr/>
        </p:nvSpPr>
        <p:spPr>
          <a:xfrm>
            <a:off x="102716" y="3895244"/>
            <a:ext cx="3372154" cy="317972"/>
          </a:xfrm>
          <a:prstGeom prst="rect">
            <a:avLst/>
          </a:prstGeom>
          <a:noFill/>
        </p:spPr>
        <p:txBody>
          <a:bodyPr wrap="square" rtlCol="0">
            <a:spAutoFit/>
          </a:bodyPr>
          <a:lstStyle/>
          <a:p>
            <a:pPr algn="just">
              <a:lnSpc>
                <a:spcPct val="150000"/>
              </a:lnSpc>
            </a:pPr>
            <a:r>
              <a:rPr lang="ru-RU" sz="1100" spc="300" dirty="0" smtClean="0">
                <a:latin typeface="Raleway" panose="020B0503030101060003" pitchFamily="34" charset="0"/>
              </a:rPr>
              <a:t>ПРЕИМУЩЕСТВА</a:t>
            </a:r>
            <a:endParaRPr lang="en-US" sz="1100" spc="300" dirty="0" smtClean="0">
              <a:latin typeface="Raleway" panose="020B0503030101060003" pitchFamily="34" charset="0"/>
            </a:endParaRPr>
          </a:p>
        </p:txBody>
      </p:sp>
    </p:spTree>
    <p:extLst>
      <p:ext uri="{BB962C8B-B14F-4D97-AF65-F5344CB8AC3E}">
        <p14:creationId xmlns:p14="http://schemas.microsoft.com/office/powerpoint/2010/main" val="3908984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35" grpId="0"/>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510954" y="2050920"/>
            <a:ext cx="3165232" cy="2631490"/>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Данный проект является победителем конкурса на строительство в парижском пригороде </a:t>
            </a:r>
            <a:r>
              <a:rPr lang="ru-RU" sz="1000" dirty="0" err="1">
                <a:latin typeface="Raleway" panose="020B0503030101060003" pitchFamily="34" charset="0"/>
              </a:rPr>
              <a:t>Роменвиль</a:t>
            </a:r>
            <a:r>
              <a:rPr lang="ru-RU" sz="1000" dirty="0">
                <a:latin typeface="Raleway" panose="020B0503030101060003" pitchFamily="34" charset="0"/>
              </a:rPr>
              <a:t>. Комплекс представляет собой теплицу площадью 1000 квадратных метров. На первом этаже здания расположены учебные помещения, где расположены мастерские и учебный сад, где проходит процесс обучения людей сельскому хозяйству. Вертикальная ферма представляет собой небольшой производственный цикл, выращивая продукции в том же месте, где ее могут приобрести местные жители.</a:t>
            </a:r>
            <a:endParaRPr lang="en-US" sz="1000" dirty="0" smtClean="0">
              <a:latin typeface="Raleway" panose="020B0503030101060003" pitchFamily="34" charset="0"/>
            </a:endParaRPr>
          </a:p>
        </p:txBody>
      </p:sp>
      <p:sp>
        <p:nvSpPr>
          <p:cNvPr id="10" name="TextBox 9"/>
          <p:cNvSpPr txBox="1"/>
          <p:nvPr/>
        </p:nvSpPr>
        <p:spPr>
          <a:xfrm>
            <a:off x="8510954" y="617618"/>
            <a:ext cx="3681046" cy="1061829"/>
          </a:xfrm>
          <a:prstGeom prst="rect">
            <a:avLst/>
          </a:prstGeom>
          <a:noFill/>
        </p:spPr>
        <p:txBody>
          <a:bodyPr wrap="square" rtlCol="0" anchor="b">
            <a:spAutoFit/>
          </a:bodyPr>
          <a:lstStyle/>
          <a:p>
            <a:pPr>
              <a:lnSpc>
                <a:spcPct val="150000"/>
              </a:lnSpc>
            </a:pPr>
            <a:r>
              <a:rPr lang="ru-RU" sz="1400" b="1" spc="600" dirty="0">
                <a:latin typeface="Raleway" panose="020B0503030101060003" pitchFamily="34" charset="0"/>
              </a:rPr>
              <a:t>ВЕРТИКАЛЬНАЯ </a:t>
            </a:r>
            <a:r>
              <a:rPr lang="ru-RU" sz="1400" b="1" spc="600" dirty="0" smtClean="0">
                <a:latin typeface="Raleway" panose="020B0503030101060003" pitchFamily="34" charset="0"/>
              </a:rPr>
              <a:t>ФЕРМА ILIMELGO</a:t>
            </a:r>
            <a:r>
              <a:rPr lang="en-US" sz="1400" b="1" spc="600" dirty="0" smtClean="0">
                <a:latin typeface="Raleway" panose="020B0503030101060003" pitchFamily="34" charset="0"/>
              </a:rPr>
              <a:t>/</a:t>
            </a:r>
            <a:r>
              <a:rPr lang="ru-RU" sz="1400" b="1" spc="600" dirty="0" smtClean="0">
                <a:latin typeface="Raleway" panose="020B0503030101060003" pitchFamily="34" charset="0"/>
              </a:rPr>
              <a:t>РОМЕНВИЛЬ, ФРАНЦИЯ/2018 ГОД</a:t>
            </a:r>
            <a:endParaRPr lang="en-US" sz="1400" b="1" spc="600" dirty="0" smtClean="0">
              <a:latin typeface="Raleway" panose="020B0503030101060003" pitchFamily="34" charset="0"/>
            </a:endParaRPr>
          </a:p>
        </p:txBody>
      </p:sp>
      <p:pic>
        <p:nvPicPr>
          <p:cNvPr id="5" name="Рисунок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493" r="16493"/>
          <a:stretch>
            <a:fillRect/>
          </a:stretch>
        </p:blipFill>
        <p:spPr/>
      </p:pic>
      <p:sp>
        <p:nvSpPr>
          <p:cNvPr id="16" name="Rectangle 15"/>
          <p:cNvSpPr/>
          <p:nvPr/>
        </p:nvSpPr>
        <p:spPr>
          <a:xfrm>
            <a:off x="378069" y="272562"/>
            <a:ext cx="7121770"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67791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737" r="11737"/>
          <a:stretch>
            <a:fillRect/>
          </a:stretch>
        </p:blipFill>
        <p:spPr/>
      </p:pic>
      <p:sp>
        <p:nvSpPr>
          <p:cNvPr id="9" name="TextBox 8"/>
          <p:cNvSpPr txBox="1"/>
          <p:nvPr/>
        </p:nvSpPr>
        <p:spPr>
          <a:xfrm>
            <a:off x="8510954" y="2050920"/>
            <a:ext cx="3165232" cy="1682448"/>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Техническая оснащенность предприятия дает возможность производить не менее 30 000 центнеров свежих овощей, салатов и зеленных культур в год.</a:t>
            </a:r>
          </a:p>
          <a:p>
            <a:pPr algn="just">
              <a:lnSpc>
                <a:spcPct val="150000"/>
              </a:lnSpc>
            </a:pPr>
            <a:r>
              <a:rPr lang="ru-RU" sz="1000" dirty="0">
                <a:latin typeface="Raleway" panose="020B0503030101060003" pitchFamily="34" charset="0"/>
              </a:rPr>
              <a:t>Комбинат расположен в центре города. Это позволяет доставлять свежую овощную продукцию на прилавки мелкими партиями в любое время.</a:t>
            </a:r>
          </a:p>
        </p:txBody>
      </p:sp>
      <p:sp>
        <p:nvSpPr>
          <p:cNvPr id="10" name="TextBox 9"/>
          <p:cNvSpPr txBox="1"/>
          <p:nvPr/>
        </p:nvSpPr>
        <p:spPr>
          <a:xfrm>
            <a:off x="8510954" y="294452"/>
            <a:ext cx="3681046" cy="1384995"/>
          </a:xfrm>
          <a:prstGeom prst="rect">
            <a:avLst/>
          </a:prstGeom>
          <a:noFill/>
        </p:spPr>
        <p:txBody>
          <a:bodyPr wrap="square" rtlCol="0" anchor="b">
            <a:spAutoFit/>
          </a:bodyPr>
          <a:lstStyle/>
          <a:p>
            <a:pPr>
              <a:lnSpc>
                <a:spcPct val="150000"/>
              </a:lnSpc>
            </a:pPr>
            <a:r>
              <a:rPr lang="ru-RU" sz="1400" b="1" spc="600" dirty="0">
                <a:latin typeface="Raleway" panose="020B0503030101060003" pitchFamily="34" charset="0"/>
              </a:rPr>
              <a:t>МИНСКИЙ </a:t>
            </a:r>
            <a:r>
              <a:rPr lang="ru-RU" sz="1400" b="1" spc="600" dirty="0" smtClean="0">
                <a:latin typeface="Raleway" panose="020B0503030101060003" pitchFamily="34" charset="0"/>
              </a:rPr>
              <a:t>ПАРНИКОВО-ТЕПЛИЧНЫЙ</a:t>
            </a:r>
            <a:r>
              <a:rPr lang="en-US" sz="1400" b="1" spc="600" dirty="0">
                <a:latin typeface="Raleway" panose="020B0503030101060003" pitchFamily="34" charset="0"/>
              </a:rPr>
              <a:t> </a:t>
            </a:r>
            <a:r>
              <a:rPr lang="ru-RU" sz="1400" b="1" spc="600" dirty="0" smtClean="0">
                <a:latin typeface="Raleway" panose="020B0503030101060003" pitchFamily="34" charset="0"/>
              </a:rPr>
              <a:t>КОМБИНАТ</a:t>
            </a:r>
            <a:r>
              <a:rPr lang="en-US" sz="1400" b="1" spc="600" dirty="0" smtClean="0">
                <a:latin typeface="Raleway" panose="020B0503030101060003" pitchFamily="34" charset="0"/>
              </a:rPr>
              <a:t>/</a:t>
            </a:r>
            <a:r>
              <a:rPr lang="ru-RU" sz="1400" b="1" spc="600" dirty="0" smtClean="0">
                <a:latin typeface="Raleway" panose="020B0503030101060003" pitchFamily="34" charset="0"/>
              </a:rPr>
              <a:t>МИНСК, БЕЛАРУСЬ</a:t>
            </a:r>
            <a:endParaRPr lang="en-US" sz="1400" b="1" spc="600" dirty="0" smtClean="0">
              <a:latin typeface="Raleway" panose="020B0503030101060003" pitchFamily="34" charset="0"/>
            </a:endParaRPr>
          </a:p>
        </p:txBody>
      </p:sp>
      <p:sp>
        <p:nvSpPr>
          <p:cNvPr id="16" name="Rectangle 15"/>
          <p:cNvSpPr/>
          <p:nvPr/>
        </p:nvSpPr>
        <p:spPr>
          <a:xfrm>
            <a:off x="378069" y="272562"/>
            <a:ext cx="7121770"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8558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9080" r="9080"/>
          <a:stretch>
            <a:fillRect/>
          </a:stretch>
        </p:blipFill>
        <p:spPr>
          <a:xfrm>
            <a:off x="5091113" y="0"/>
            <a:ext cx="7100887" cy="6858000"/>
          </a:xfrm>
        </p:spPr>
      </p:pic>
      <p:sp>
        <p:nvSpPr>
          <p:cNvPr id="4" name="Rectangle 3"/>
          <p:cNvSpPr/>
          <p:nvPr/>
        </p:nvSpPr>
        <p:spPr>
          <a:xfrm>
            <a:off x="-1" y="4242816"/>
            <a:ext cx="5090359" cy="2615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90358" y="4242816"/>
            <a:ext cx="7101642" cy="2615184"/>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48333" y="4445616"/>
            <a:ext cx="6776292" cy="584647"/>
          </a:xfrm>
          <a:prstGeom prst="rect">
            <a:avLst/>
          </a:prstGeom>
          <a:noFill/>
        </p:spPr>
        <p:txBody>
          <a:bodyPr wrap="square" rtlCol="0">
            <a:spAutoFit/>
          </a:bodyPr>
          <a:lstStyle/>
          <a:p>
            <a:pPr>
              <a:lnSpc>
                <a:spcPct val="150000"/>
              </a:lnSpc>
            </a:pPr>
            <a:r>
              <a:rPr lang="en-US" sz="2400" spc="600" dirty="0">
                <a:solidFill>
                  <a:schemeClr val="bg1"/>
                </a:solidFill>
                <a:latin typeface="Raleway" panose="020B0503030101060003" pitchFamily="34" charset="0"/>
              </a:rPr>
              <a:t>KUEHN MALVEZZI</a:t>
            </a:r>
          </a:p>
        </p:txBody>
      </p:sp>
      <p:sp>
        <p:nvSpPr>
          <p:cNvPr id="12" name="TextBox 11"/>
          <p:cNvSpPr txBox="1"/>
          <p:nvPr/>
        </p:nvSpPr>
        <p:spPr>
          <a:xfrm>
            <a:off x="102715" y="1336578"/>
            <a:ext cx="4452031" cy="1708160"/>
          </a:xfrm>
          <a:prstGeom prst="rect">
            <a:avLst/>
          </a:prstGeom>
          <a:noFill/>
        </p:spPr>
        <p:txBody>
          <a:bodyPr wrap="square" rtlCol="0">
            <a:spAutoFit/>
          </a:bodyPr>
          <a:lstStyle/>
          <a:p>
            <a:pPr>
              <a:lnSpc>
                <a:spcPct val="150000"/>
              </a:lnSpc>
            </a:pPr>
            <a:r>
              <a:rPr lang="ru-RU" sz="1000" dirty="0">
                <a:latin typeface="Raleway" panose="020B0503030101060003" pitchFamily="34" charset="0"/>
              </a:rPr>
              <a:t>Одна из наиболее популярных моделей городской фермы. Здесь зеленые пространства занимают площадь самих зданий</a:t>
            </a:r>
            <a:r>
              <a:rPr lang="ru-RU" sz="1000" dirty="0" smtClean="0">
                <a:latin typeface="Raleway" panose="020B0503030101060003" pitchFamily="34" charset="0"/>
              </a:rPr>
              <a:t>.</a:t>
            </a:r>
          </a:p>
          <a:p>
            <a:pPr algn="just">
              <a:lnSpc>
                <a:spcPct val="150000"/>
              </a:lnSpc>
            </a:pPr>
            <a:endParaRPr lang="ru-RU" sz="1000" dirty="0" smtClean="0">
              <a:latin typeface="Raleway" panose="020B0503030101060003" pitchFamily="34" charset="0"/>
            </a:endParaRPr>
          </a:p>
          <a:p>
            <a:pPr algn="just">
              <a:lnSpc>
                <a:spcPct val="150000"/>
              </a:lnSpc>
            </a:pPr>
            <a:r>
              <a:rPr lang="ru-RU" sz="1000" dirty="0" smtClean="0">
                <a:latin typeface="Raleway" panose="020B0503030101060003" pitchFamily="34" charset="0"/>
              </a:rPr>
              <a:t>– Размещение </a:t>
            </a:r>
            <a:r>
              <a:rPr lang="ru-RU" sz="1000" dirty="0">
                <a:latin typeface="Raleway" panose="020B0503030101060003" pitchFamily="34" charset="0"/>
              </a:rPr>
              <a:t>зеленых пространств </a:t>
            </a:r>
            <a:r>
              <a:rPr lang="ru-RU" sz="1000" dirty="0" smtClean="0">
                <a:latin typeface="Raleway" panose="020B0503030101060003" pitchFamily="34" charset="0"/>
              </a:rPr>
              <a:t>на </a:t>
            </a:r>
            <a:r>
              <a:rPr lang="ru-RU" sz="1000" dirty="0">
                <a:latin typeface="Raleway" panose="020B0503030101060003" pitchFamily="34" charset="0"/>
              </a:rPr>
              <a:t>открытом воздухе. </a:t>
            </a:r>
            <a:endParaRPr lang="ru-RU" sz="1000" dirty="0" smtClean="0">
              <a:latin typeface="Raleway" panose="020B0503030101060003" pitchFamily="34" charset="0"/>
            </a:endParaRPr>
          </a:p>
          <a:p>
            <a:pPr algn="just">
              <a:lnSpc>
                <a:spcPct val="150000"/>
              </a:lnSpc>
            </a:pPr>
            <a:endParaRPr lang="ru-RU" sz="1000" dirty="0">
              <a:latin typeface="Raleway" panose="020B0503030101060003" pitchFamily="34" charset="0"/>
            </a:endParaRPr>
          </a:p>
          <a:p>
            <a:pPr>
              <a:lnSpc>
                <a:spcPct val="150000"/>
              </a:lnSpc>
            </a:pPr>
            <a:r>
              <a:rPr lang="ru-RU" sz="1000" dirty="0" smtClean="0">
                <a:latin typeface="Raleway" panose="020B0503030101060003" pitchFamily="34" charset="0"/>
              </a:rPr>
              <a:t>– Размещение </a:t>
            </a:r>
            <a:r>
              <a:rPr lang="ru-RU" sz="1000" dirty="0">
                <a:latin typeface="Raleway" panose="020B0503030101060003" pitchFamily="34" charset="0"/>
              </a:rPr>
              <a:t>растений в закрытых от внешних погодных условий теплицах.</a:t>
            </a:r>
          </a:p>
          <a:p>
            <a:pPr algn="just">
              <a:lnSpc>
                <a:spcPct val="150000"/>
              </a:lnSpc>
            </a:pPr>
            <a:endParaRPr lang="en-US" sz="1000" dirty="0" smtClean="0">
              <a:latin typeface="Raleway" panose="020B0503030101060003" pitchFamily="34" charset="0"/>
            </a:endParaRPr>
          </a:p>
        </p:txBody>
      </p:sp>
      <p:sp>
        <p:nvSpPr>
          <p:cNvPr id="13" name="TextBox 12"/>
          <p:cNvSpPr txBox="1"/>
          <p:nvPr/>
        </p:nvSpPr>
        <p:spPr>
          <a:xfrm>
            <a:off x="102716" y="402325"/>
            <a:ext cx="4659065" cy="738664"/>
          </a:xfrm>
          <a:prstGeom prst="rect">
            <a:avLst/>
          </a:prstGeom>
          <a:noFill/>
        </p:spPr>
        <p:txBody>
          <a:bodyPr wrap="square" rtlCol="0" anchor="b">
            <a:spAutoFit/>
          </a:bodyPr>
          <a:lstStyle/>
          <a:p>
            <a:pPr>
              <a:lnSpc>
                <a:spcPct val="150000"/>
              </a:lnSpc>
            </a:pPr>
            <a:r>
              <a:rPr lang="ru-RU" sz="1400" b="1" spc="600" dirty="0" smtClean="0">
                <a:latin typeface="Raleway" panose="020B0503030101060003" pitchFamily="34" charset="0"/>
              </a:rPr>
              <a:t>ГОРОДСКИЕ ФЕРМЫ НА КРЫШАХ ЗДАНИЙ</a:t>
            </a:r>
            <a:endParaRPr lang="en-US" sz="1400" b="1" spc="600" dirty="0" smtClean="0">
              <a:latin typeface="Raleway" panose="020B0503030101060003" pitchFamily="34" charset="0"/>
            </a:endParaRPr>
          </a:p>
        </p:txBody>
      </p:sp>
      <p:sp>
        <p:nvSpPr>
          <p:cNvPr id="14" name="TextBox 13"/>
          <p:cNvSpPr txBox="1"/>
          <p:nvPr/>
        </p:nvSpPr>
        <p:spPr>
          <a:xfrm>
            <a:off x="5248333" y="5181076"/>
            <a:ext cx="5405290" cy="738664"/>
          </a:xfrm>
          <a:prstGeom prst="rect">
            <a:avLst/>
          </a:prstGeom>
          <a:noFill/>
        </p:spPr>
        <p:txBody>
          <a:bodyPr wrap="square" rtlCol="0" anchor="b">
            <a:spAutoFit/>
          </a:bodyPr>
          <a:lstStyle/>
          <a:p>
            <a:pPr>
              <a:lnSpc>
                <a:spcPct val="150000"/>
              </a:lnSpc>
            </a:pPr>
            <a:r>
              <a:rPr lang="ru-RU" sz="1400" spc="300" dirty="0">
                <a:solidFill>
                  <a:schemeClr val="bg1"/>
                </a:solidFill>
                <a:latin typeface="Raleway" panose="020B0503030101060003" pitchFamily="34" charset="0"/>
              </a:rPr>
              <a:t>Административное здание с теплицей на </a:t>
            </a:r>
            <a:r>
              <a:rPr lang="ru-RU" sz="1400" spc="300" dirty="0" smtClean="0">
                <a:solidFill>
                  <a:schemeClr val="bg1"/>
                </a:solidFill>
                <a:latin typeface="Raleway" panose="020B0503030101060003" pitchFamily="34" charset="0"/>
              </a:rPr>
              <a:t>крыше</a:t>
            </a:r>
            <a:r>
              <a:rPr lang="en-US" sz="1400" spc="300" dirty="0" smtClean="0">
                <a:solidFill>
                  <a:schemeClr val="bg1"/>
                </a:solidFill>
                <a:latin typeface="Raleway" panose="020B0503030101060003" pitchFamily="34" charset="0"/>
              </a:rPr>
              <a:t> </a:t>
            </a:r>
            <a:r>
              <a:rPr lang="ru-RU" sz="1400" spc="300" dirty="0">
                <a:solidFill>
                  <a:schemeClr val="bg1"/>
                </a:solidFill>
                <a:latin typeface="Raleway" panose="020B0503030101060003" pitchFamily="34" charset="0"/>
              </a:rPr>
              <a:t>/ </a:t>
            </a:r>
            <a:r>
              <a:rPr lang="ru-RU" sz="1400" spc="300" dirty="0" err="1">
                <a:solidFill>
                  <a:schemeClr val="bg1"/>
                </a:solidFill>
                <a:latin typeface="Raleway" panose="020B0503030101060003" pitchFamily="34" charset="0"/>
              </a:rPr>
              <a:t>Оберхаузен</a:t>
            </a:r>
            <a:r>
              <a:rPr lang="ru-RU" sz="1400" spc="300" dirty="0">
                <a:solidFill>
                  <a:schemeClr val="bg1"/>
                </a:solidFill>
                <a:latin typeface="Raleway" panose="020B0503030101060003" pitchFamily="34" charset="0"/>
              </a:rPr>
              <a:t>, Германия </a:t>
            </a:r>
            <a:r>
              <a:rPr lang="ru-RU" sz="1400" spc="300" dirty="0" smtClean="0">
                <a:solidFill>
                  <a:schemeClr val="bg1"/>
                </a:solidFill>
                <a:latin typeface="Raleway" panose="020B0503030101060003" pitchFamily="34" charset="0"/>
              </a:rPr>
              <a:t>/ 201</a:t>
            </a:r>
            <a:r>
              <a:rPr lang="en-US" sz="1400" spc="300" dirty="0" smtClean="0">
                <a:solidFill>
                  <a:schemeClr val="bg1"/>
                </a:solidFill>
                <a:latin typeface="Raleway" panose="020B0503030101060003" pitchFamily="34" charset="0"/>
              </a:rPr>
              <a:t>6</a:t>
            </a:r>
            <a:r>
              <a:rPr lang="ru-RU" sz="1400" spc="300" dirty="0" smtClean="0">
                <a:solidFill>
                  <a:schemeClr val="bg1"/>
                </a:solidFill>
                <a:latin typeface="Raleway" panose="020B0503030101060003" pitchFamily="34" charset="0"/>
              </a:rPr>
              <a:t>г.</a:t>
            </a:r>
            <a:endParaRPr lang="en-US" sz="1400" spc="300" dirty="0" smtClean="0">
              <a:solidFill>
                <a:schemeClr val="bg1"/>
              </a:solidFill>
              <a:latin typeface="Raleway" panose="020B0503030101060003" pitchFamily="34" charset="0"/>
            </a:endParaRPr>
          </a:p>
        </p:txBody>
      </p:sp>
      <p:sp>
        <p:nvSpPr>
          <p:cNvPr id="35" name="TextBox 34"/>
          <p:cNvSpPr txBox="1"/>
          <p:nvPr/>
        </p:nvSpPr>
        <p:spPr>
          <a:xfrm>
            <a:off x="102715" y="4429062"/>
            <a:ext cx="4820267" cy="2246769"/>
          </a:xfrm>
          <a:prstGeom prst="rect">
            <a:avLst/>
          </a:prstGeom>
          <a:noFill/>
        </p:spPr>
        <p:txBody>
          <a:bodyPr wrap="square" rtlCol="0">
            <a:spAutoFit/>
          </a:bodyPr>
          <a:lstStyle/>
          <a:p>
            <a:r>
              <a:rPr lang="ru-RU" sz="1000" spc="300" dirty="0" smtClean="0">
                <a:solidFill>
                  <a:schemeClr val="bg1"/>
                </a:solidFill>
                <a:latin typeface="Raleway" panose="020B0503030101060003" pitchFamily="34" charset="0"/>
              </a:rPr>
              <a:t>-Создание более привлекательного вида существующих зданий</a:t>
            </a:r>
            <a:r>
              <a:rPr lang="en-US" sz="1000" spc="300" dirty="0" smtClean="0">
                <a:solidFill>
                  <a:schemeClr val="bg1"/>
                </a:solidFill>
                <a:latin typeface="Raleway" panose="020B0503030101060003" pitchFamily="34" charset="0"/>
              </a:rPr>
              <a:t>;</a:t>
            </a:r>
            <a:endParaRPr lang="ru-RU" sz="1000" spc="300" dirty="0" smtClean="0">
              <a:solidFill>
                <a:schemeClr val="bg1"/>
              </a:solidFill>
              <a:latin typeface="Raleway" panose="020B0503030101060003" pitchFamily="34" charset="0"/>
            </a:endParaRPr>
          </a:p>
          <a:p>
            <a:endParaRPr lang="ru-RU" sz="1000" spc="300" dirty="0" smtClean="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-Круглогодичное использование;</a:t>
            </a:r>
          </a:p>
          <a:p>
            <a:endParaRPr lang="ru-RU" sz="1000" spc="300" dirty="0" smtClean="0">
              <a:solidFill>
                <a:schemeClr val="bg1"/>
              </a:solidFill>
              <a:latin typeface="Raleway" panose="020B0503030101060003" pitchFamily="34" charset="0"/>
            </a:endParaRPr>
          </a:p>
          <a:p>
            <a:r>
              <a:rPr lang="ru-RU" sz="1000" spc="300" dirty="0">
                <a:solidFill>
                  <a:schemeClr val="bg1"/>
                </a:solidFill>
                <a:latin typeface="Raleway" panose="020B0503030101060003" pitchFamily="34" charset="0"/>
              </a:rPr>
              <a:t>-Визуальное разнообразие и обновление городских территорий</a:t>
            </a:r>
            <a:r>
              <a:rPr lang="ru-RU" sz="1000" spc="300" dirty="0" smtClean="0">
                <a:solidFill>
                  <a:schemeClr val="bg1"/>
                </a:solidFill>
                <a:latin typeface="Raleway" panose="020B0503030101060003" pitchFamily="34" charset="0"/>
              </a:rPr>
              <a:t>;</a:t>
            </a:r>
          </a:p>
          <a:p>
            <a:endParaRPr lang="ru-RU" sz="1000" spc="300" dirty="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-Обеспечение </a:t>
            </a:r>
            <a:r>
              <a:rPr lang="ru-RU" sz="1000" spc="300" dirty="0">
                <a:solidFill>
                  <a:schemeClr val="bg1"/>
                </a:solidFill>
                <a:latin typeface="Raleway" panose="020B0503030101060003" pitchFamily="34" charset="0"/>
              </a:rPr>
              <a:t>городов новыми рабочими </a:t>
            </a:r>
            <a:r>
              <a:rPr lang="ru-RU" sz="1000" spc="300" dirty="0" smtClean="0">
                <a:solidFill>
                  <a:schemeClr val="bg1"/>
                </a:solidFill>
                <a:latin typeface="Raleway" panose="020B0503030101060003" pitchFamily="34" charset="0"/>
              </a:rPr>
              <a:t>местами;</a:t>
            </a:r>
          </a:p>
          <a:p>
            <a:endParaRPr lang="ru-RU" sz="1000" spc="300" dirty="0">
              <a:solidFill>
                <a:schemeClr val="bg1"/>
              </a:solidFill>
              <a:latin typeface="Raleway" panose="020B0503030101060003" pitchFamily="34" charset="0"/>
            </a:endParaRPr>
          </a:p>
          <a:p>
            <a:r>
              <a:rPr lang="ru-RU" sz="1000" spc="300" dirty="0">
                <a:solidFill>
                  <a:schemeClr val="bg1"/>
                </a:solidFill>
                <a:latin typeface="Raleway" panose="020B0503030101060003" pitchFamily="34" charset="0"/>
              </a:rPr>
              <a:t>-</a:t>
            </a:r>
            <a:r>
              <a:rPr lang="ru-RU" sz="1000" spc="300" dirty="0" smtClean="0">
                <a:solidFill>
                  <a:schemeClr val="bg1"/>
                </a:solidFill>
                <a:latin typeface="Raleway" panose="020B0503030101060003" pitchFamily="34" charset="0"/>
              </a:rPr>
              <a:t>Увеличение стоимости </a:t>
            </a:r>
            <a:r>
              <a:rPr lang="ru-RU" sz="1000" spc="300" dirty="0">
                <a:solidFill>
                  <a:schemeClr val="bg1"/>
                </a:solidFill>
                <a:latin typeface="Raleway" panose="020B0503030101060003" pitchFamily="34" charset="0"/>
              </a:rPr>
              <a:t>собственности, за счет ценного актива здания;</a:t>
            </a:r>
          </a:p>
          <a:p>
            <a:endParaRPr lang="ru-RU" sz="1000" spc="300" dirty="0">
              <a:solidFill>
                <a:schemeClr val="bg1"/>
              </a:solidFill>
              <a:latin typeface="Raleway" panose="020B0503030101060003" pitchFamily="34" charset="0"/>
            </a:endParaRPr>
          </a:p>
          <a:p>
            <a:pPr algn="just"/>
            <a:endParaRPr lang="ru-RU" sz="1000" spc="300" dirty="0" smtClean="0">
              <a:solidFill>
                <a:schemeClr val="bg1"/>
              </a:solidFill>
              <a:latin typeface="Raleway" panose="020B0503030101060003" pitchFamily="34" charset="0"/>
            </a:endParaRPr>
          </a:p>
        </p:txBody>
      </p:sp>
      <p:sp>
        <p:nvSpPr>
          <p:cNvPr id="36" name="TextBox 35"/>
          <p:cNvSpPr txBox="1"/>
          <p:nvPr/>
        </p:nvSpPr>
        <p:spPr>
          <a:xfrm>
            <a:off x="102716" y="3895244"/>
            <a:ext cx="3372154" cy="317972"/>
          </a:xfrm>
          <a:prstGeom prst="rect">
            <a:avLst/>
          </a:prstGeom>
          <a:noFill/>
        </p:spPr>
        <p:txBody>
          <a:bodyPr wrap="square" rtlCol="0">
            <a:spAutoFit/>
          </a:bodyPr>
          <a:lstStyle/>
          <a:p>
            <a:pPr algn="just">
              <a:lnSpc>
                <a:spcPct val="150000"/>
              </a:lnSpc>
            </a:pPr>
            <a:r>
              <a:rPr lang="ru-RU" sz="1100" spc="300" dirty="0" smtClean="0">
                <a:latin typeface="Raleway" panose="020B0503030101060003" pitchFamily="34" charset="0"/>
              </a:rPr>
              <a:t>ПРЕИМУЩЕСТВА</a:t>
            </a:r>
            <a:endParaRPr lang="en-US" sz="1100" spc="300" dirty="0" smtClean="0">
              <a:latin typeface="Raleway" panose="020B0503030101060003" pitchFamily="34" charset="0"/>
            </a:endParaRPr>
          </a:p>
        </p:txBody>
      </p:sp>
    </p:spTree>
    <p:extLst>
      <p:ext uri="{BB962C8B-B14F-4D97-AF65-F5344CB8AC3E}">
        <p14:creationId xmlns:p14="http://schemas.microsoft.com/office/powerpoint/2010/main" val="169620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35" grpId="0"/>
      <p:bldP spid="3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713" r="11713"/>
          <a:stretch>
            <a:fillRect/>
          </a:stretch>
        </p:blipFill>
        <p:spPr/>
      </p:pic>
      <p:sp>
        <p:nvSpPr>
          <p:cNvPr id="9" name="TextBox 8"/>
          <p:cNvSpPr txBox="1"/>
          <p:nvPr/>
        </p:nvSpPr>
        <p:spPr>
          <a:xfrm>
            <a:off x="8510954" y="2050920"/>
            <a:ext cx="3165232" cy="1938992"/>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Городская ферма BIGH построена на крыше рыночного зала </a:t>
            </a:r>
            <a:r>
              <a:rPr lang="ru-RU" sz="1000" dirty="0" smtClean="0">
                <a:latin typeface="Raleway" panose="020B0503030101060003" pitchFamily="34" charset="0"/>
              </a:rPr>
              <a:t>в </a:t>
            </a:r>
            <a:r>
              <a:rPr lang="ru-RU" sz="1000" dirty="0">
                <a:latin typeface="Raleway" panose="020B0503030101060003" pitchFamily="34" charset="0"/>
              </a:rPr>
              <a:t>самом центре зоны приоритетного развития Брюссельского канала . Теплица на крыше производит овощи и зелень в трех садовых зонах общей площадью 2000 </a:t>
            </a:r>
            <a:r>
              <a:rPr lang="ru-RU" sz="1000" dirty="0" smtClean="0">
                <a:latin typeface="Raleway" panose="020B0503030101060003" pitchFamily="34" charset="0"/>
              </a:rPr>
              <a:t>м2. </a:t>
            </a:r>
            <a:r>
              <a:rPr lang="ru-RU" sz="1000" dirty="0">
                <a:latin typeface="Raleway" panose="020B0503030101060003" pitchFamily="34" charset="0"/>
              </a:rPr>
              <a:t>Химикатов или пестицидов при </a:t>
            </a:r>
            <a:r>
              <a:rPr lang="ru-RU" sz="1000" dirty="0" smtClean="0">
                <a:latin typeface="Raleway" panose="020B0503030101060003" pitchFamily="34" charset="0"/>
              </a:rPr>
              <a:t>этом не используется</a:t>
            </a:r>
            <a:r>
              <a:rPr lang="ru-RU" sz="1000" dirty="0">
                <a:latin typeface="Raleway" panose="020B0503030101060003" pitchFamily="34" charset="0"/>
              </a:rPr>
              <a:t>. BIGH фокусируется на небольших объемах, распространяемых на местном </a:t>
            </a:r>
            <a:r>
              <a:rPr lang="ru-RU" sz="1000" dirty="0" smtClean="0">
                <a:latin typeface="Raleway" panose="020B0503030101060003" pitchFamily="34" charset="0"/>
              </a:rPr>
              <a:t>уровне.</a:t>
            </a:r>
            <a:endParaRPr lang="en-US" sz="1000" dirty="0" smtClean="0">
              <a:latin typeface="Raleway" panose="020B0503030101060003" pitchFamily="34" charset="0"/>
            </a:endParaRPr>
          </a:p>
        </p:txBody>
      </p:sp>
      <p:sp>
        <p:nvSpPr>
          <p:cNvPr id="10" name="TextBox 9"/>
          <p:cNvSpPr txBox="1"/>
          <p:nvPr/>
        </p:nvSpPr>
        <p:spPr>
          <a:xfrm>
            <a:off x="8510954" y="617618"/>
            <a:ext cx="3681046" cy="1061829"/>
          </a:xfrm>
          <a:prstGeom prst="rect">
            <a:avLst/>
          </a:prstGeom>
          <a:noFill/>
        </p:spPr>
        <p:txBody>
          <a:bodyPr wrap="square" rtlCol="0" anchor="b">
            <a:spAutoFit/>
          </a:bodyPr>
          <a:lstStyle/>
          <a:p>
            <a:pPr>
              <a:lnSpc>
                <a:spcPct val="150000"/>
              </a:lnSpc>
            </a:pPr>
            <a:r>
              <a:rPr lang="ru-RU" sz="1400" b="1" spc="600" dirty="0" smtClean="0">
                <a:latin typeface="Raleway" panose="020B0503030101060003" pitchFamily="34" charset="0"/>
              </a:rPr>
              <a:t>ТЕПЛИЧНОЕ ХОЗЯЙСТВО </a:t>
            </a:r>
            <a:r>
              <a:rPr lang="en-US" sz="1400" b="1" spc="600" dirty="0" smtClean="0">
                <a:latin typeface="Raleway" panose="020B0503030101060003" pitchFamily="34" charset="0"/>
              </a:rPr>
              <a:t>BIGH FARMS/</a:t>
            </a:r>
            <a:r>
              <a:rPr lang="ru-RU" sz="1400" b="1" spc="600" dirty="0" smtClean="0">
                <a:latin typeface="Raleway" panose="020B0503030101060003" pitchFamily="34" charset="0"/>
              </a:rPr>
              <a:t>БЕЛЬГИЯ, БРЮССЕЛЬ/2017 ГОД</a:t>
            </a:r>
            <a:endParaRPr lang="en-US" sz="1400" b="1" spc="600" dirty="0" smtClean="0">
              <a:latin typeface="Raleway" panose="020B0503030101060003" pitchFamily="34" charset="0"/>
            </a:endParaRPr>
          </a:p>
        </p:txBody>
      </p:sp>
      <p:sp>
        <p:nvSpPr>
          <p:cNvPr id="16" name="Rectangle 15"/>
          <p:cNvSpPr/>
          <p:nvPr/>
        </p:nvSpPr>
        <p:spPr>
          <a:xfrm>
            <a:off x="378069" y="272562"/>
            <a:ext cx="7121770"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01409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510954" y="1455697"/>
            <a:ext cx="3165232" cy="1682448"/>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Озелененное пространство городских объектов, созданное с целью производства продуктов питания. Она может представлять собой совокупность помещений, спроектированных в едином объеме или небольшом комплексе на территории города или является частью иных моно- или многофункциональных зданий</a:t>
            </a:r>
            <a:r>
              <a:rPr lang="ru-RU" sz="1000" dirty="0" smtClean="0">
                <a:latin typeface="Raleway" panose="020B0503030101060003" pitchFamily="34" charset="0"/>
              </a:rPr>
              <a:t>.</a:t>
            </a:r>
            <a:endParaRPr lang="ru-RU" sz="1000" dirty="0">
              <a:latin typeface="Raleway" panose="020B0503030101060003" pitchFamily="34" charset="0"/>
            </a:endParaRPr>
          </a:p>
        </p:txBody>
      </p:sp>
      <p:sp>
        <p:nvSpPr>
          <p:cNvPr id="10" name="TextBox 9"/>
          <p:cNvSpPr txBox="1"/>
          <p:nvPr/>
        </p:nvSpPr>
        <p:spPr>
          <a:xfrm>
            <a:off x="8510954" y="1077517"/>
            <a:ext cx="3165232" cy="378180"/>
          </a:xfrm>
          <a:prstGeom prst="rect">
            <a:avLst/>
          </a:prstGeom>
          <a:noFill/>
        </p:spPr>
        <p:txBody>
          <a:bodyPr wrap="square" rtlCol="0" anchor="b">
            <a:spAutoFit/>
          </a:bodyPr>
          <a:lstStyle/>
          <a:p>
            <a:pPr>
              <a:lnSpc>
                <a:spcPct val="150000"/>
              </a:lnSpc>
            </a:pPr>
            <a:r>
              <a:rPr lang="ru-RU" sz="1400" b="1" spc="600" dirty="0">
                <a:latin typeface="Raleway" panose="020B0503030101060003" pitchFamily="34" charset="0"/>
              </a:rPr>
              <a:t>ГОРОДСКАЯ </a:t>
            </a:r>
            <a:r>
              <a:rPr lang="ru-RU" sz="1400" b="1" spc="600" dirty="0" smtClean="0">
                <a:latin typeface="Raleway" panose="020B0503030101060003" pitchFamily="34" charset="0"/>
              </a:rPr>
              <a:t>ФЕРМА</a:t>
            </a:r>
            <a:endParaRPr lang="ru-RU" sz="1400" b="1" spc="600" dirty="0">
              <a:latin typeface="Raleway" panose="020B0503030101060003" pitchFamily="34" charset="0"/>
            </a:endParaRPr>
          </a:p>
        </p:txBody>
      </p:sp>
      <p:pic>
        <p:nvPicPr>
          <p:cNvPr id="5" name="Рисунок 4"/>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4607" r="4607"/>
          <a:stretch>
            <a:fillRect/>
          </a:stretch>
        </p:blipFill>
        <p:spPr/>
      </p:pic>
      <p:sp>
        <p:nvSpPr>
          <p:cNvPr id="16" name="Rectangle 15"/>
          <p:cNvSpPr/>
          <p:nvPr/>
        </p:nvSpPr>
        <p:spPr>
          <a:xfrm>
            <a:off x="378069" y="272562"/>
            <a:ext cx="7121770"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9101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486" r="15486"/>
          <a:stretch>
            <a:fillRect/>
          </a:stretch>
        </p:blipFill>
        <p:spPr>
          <a:xfrm>
            <a:off x="5091113" y="0"/>
            <a:ext cx="7100887" cy="6858000"/>
          </a:xfrm>
        </p:spPr>
      </p:pic>
      <p:sp>
        <p:nvSpPr>
          <p:cNvPr id="4" name="Rectangle 3"/>
          <p:cNvSpPr/>
          <p:nvPr/>
        </p:nvSpPr>
        <p:spPr>
          <a:xfrm>
            <a:off x="-1" y="4242816"/>
            <a:ext cx="5090359" cy="2615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90358" y="4242816"/>
            <a:ext cx="7101642" cy="2615184"/>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48333" y="4445616"/>
            <a:ext cx="6776292" cy="584647"/>
          </a:xfrm>
          <a:prstGeom prst="rect">
            <a:avLst/>
          </a:prstGeom>
          <a:noFill/>
        </p:spPr>
        <p:txBody>
          <a:bodyPr wrap="square" rtlCol="0">
            <a:spAutoFit/>
          </a:bodyPr>
          <a:lstStyle/>
          <a:p>
            <a:pPr>
              <a:lnSpc>
                <a:spcPct val="150000"/>
              </a:lnSpc>
            </a:pPr>
            <a:r>
              <a:rPr lang="en-US" sz="2400" spc="600" dirty="0" smtClean="0">
                <a:solidFill>
                  <a:schemeClr val="bg1"/>
                </a:solidFill>
                <a:latin typeface="Raleway" panose="020B0503030101060003" pitchFamily="34" charset="0"/>
              </a:rPr>
              <a:t>GREEN HOUSE</a:t>
            </a:r>
            <a:endParaRPr lang="en-US" sz="2400" spc="600" dirty="0">
              <a:solidFill>
                <a:schemeClr val="bg1"/>
              </a:solidFill>
              <a:latin typeface="Raleway" panose="020B0503030101060003" pitchFamily="34" charset="0"/>
            </a:endParaRPr>
          </a:p>
        </p:txBody>
      </p:sp>
      <p:sp>
        <p:nvSpPr>
          <p:cNvPr id="12" name="TextBox 11"/>
          <p:cNvSpPr txBox="1"/>
          <p:nvPr/>
        </p:nvSpPr>
        <p:spPr>
          <a:xfrm>
            <a:off x="102716" y="1215227"/>
            <a:ext cx="4305382" cy="2605778"/>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Здание, где четко выделены две и более функции объекта, одной из которых является Городская ферма. Можно выделить три типа взаимодействий этих функция:</a:t>
            </a:r>
          </a:p>
          <a:p>
            <a:pPr algn="just">
              <a:lnSpc>
                <a:spcPct val="150000"/>
              </a:lnSpc>
            </a:pPr>
            <a:r>
              <a:rPr lang="ru-RU" sz="1000" dirty="0">
                <a:latin typeface="Raleway" panose="020B0503030101060003" pitchFamily="34" charset="0"/>
              </a:rPr>
              <a:t>– Равноправные функционально независимы друг от друга </a:t>
            </a:r>
            <a:r>
              <a:rPr lang="ru-RU" sz="1000" dirty="0" smtClean="0">
                <a:latin typeface="Raleway" panose="020B0503030101060003" pitchFamily="34" charset="0"/>
              </a:rPr>
              <a:t>объекты</a:t>
            </a:r>
            <a:r>
              <a:rPr lang="en-US" sz="1000" dirty="0" smtClean="0">
                <a:latin typeface="Raleway" panose="020B0503030101060003" pitchFamily="34" charset="0"/>
              </a:rPr>
              <a:t>;</a:t>
            </a:r>
            <a:endParaRPr lang="ru-RU" sz="1000" dirty="0">
              <a:latin typeface="Raleway" panose="020B0503030101060003" pitchFamily="34" charset="0"/>
            </a:endParaRPr>
          </a:p>
          <a:p>
            <a:pPr algn="just">
              <a:lnSpc>
                <a:spcPct val="150000"/>
              </a:lnSpc>
            </a:pPr>
            <a:r>
              <a:rPr lang="ru-RU" sz="1000" dirty="0">
                <a:latin typeface="Raleway" panose="020B0503030101060003" pitchFamily="34" charset="0"/>
              </a:rPr>
              <a:t>– Только визуальное восприятие. Здесь ферма является частью</a:t>
            </a:r>
          </a:p>
          <a:p>
            <a:pPr algn="just">
              <a:lnSpc>
                <a:spcPct val="150000"/>
              </a:lnSpc>
            </a:pPr>
            <a:r>
              <a:rPr lang="ru-RU" sz="1000" dirty="0">
                <a:latin typeface="Raleway" panose="020B0503030101060003" pitchFamily="34" charset="0"/>
              </a:rPr>
              <a:t>эмоционального </a:t>
            </a:r>
            <a:r>
              <a:rPr lang="ru-RU" sz="1000" dirty="0" smtClean="0">
                <a:latin typeface="Raleway" panose="020B0503030101060003" pitchFamily="34" charset="0"/>
              </a:rPr>
              <a:t>сценария</a:t>
            </a:r>
            <a:r>
              <a:rPr lang="en-US" sz="1000" dirty="0" smtClean="0">
                <a:latin typeface="Raleway" panose="020B0503030101060003" pitchFamily="34" charset="0"/>
              </a:rPr>
              <a:t>;</a:t>
            </a:r>
            <a:endParaRPr lang="ru-RU" sz="1000" dirty="0">
              <a:latin typeface="Raleway" panose="020B0503030101060003" pitchFamily="34" charset="0"/>
            </a:endParaRPr>
          </a:p>
          <a:p>
            <a:pPr algn="just">
              <a:lnSpc>
                <a:spcPct val="150000"/>
              </a:lnSpc>
            </a:pPr>
            <a:r>
              <a:rPr lang="ru-RU" sz="1000" dirty="0">
                <a:latin typeface="Raleway" panose="020B0503030101060003" pitchFamily="34" charset="0"/>
              </a:rPr>
              <a:t>– Ферма является частью функционирования другой функции. Например, сочетаний функций кафе и фермы: выращивание продуктов на месте и их приготовление вызывают эмоциональный эффект для посетителей. Здесь это взаимодействие может определять концепцию объекта.</a:t>
            </a:r>
          </a:p>
          <a:p>
            <a:pPr algn="just">
              <a:lnSpc>
                <a:spcPct val="150000"/>
              </a:lnSpc>
            </a:pPr>
            <a:endParaRPr lang="en-US" sz="1000" dirty="0" smtClean="0">
              <a:latin typeface="Raleway" panose="020B0503030101060003" pitchFamily="34" charset="0"/>
            </a:endParaRPr>
          </a:p>
        </p:txBody>
      </p:sp>
      <p:sp>
        <p:nvSpPr>
          <p:cNvPr id="13" name="TextBox 12"/>
          <p:cNvSpPr txBox="1"/>
          <p:nvPr/>
        </p:nvSpPr>
        <p:spPr>
          <a:xfrm>
            <a:off x="102717" y="79160"/>
            <a:ext cx="4987642" cy="1061829"/>
          </a:xfrm>
          <a:prstGeom prst="rect">
            <a:avLst/>
          </a:prstGeom>
          <a:noFill/>
        </p:spPr>
        <p:txBody>
          <a:bodyPr wrap="square" rtlCol="0" anchor="b">
            <a:spAutoFit/>
          </a:bodyPr>
          <a:lstStyle/>
          <a:p>
            <a:pPr>
              <a:lnSpc>
                <a:spcPct val="150000"/>
              </a:lnSpc>
            </a:pPr>
            <a:r>
              <a:rPr lang="ru-RU" sz="1400" b="1" spc="600" dirty="0">
                <a:latin typeface="Raleway" panose="020B0503030101060003" pitchFamily="34" charset="0"/>
              </a:rPr>
              <a:t>СОВМЕЩЕНИЕ ГОРОДСКОЙ ФЕРМЫ И ДРУГОЙ ФУНКЦИИ В ПРЕДЕЛАХ ОДНОГО ЗДАНИЯ</a:t>
            </a:r>
            <a:endParaRPr lang="en-US" sz="1400" b="1" spc="600" dirty="0" smtClean="0">
              <a:latin typeface="Raleway" panose="020B0503030101060003" pitchFamily="34" charset="0"/>
            </a:endParaRPr>
          </a:p>
        </p:txBody>
      </p:sp>
      <p:sp>
        <p:nvSpPr>
          <p:cNvPr id="14" name="TextBox 13"/>
          <p:cNvSpPr txBox="1"/>
          <p:nvPr/>
        </p:nvSpPr>
        <p:spPr>
          <a:xfrm>
            <a:off x="5248333" y="5324000"/>
            <a:ext cx="5405290" cy="415498"/>
          </a:xfrm>
          <a:prstGeom prst="rect">
            <a:avLst/>
          </a:prstGeom>
          <a:noFill/>
        </p:spPr>
        <p:txBody>
          <a:bodyPr wrap="square" rtlCol="0" anchor="b">
            <a:spAutoFit/>
          </a:bodyPr>
          <a:lstStyle/>
          <a:p>
            <a:pPr>
              <a:lnSpc>
                <a:spcPct val="150000"/>
              </a:lnSpc>
            </a:pPr>
            <a:r>
              <a:rPr lang="ru-RU" sz="1400" spc="300" dirty="0">
                <a:solidFill>
                  <a:schemeClr val="bg1"/>
                </a:solidFill>
                <a:latin typeface="Raleway" panose="020B0503030101060003" pitchFamily="34" charset="0"/>
              </a:rPr>
              <a:t>Утрехт, </a:t>
            </a:r>
            <a:r>
              <a:rPr lang="ru-RU" sz="1400" spc="300" dirty="0" smtClean="0">
                <a:solidFill>
                  <a:schemeClr val="bg1"/>
                </a:solidFill>
                <a:latin typeface="Raleway" panose="020B0503030101060003" pitchFamily="34" charset="0"/>
              </a:rPr>
              <a:t>Нидерланды</a:t>
            </a:r>
            <a:r>
              <a:rPr lang="en-US" sz="1400" spc="300" dirty="0" smtClean="0">
                <a:solidFill>
                  <a:schemeClr val="bg1"/>
                </a:solidFill>
                <a:latin typeface="Raleway" panose="020B0503030101060003" pitchFamily="34" charset="0"/>
              </a:rPr>
              <a:t> </a:t>
            </a:r>
            <a:r>
              <a:rPr lang="ru-RU" sz="1400" spc="300" dirty="0" smtClean="0">
                <a:solidFill>
                  <a:schemeClr val="bg1"/>
                </a:solidFill>
                <a:latin typeface="Raleway" panose="020B0503030101060003" pitchFamily="34" charset="0"/>
              </a:rPr>
              <a:t>/ 2018г.</a:t>
            </a:r>
            <a:endParaRPr lang="en-US" sz="1400" spc="300" dirty="0" smtClean="0">
              <a:solidFill>
                <a:schemeClr val="bg1"/>
              </a:solidFill>
              <a:latin typeface="Raleway" panose="020B0503030101060003" pitchFamily="34" charset="0"/>
            </a:endParaRPr>
          </a:p>
        </p:txBody>
      </p:sp>
      <p:sp>
        <p:nvSpPr>
          <p:cNvPr id="35" name="TextBox 34"/>
          <p:cNvSpPr txBox="1"/>
          <p:nvPr/>
        </p:nvSpPr>
        <p:spPr>
          <a:xfrm>
            <a:off x="102715" y="4429062"/>
            <a:ext cx="4820267" cy="1938992"/>
          </a:xfrm>
          <a:prstGeom prst="rect">
            <a:avLst/>
          </a:prstGeom>
          <a:noFill/>
        </p:spPr>
        <p:txBody>
          <a:bodyPr wrap="square" rtlCol="0">
            <a:spAutoFit/>
          </a:bodyPr>
          <a:lstStyle/>
          <a:p>
            <a:r>
              <a:rPr lang="ru-RU" sz="1000" spc="300" dirty="0" smtClean="0">
                <a:solidFill>
                  <a:schemeClr val="bg1"/>
                </a:solidFill>
                <a:latin typeface="Raleway" panose="020B0503030101060003" pitchFamily="34" charset="0"/>
              </a:rPr>
              <a:t>-Круглогодичное использование;</a:t>
            </a:r>
          </a:p>
          <a:p>
            <a:endParaRPr lang="ru-RU" sz="1000" spc="300" dirty="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-Обеспечение </a:t>
            </a:r>
            <a:r>
              <a:rPr lang="ru-RU" sz="1000" spc="300" dirty="0">
                <a:solidFill>
                  <a:schemeClr val="bg1"/>
                </a:solidFill>
                <a:latin typeface="Raleway" panose="020B0503030101060003" pitchFamily="34" charset="0"/>
              </a:rPr>
              <a:t>городов новыми рабочими </a:t>
            </a:r>
            <a:r>
              <a:rPr lang="ru-RU" sz="1000" spc="300" dirty="0" smtClean="0">
                <a:solidFill>
                  <a:schemeClr val="bg1"/>
                </a:solidFill>
                <a:latin typeface="Raleway" panose="020B0503030101060003" pitchFamily="34" charset="0"/>
              </a:rPr>
              <a:t>местами;</a:t>
            </a:r>
            <a:endParaRPr lang="en-US" sz="1000" spc="300" dirty="0" smtClean="0">
              <a:solidFill>
                <a:schemeClr val="bg1"/>
              </a:solidFill>
              <a:latin typeface="Raleway" panose="020B0503030101060003" pitchFamily="34" charset="0"/>
            </a:endParaRPr>
          </a:p>
          <a:p>
            <a:endParaRPr lang="en-US" sz="1000" spc="300" dirty="0">
              <a:solidFill>
                <a:schemeClr val="bg1"/>
              </a:solidFill>
              <a:latin typeface="Raleway" panose="020B0503030101060003" pitchFamily="34" charset="0"/>
            </a:endParaRPr>
          </a:p>
          <a:p>
            <a:r>
              <a:rPr lang="ru-RU" sz="1000" spc="300" dirty="0">
                <a:solidFill>
                  <a:schemeClr val="bg1"/>
                </a:solidFill>
                <a:latin typeface="Raleway" panose="020B0503030101060003" pitchFamily="34" charset="0"/>
              </a:rPr>
              <a:t>-Увеличение стоимости собственности, за счет ценного актива здания</a:t>
            </a:r>
            <a:r>
              <a:rPr lang="ru-RU" sz="1000" spc="300" dirty="0" smtClean="0">
                <a:solidFill>
                  <a:schemeClr val="bg1"/>
                </a:solidFill>
                <a:latin typeface="Raleway" panose="020B0503030101060003" pitchFamily="34" charset="0"/>
              </a:rPr>
              <a:t>;</a:t>
            </a:r>
          </a:p>
          <a:p>
            <a:endParaRPr lang="ru-RU" sz="1000" spc="300" dirty="0">
              <a:solidFill>
                <a:schemeClr val="bg1"/>
              </a:solidFill>
              <a:latin typeface="Raleway" panose="020B0503030101060003" pitchFamily="34" charset="0"/>
            </a:endParaRPr>
          </a:p>
          <a:p>
            <a:r>
              <a:rPr lang="ru-RU" sz="1000" spc="300" dirty="0" smtClean="0">
                <a:solidFill>
                  <a:schemeClr val="bg1"/>
                </a:solidFill>
                <a:latin typeface="Raleway" panose="020B0503030101060003" pitchFamily="34" charset="0"/>
              </a:rPr>
              <a:t>-Экологически </a:t>
            </a:r>
            <a:r>
              <a:rPr lang="ru-RU" sz="1000" spc="300" dirty="0">
                <a:solidFill>
                  <a:schemeClr val="bg1"/>
                </a:solidFill>
                <a:latin typeface="Raleway" panose="020B0503030101060003" pitchFamily="34" charset="0"/>
              </a:rPr>
              <a:t>чистая производимая продукция</a:t>
            </a:r>
            <a:r>
              <a:rPr lang="ru-RU" sz="1000" spc="300" dirty="0" smtClean="0">
                <a:solidFill>
                  <a:schemeClr val="bg1"/>
                </a:solidFill>
                <a:latin typeface="Raleway" panose="020B0503030101060003" pitchFamily="34" charset="0"/>
              </a:rPr>
              <a:t>;</a:t>
            </a:r>
            <a:endParaRPr lang="en-US" sz="1000" spc="300" dirty="0" smtClean="0">
              <a:solidFill>
                <a:schemeClr val="bg1"/>
              </a:solidFill>
              <a:latin typeface="Raleway" panose="020B0503030101060003" pitchFamily="34" charset="0"/>
            </a:endParaRPr>
          </a:p>
          <a:p>
            <a:endParaRPr lang="en-US" sz="1000" spc="300" dirty="0">
              <a:solidFill>
                <a:schemeClr val="bg1"/>
              </a:solidFill>
              <a:latin typeface="Raleway" panose="020B0503030101060003" pitchFamily="34" charset="0"/>
            </a:endParaRPr>
          </a:p>
          <a:p>
            <a:endParaRPr lang="ru-RU" sz="1000" spc="300" dirty="0">
              <a:solidFill>
                <a:schemeClr val="bg1"/>
              </a:solidFill>
              <a:latin typeface="Raleway" panose="020B0503030101060003" pitchFamily="34" charset="0"/>
            </a:endParaRPr>
          </a:p>
          <a:p>
            <a:endParaRPr lang="ru-RU" sz="1000" spc="300" dirty="0">
              <a:solidFill>
                <a:schemeClr val="bg1"/>
              </a:solidFill>
              <a:latin typeface="Raleway" panose="020B0503030101060003" pitchFamily="34" charset="0"/>
            </a:endParaRPr>
          </a:p>
          <a:p>
            <a:pPr algn="just"/>
            <a:endParaRPr lang="ru-RU" sz="1000" spc="300" dirty="0" smtClean="0">
              <a:solidFill>
                <a:schemeClr val="bg1"/>
              </a:solidFill>
              <a:latin typeface="Raleway" panose="020B0503030101060003" pitchFamily="34" charset="0"/>
            </a:endParaRPr>
          </a:p>
        </p:txBody>
      </p:sp>
      <p:sp>
        <p:nvSpPr>
          <p:cNvPr id="36" name="TextBox 35"/>
          <p:cNvSpPr txBox="1"/>
          <p:nvPr/>
        </p:nvSpPr>
        <p:spPr>
          <a:xfrm>
            <a:off x="102716" y="3895244"/>
            <a:ext cx="3372154" cy="317972"/>
          </a:xfrm>
          <a:prstGeom prst="rect">
            <a:avLst/>
          </a:prstGeom>
          <a:noFill/>
        </p:spPr>
        <p:txBody>
          <a:bodyPr wrap="square" rtlCol="0">
            <a:spAutoFit/>
          </a:bodyPr>
          <a:lstStyle/>
          <a:p>
            <a:pPr algn="just">
              <a:lnSpc>
                <a:spcPct val="150000"/>
              </a:lnSpc>
            </a:pPr>
            <a:r>
              <a:rPr lang="ru-RU" sz="1100" spc="300" dirty="0" smtClean="0">
                <a:latin typeface="Raleway" panose="020B0503030101060003" pitchFamily="34" charset="0"/>
              </a:rPr>
              <a:t>ПРЕИМУЩЕСТВА</a:t>
            </a:r>
            <a:endParaRPr lang="en-US" sz="1100" spc="300" dirty="0" smtClean="0">
              <a:latin typeface="Raleway" panose="020B0503030101060003" pitchFamily="34" charset="0"/>
            </a:endParaRPr>
          </a:p>
        </p:txBody>
      </p:sp>
    </p:spTree>
    <p:extLst>
      <p:ext uri="{BB962C8B-B14F-4D97-AF65-F5344CB8AC3E}">
        <p14:creationId xmlns:p14="http://schemas.microsoft.com/office/powerpoint/2010/main" val="3785486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35" grpId="0"/>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2500" b="12500"/>
          <a:stretch>
            <a:fillRect/>
          </a:stretch>
        </p:blipFill>
        <p:spPr/>
      </p:pic>
      <p:sp>
        <p:nvSpPr>
          <p:cNvPr id="6" name="Rectangle 5"/>
          <p:cNvSpPr/>
          <p:nvPr/>
        </p:nvSpPr>
        <p:spPr>
          <a:xfrm>
            <a:off x="0" y="0"/>
            <a:ext cx="12192000" cy="488899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3440723" y="3517392"/>
            <a:ext cx="5310553" cy="836916"/>
            <a:chOff x="3440723" y="3517392"/>
            <a:chExt cx="5310553" cy="836916"/>
          </a:xfrm>
        </p:grpSpPr>
        <p:sp>
          <p:nvSpPr>
            <p:cNvPr id="7" name="TextBox 6"/>
            <p:cNvSpPr txBox="1"/>
            <p:nvPr/>
          </p:nvSpPr>
          <p:spPr>
            <a:xfrm>
              <a:off x="3773087" y="3517392"/>
              <a:ext cx="4645824" cy="707886"/>
            </a:xfrm>
            <a:prstGeom prst="rect">
              <a:avLst/>
            </a:prstGeom>
            <a:noFill/>
          </p:spPr>
          <p:txBody>
            <a:bodyPr wrap="square" rtlCol="0">
              <a:spAutoFit/>
            </a:bodyPr>
            <a:lstStyle/>
            <a:p>
              <a:pPr algn="ctr"/>
              <a:r>
                <a:rPr lang="ru-RU" sz="4000" spc="2000" dirty="0" smtClean="0">
                  <a:solidFill>
                    <a:schemeClr val="bg1"/>
                  </a:solidFill>
                  <a:latin typeface="Raleway" panose="020B0503030101060003" pitchFamily="34" charset="0"/>
                </a:rPr>
                <a:t>ИТОГ</a:t>
              </a:r>
              <a:endParaRPr lang="en-US" sz="4000" spc="2000" dirty="0">
                <a:solidFill>
                  <a:schemeClr val="bg1"/>
                </a:solidFill>
                <a:latin typeface="Raleway" panose="020B0503030101060003" pitchFamily="34" charset="0"/>
              </a:endParaRPr>
            </a:p>
          </p:txBody>
        </p:sp>
        <p:cxnSp>
          <p:nvCxnSpPr>
            <p:cNvPr id="8" name="Straight Connector 7"/>
            <p:cNvCxnSpPr/>
            <p:nvPr/>
          </p:nvCxnSpPr>
          <p:spPr>
            <a:xfrm>
              <a:off x="3440723" y="4349935"/>
              <a:ext cx="5310553" cy="437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14101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5731" r="25731"/>
          <a:stretch>
            <a:fillRect/>
          </a:stretch>
        </p:blipFill>
        <p:spPr/>
      </p:pic>
      <p:sp>
        <p:nvSpPr>
          <p:cNvPr id="5" name="TextBox 4"/>
          <p:cNvSpPr txBox="1"/>
          <p:nvPr/>
        </p:nvSpPr>
        <p:spPr>
          <a:xfrm>
            <a:off x="6325861" y="1531532"/>
            <a:ext cx="5080385" cy="1015663"/>
          </a:xfrm>
          <a:prstGeom prst="rect">
            <a:avLst/>
          </a:prstGeom>
          <a:noFill/>
        </p:spPr>
        <p:txBody>
          <a:bodyPr wrap="square" rtlCol="0">
            <a:spAutoFit/>
          </a:bodyPr>
          <a:lstStyle/>
          <a:p>
            <a:pPr algn="just">
              <a:lnSpc>
                <a:spcPct val="150000"/>
              </a:lnSpc>
            </a:pPr>
            <a:r>
              <a:rPr lang="ru-RU" sz="1000" dirty="0" smtClean="0">
                <a:latin typeface="Raleway" panose="020B0503030101060003" pitchFamily="34" charset="0"/>
              </a:rPr>
              <a:t>В </a:t>
            </a:r>
            <a:r>
              <a:rPr lang="ru-RU" sz="1000" dirty="0">
                <a:latin typeface="Raleway" panose="020B0503030101060003" pitchFamily="34" charset="0"/>
              </a:rPr>
              <a:t>настоящее время в Российских климатических условиях с огромной зоной так называемого рискованного земледелия, долгой и холодной зимой создание условий для круглогодичного выращивания и использования растений имеет огромное значение</a:t>
            </a:r>
            <a:r>
              <a:rPr lang="ru-RU" sz="1000" dirty="0" smtClean="0">
                <a:latin typeface="Raleway" panose="020B0503030101060003" pitchFamily="34" charset="0"/>
              </a:rPr>
              <a:t>.</a:t>
            </a:r>
            <a:endParaRPr lang="en-US" sz="1000" dirty="0" smtClean="0">
              <a:latin typeface="Raleway" panose="020B0503030101060003" pitchFamily="34" charset="0"/>
            </a:endParaRPr>
          </a:p>
        </p:txBody>
      </p:sp>
      <p:sp>
        <p:nvSpPr>
          <p:cNvPr id="6" name="TextBox 5"/>
          <p:cNvSpPr txBox="1"/>
          <p:nvPr/>
        </p:nvSpPr>
        <p:spPr>
          <a:xfrm>
            <a:off x="6325861" y="966209"/>
            <a:ext cx="5080385" cy="378180"/>
          </a:xfrm>
          <a:prstGeom prst="rect">
            <a:avLst/>
          </a:prstGeom>
          <a:noFill/>
        </p:spPr>
        <p:txBody>
          <a:bodyPr wrap="square" rtlCol="0">
            <a:spAutoFit/>
          </a:bodyPr>
          <a:lstStyle/>
          <a:p>
            <a:pPr algn="just">
              <a:lnSpc>
                <a:spcPct val="150000"/>
              </a:lnSpc>
            </a:pPr>
            <a:r>
              <a:rPr lang="ru-RU" sz="1400" b="1" spc="600" dirty="0" smtClean="0">
                <a:latin typeface="Raleway" panose="020B0503030101060003" pitchFamily="34" charset="0"/>
              </a:rPr>
              <a:t>АКТУАЛЬНОСТЬ</a:t>
            </a:r>
            <a:endParaRPr lang="en-US" sz="1400" b="1" spc="600" dirty="0" smtClean="0">
              <a:latin typeface="Raleway" panose="020B0503030101060003" pitchFamily="34" charset="0"/>
            </a:endParaRPr>
          </a:p>
        </p:txBody>
      </p:sp>
      <p:grpSp>
        <p:nvGrpSpPr>
          <p:cNvPr id="2" name="Group 1"/>
          <p:cNvGrpSpPr/>
          <p:nvPr/>
        </p:nvGrpSpPr>
        <p:grpSpPr>
          <a:xfrm>
            <a:off x="5454813" y="3387137"/>
            <a:ext cx="2439661" cy="1827695"/>
            <a:chOff x="5325892" y="3958637"/>
            <a:chExt cx="2439661" cy="1827695"/>
          </a:xfrm>
        </p:grpSpPr>
        <p:sp>
          <p:nvSpPr>
            <p:cNvPr id="10" name="TextBox 9"/>
            <p:cNvSpPr txBox="1"/>
            <p:nvPr/>
          </p:nvSpPr>
          <p:spPr>
            <a:xfrm>
              <a:off x="5325892" y="5186168"/>
              <a:ext cx="2439661" cy="600164"/>
            </a:xfrm>
            <a:prstGeom prst="rect">
              <a:avLst/>
            </a:prstGeom>
            <a:noFill/>
          </p:spPr>
          <p:txBody>
            <a:bodyPr wrap="square" rtlCol="0" anchor="ctr">
              <a:spAutoFit/>
            </a:bodyPr>
            <a:lstStyle/>
            <a:p>
              <a:pPr algn="ctr">
                <a:lnSpc>
                  <a:spcPct val="150000"/>
                </a:lnSpc>
              </a:pPr>
              <a:r>
                <a:rPr lang="ru-RU" sz="1100" spc="600" dirty="0" smtClean="0">
                  <a:latin typeface="Raleway" panose="020B0503030101060003" pitchFamily="34" charset="0"/>
                </a:rPr>
                <a:t>КРУГЛОГОДИЧНОЕ ИСПОЛЬЗОВАНИЕ</a:t>
              </a:r>
              <a:endParaRPr lang="en-US" sz="1100" spc="600" dirty="0" smtClean="0">
                <a:latin typeface="Raleway" panose="020B0503030101060003" pitchFamily="34" charset="0"/>
              </a:endParaRPr>
            </a:p>
          </p:txBody>
        </p:sp>
        <p:sp>
          <p:nvSpPr>
            <p:cNvPr id="13" name="Donut 12"/>
            <p:cNvSpPr/>
            <p:nvPr/>
          </p:nvSpPr>
          <p:spPr>
            <a:xfrm>
              <a:off x="6059492" y="3958637"/>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 name="Group 2"/>
          <p:cNvGrpSpPr/>
          <p:nvPr/>
        </p:nvGrpSpPr>
        <p:grpSpPr>
          <a:xfrm>
            <a:off x="7728137" y="3387137"/>
            <a:ext cx="2408256" cy="2060605"/>
            <a:chOff x="7728137" y="3958637"/>
            <a:chExt cx="2408256" cy="2060605"/>
          </a:xfrm>
        </p:grpSpPr>
        <p:sp>
          <p:nvSpPr>
            <p:cNvPr id="11" name="TextBox 10"/>
            <p:cNvSpPr txBox="1"/>
            <p:nvPr/>
          </p:nvSpPr>
          <p:spPr>
            <a:xfrm>
              <a:off x="7728137" y="5193439"/>
              <a:ext cx="2408256" cy="825803"/>
            </a:xfrm>
            <a:prstGeom prst="rect">
              <a:avLst/>
            </a:prstGeom>
            <a:noFill/>
          </p:spPr>
          <p:txBody>
            <a:bodyPr wrap="square" rtlCol="0" anchor="ctr">
              <a:spAutoFit/>
            </a:bodyPr>
            <a:lstStyle/>
            <a:p>
              <a:pPr algn="ctr">
                <a:lnSpc>
                  <a:spcPct val="150000"/>
                </a:lnSpc>
              </a:pPr>
              <a:r>
                <a:rPr lang="ru-RU" sz="1100" spc="600" dirty="0" smtClean="0">
                  <a:latin typeface="Raleway" panose="020B0503030101060003" pitchFamily="34" charset="0"/>
                </a:rPr>
                <a:t>ИГНОРИРОВАНИЕ ВНЕШНИХ ФАКТОРОВ</a:t>
              </a:r>
              <a:endParaRPr lang="en-US" sz="1100" spc="600" dirty="0" smtClean="0">
                <a:latin typeface="Raleway" panose="020B0503030101060003" pitchFamily="34" charset="0"/>
              </a:endParaRPr>
            </a:p>
          </p:txBody>
        </p:sp>
        <p:sp>
          <p:nvSpPr>
            <p:cNvPr id="17" name="Donut 16"/>
            <p:cNvSpPr/>
            <p:nvPr/>
          </p:nvSpPr>
          <p:spPr>
            <a:xfrm>
              <a:off x="8444748" y="3958637"/>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3" name="Group 22"/>
          <p:cNvGrpSpPr/>
          <p:nvPr/>
        </p:nvGrpSpPr>
        <p:grpSpPr>
          <a:xfrm>
            <a:off x="10070257" y="3387137"/>
            <a:ext cx="2121743" cy="1807538"/>
            <a:chOff x="9350638" y="3958637"/>
            <a:chExt cx="2121743" cy="1807538"/>
          </a:xfrm>
        </p:grpSpPr>
        <p:sp>
          <p:nvSpPr>
            <p:cNvPr id="12" name="TextBox 11"/>
            <p:cNvSpPr txBox="1"/>
            <p:nvPr/>
          </p:nvSpPr>
          <p:spPr>
            <a:xfrm>
              <a:off x="9350638" y="5166011"/>
              <a:ext cx="2121743" cy="600164"/>
            </a:xfrm>
            <a:prstGeom prst="rect">
              <a:avLst/>
            </a:prstGeom>
            <a:noFill/>
          </p:spPr>
          <p:txBody>
            <a:bodyPr wrap="square" rtlCol="0" anchor="ctr">
              <a:spAutoFit/>
            </a:bodyPr>
            <a:lstStyle/>
            <a:p>
              <a:pPr algn="ctr">
                <a:lnSpc>
                  <a:spcPct val="150000"/>
                </a:lnSpc>
              </a:pPr>
              <a:r>
                <a:rPr lang="ru-RU" sz="1100" spc="600" dirty="0" smtClean="0">
                  <a:latin typeface="Raleway" panose="020B0503030101060003" pitchFamily="34" charset="0"/>
                </a:rPr>
                <a:t>ВИЗУАЛЬНОЕ РАЗНООБРАЗИЕ</a:t>
              </a:r>
              <a:endParaRPr lang="en-US" sz="1100" spc="600" dirty="0" smtClean="0">
                <a:latin typeface="Raleway" panose="020B0503030101060003" pitchFamily="34" charset="0"/>
              </a:endParaRPr>
            </a:p>
          </p:txBody>
        </p:sp>
        <p:sp>
          <p:nvSpPr>
            <p:cNvPr id="20" name="Donut 19"/>
            <p:cNvSpPr/>
            <p:nvPr/>
          </p:nvSpPr>
          <p:spPr>
            <a:xfrm>
              <a:off x="9923992" y="3958637"/>
              <a:ext cx="975034" cy="975034"/>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378069" y="272562"/>
            <a:ext cx="4510454"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0880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1477" y="5224636"/>
            <a:ext cx="5080385" cy="784830"/>
          </a:xfrm>
          <a:prstGeom prst="rect">
            <a:avLst/>
          </a:prstGeom>
          <a:noFill/>
        </p:spPr>
        <p:txBody>
          <a:bodyPr wrap="square" rtlCol="0">
            <a:spAutoFit/>
          </a:bodyPr>
          <a:lstStyle/>
          <a:p>
            <a:pPr algn="just">
              <a:lnSpc>
                <a:spcPct val="150000"/>
              </a:lnSpc>
            </a:pPr>
            <a:r>
              <a:rPr lang="ru-RU" sz="1000" dirty="0">
                <a:latin typeface="Raleway" panose="020B0503030101060003" pitchFamily="34" charset="0"/>
              </a:rPr>
              <a:t>Государства часто рассматривают разработку городской сельскохозяйственной политики как часть более крупной местной продовольственной системы и могут поощрять соответствующие мероприятия развития городского </a:t>
            </a:r>
            <a:r>
              <a:rPr lang="ru-RU" sz="1000" dirty="0" smtClean="0">
                <a:latin typeface="Raleway" panose="020B0503030101060003" pitchFamily="34" charset="0"/>
              </a:rPr>
              <a:t>сельского хозяйства.</a:t>
            </a:r>
            <a:endParaRPr lang="en-US" sz="1000" dirty="0" smtClean="0">
              <a:latin typeface="Raleway" panose="020B0503030101060003" pitchFamily="34" charset="0"/>
            </a:endParaRPr>
          </a:p>
        </p:txBody>
      </p:sp>
      <p:sp>
        <p:nvSpPr>
          <p:cNvPr id="5" name="TextBox 4"/>
          <p:cNvSpPr txBox="1"/>
          <p:nvPr/>
        </p:nvSpPr>
        <p:spPr>
          <a:xfrm>
            <a:off x="1021477" y="4654551"/>
            <a:ext cx="5080385" cy="378180"/>
          </a:xfrm>
          <a:prstGeom prst="rect">
            <a:avLst/>
          </a:prstGeom>
          <a:noFill/>
        </p:spPr>
        <p:txBody>
          <a:bodyPr wrap="square" rtlCol="0">
            <a:spAutoFit/>
          </a:bodyPr>
          <a:lstStyle/>
          <a:p>
            <a:pPr algn="just">
              <a:lnSpc>
                <a:spcPct val="150000"/>
              </a:lnSpc>
            </a:pPr>
            <a:r>
              <a:rPr lang="ru-RU" sz="1400" b="1" spc="600" dirty="0">
                <a:latin typeface="Raleway" panose="020B0503030101060003" pitchFamily="34" charset="0"/>
              </a:rPr>
              <a:t>РЕШЕНИЕ ПРОБЛЕМ</a:t>
            </a:r>
            <a:endParaRPr lang="en-US" sz="1400" b="1" spc="600" dirty="0">
              <a:latin typeface="Raleway" panose="020B0503030101060003" pitchFamily="34" charset="0"/>
            </a:endParaRPr>
          </a:p>
        </p:txBody>
      </p:sp>
      <p:sp>
        <p:nvSpPr>
          <p:cNvPr id="16" name="Rectangle 15"/>
          <p:cNvSpPr/>
          <p:nvPr/>
        </p:nvSpPr>
        <p:spPr>
          <a:xfrm>
            <a:off x="378069" y="4314864"/>
            <a:ext cx="6374423" cy="227057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
          <p:cNvGrpSpPr/>
          <p:nvPr/>
        </p:nvGrpSpPr>
        <p:grpSpPr>
          <a:xfrm>
            <a:off x="7244461" y="4163508"/>
            <a:ext cx="4947539" cy="854080"/>
            <a:chOff x="5782001" y="3149010"/>
            <a:chExt cx="12661702" cy="2185753"/>
          </a:xfrm>
        </p:grpSpPr>
        <p:sp>
          <p:nvSpPr>
            <p:cNvPr id="21" name="TextBox 20"/>
            <p:cNvSpPr txBox="1"/>
            <p:nvPr/>
          </p:nvSpPr>
          <p:spPr>
            <a:xfrm>
              <a:off x="7477233" y="3149010"/>
              <a:ext cx="10966470" cy="2185753"/>
            </a:xfrm>
            <a:prstGeom prst="rect">
              <a:avLst/>
            </a:prstGeom>
            <a:noFill/>
          </p:spPr>
          <p:txBody>
            <a:bodyPr wrap="square" rtlCol="0" anchor="ctr">
              <a:spAutoFit/>
            </a:bodyPr>
            <a:lstStyle/>
            <a:p>
              <a:pPr>
                <a:lnSpc>
                  <a:spcPct val="150000"/>
                </a:lnSpc>
              </a:pPr>
              <a:r>
                <a:rPr lang="ru-RU" sz="1100" spc="600" dirty="0">
                  <a:latin typeface="Raleway" panose="020B0503030101060003" pitchFamily="34" charset="0"/>
                </a:rPr>
                <a:t>ОТСУТСТВИЕ НЕОБХОДИМОСТИ ТРАНСПОРТИРОВКИ ПРОДУКЦИИ НА БОЛЬШИЕ </a:t>
              </a:r>
              <a:r>
                <a:rPr lang="ru-RU" sz="1100" spc="600" dirty="0" smtClean="0">
                  <a:latin typeface="Raleway" panose="020B0503030101060003" pitchFamily="34" charset="0"/>
                </a:rPr>
                <a:t>РАССТОЯНИЯ</a:t>
              </a:r>
              <a:endParaRPr lang="ru-RU" sz="1100" spc="600" dirty="0">
                <a:latin typeface="Raleway" panose="020B0503030101060003" pitchFamily="34" charset="0"/>
              </a:endParaRPr>
            </a:p>
          </p:txBody>
        </p:sp>
        <p:sp>
          <p:nvSpPr>
            <p:cNvPr id="22" name="Donut 12"/>
            <p:cNvSpPr/>
            <p:nvPr/>
          </p:nvSpPr>
          <p:spPr>
            <a:xfrm>
              <a:off x="5782001" y="3536359"/>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3" name="Group 1"/>
          <p:cNvGrpSpPr/>
          <p:nvPr/>
        </p:nvGrpSpPr>
        <p:grpSpPr>
          <a:xfrm>
            <a:off x="7244461" y="5137165"/>
            <a:ext cx="4947539" cy="601575"/>
            <a:chOff x="5782001" y="3473923"/>
            <a:chExt cx="12661703" cy="1539544"/>
          </a:xfrm>
        </p:grpSpPr>
        <p:sp>
          <p:nvSpPr>
            <p:cNvPr id="24" name="TextBox 23"/>
            <p:cNvSpPr txBox="1"/>
            <p:nvPr/>
          </p:nvSpPr>
          <p:spPr>
            <a:xfrm>
              <a:off x="7477233" y="3473923"/>
              <a:ext cx="10966471" cy="1535933"/>
            </a:xfrm>
            <a:prstGeom prst="rect">
              <a:avLst/>
            </a:prstGeom>
            <a:noFill/>
          </p:spPr>
          <p:txBody>
            <a:bodyPr wrap="square" rtlCol="0" anchor="ctr">
              <a:spAutoFit/>
            </a:bodyPr>
            <a:lstStyle/>
            <a:p>
              <a:pPr>
                <a:lnSpc>
                  <a:spcPct val="150000"/>
                </a:lnSpc>
              </a:pPr>
              <a:r>
                <a:rPr lang="ru-RU" sz="1100" spc="600" dirty="0">
                  <a:latin typeface="Raleway" panose="020B0503030101060003" pitchFamily="34" charset="0"/>
                </a:rPr>
                <a:t>ЭФФЕКТИВНОЕ ИСПОЛЬЗОВАНИЕ </a:t>
              </a:r>
              <a:r>
                <a:rPr lang="ru-RU" sz="1100" spc="600" dirty="0" smtClean="0">
                  <a:latin typeface="Raleway" panose="020B0503030101060003" pitchFamily="34" charset="0"/>
                </a:rPr>
                <a:t>ТЕРРИТОРИЙ</a:t>
              </a:r>
              <a:endParaRPr lang="ru-RU" sz="1100" spc="600" dirty="0">
                <a:latin typeface="Raleway" panose="020B0503030101060003" pitchFamily="34" charset="0"/>
              </a:endParaRPr>
            </a:p>
          </p:txBody>
        </p:sp>
        <p:sp>
          <p:nvSpPr>
            <p:cNvPr id="25" name="Donut 12"/>
            <p:cNvSpPr/>
            <p:nvPr/>
          </p:nvSpPr>
          <p:spPr>
            <a:xfrm>
              <a:off x="5782001" y="3536359"/>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6" name="Group 1"/>
          <p:cNvGrpSpPr/>
          <p:nvPr/>
        </p:nvGrpSpPr>
        <p:grpSpPr>
          <a:xfrm>
            <a:off x="7244461" y="5998000"/>
            <a:ext cx="3102915" cy="587437"/>
            <a:chOff x="5782001" y="3510104"/>
            <a:chExt cx="7940955" cy="1503363"/>
          </a:xfrm>
        </p:grpSpPr>
        <p:sp>
          <p:nvSpPr>
            <p:cNvPr id="27" name="TextBox 26"/>
            <p:cNvSpPr txBox="1"/>
            <p:nvPr/>
          </p:nvSpPr>
          <p:spPr>
            <a:xfrm>
              <a:off x="7477233" y="3510104"/>
              <a:ext cx="6245723" cy="1463570"/>
            </a:xfrm>
            <a:prstGeom prst="rect">
              <a:avLst/>
            </a:prstGeom>
            <a:noFill/>
          </p:spPr>
          <p:txBody>
            <a:bodyPr wrap="square" rtlCol="0" anchor="ctr">
              <a:spAutoFit/>
            </a:bodyPr>
            <a:lstStyle/>
            <a:p>
              <a:pPr>
                <a:lnSpc>
                  <a:spcPct val="150000"/>
                </a:lnSpc>
              </a:pPr>
              <a:r>
                <a:rPr lang="ru-RU" sz="1100" spc="600" dirty="0">
                  <a:latin typeface="Raleway" panose="020B0503030101060003" pitchFamily="34" charset="0"/>
                </a:rPr>
                <a:t>КРУГЛОГОДИЧНОЕ ИСПОЛЬЗОВАНИЕ</a:t>
              </a:r>
            </a:p>
          </p:txBody>
        </p:sp>
        <p:sp>
          <p:nvSpPr>
            <p:cNvPr id="28" name="Donut 12"/>
            <p:cNvSpPr/>
            <p:nvPr/>
          </p:nvSpPr>
          <p:spPr>
            <a:xfrm>
              <a:off x="5782001" y="3536359"/>
              <a:ext cx="1477108" cy="1477108"/>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 name="Рисунок 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9714" b="29714"/>
          <a:stretch>
            <a:fillRect/>
          </a:stretch>
        </p:blipFill>
        <p:spPr>
          <a:xfrm>
            <a:off x="0" y="0"/>
            <a:ext cx="12192000" cy="3709988"/>
          </a:xfrm>
        </p:spPr>
      </p:pic>
    </p:spTree>
    <p:extLst>
      <p:ext uri="{BB962C8B-B14F-4D97-AF65-F5344CB8AC3E}">
        <p14:creationId xmlns:p14="http://schemas.microsoft.com/office/powerpoint/2010/main" val="3850470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510954" y="1455697"/>
            <a:ext cx="3165232" cy="1938992"/>
          </a:xfrm>
          <a:prstGeom prst="rect">
            <a:avLst/>
          </a:prstGeom>
          <a:noFill/>
        </p:spPr>
        <p:txBody>
          <a:bodyPr wrap="square" rtlCol="0">
            <a:spAutoFit/>
          </a:bodyPr>
          <a:lstStyle/>
          <a:p>
            <a:pPr algn="just">
              <a:lnSpc>
                <a:spcPct val="150000"/>
              </a:lnSpc>
            </a:pPr>
            <a:r>
              <a:rPr lang="ru-RU" sz="1000" dirty="0" smtClean="0">
                <a:latin typeface="Raleway" panose="020B0503030101060003" pitchFamily="34" charset="0"/>
              </a:rPr>
              <a:t>Обеспечение </a:t>
            </a:r>
            <a:r>
              <a:rPr lang="ru-RU" sz="1000" dirty="0">
                <a:latin typeface="Raleway" panose="020B0503030101060003" pitchFamily="34" charset="0"/>
              </a:rPr>
              <a:t>жителей городов продуктами питания и </a:t>
            </a:r>
            <a:r>
              <a:rPr lang="ru-RU" sz="1000" dirty="0" smtClean="0">
                <a:latin typeface="Raleway" panose="020B0503030101060003" pitchFamily="34" charset="0"/>
              </a:rPr>
              <a:t>гарантия продовольственной безопасности </a:t>
            </a:r>
            <a:r>
              <a:rPr lang="ru-RU" sz="1000" dirty="0">
                <a:latin typeface="Raleway" panose="020B0503030101060003" pitchFamily="34" charset="0"/>
              </a:rPr>
              <a:t>в условиях стремительного роста численности населения. Огромное значение развитие ГСХ имеет для отдельных городов и территорий, обладающих невыгодным географическим положением как с точки зрения производства, так и с точки зрения торговли сельскохозяйственной продукцией.</a:t>
            </a:r>
            <a:endParaRPr lang="en-US" sz="1000" dirty="0" smtClean="0">
              <a:latin typeface="Raleway" panose="020B0503030101060003" pitchFamily="34" charset="0"/>
            </a:endParaRPr>
          </a:p>
        </p:txBody>
      </p:sp>
      <p:sp>
        <p:nvSpPr>
          <p:cNvPr id="10" name="TextBox 9"/>
          <p:cNvSpPr txBox="1"/>
          <p:nvPr/>
        </p:nvSpPr>
        <p:spPr>
          <a:xfrm>
            <a:off x="8510954" y="754351"/>
            <a:ext cx="3165232" cy="701346"/>
          </a:xfrm>
          <a:prstGeom prst="rect">
            <a:avLst/>
          </a:prstGeom>
          <a:noFill/>
        </p:spPr>
        <p:txBody>
          <a:bodyPr wrap="square" rtlCol="0" anchor="b">
            <a:spAutoFit/>
          </a:bodyPr>
          <a:lstStyle/>
          <a:p>
            <a:pPr>
              <a:lnSpc>
                <a:spcPct val="150000"/>
              </a:lnSpc>
            </a:pPr>
            <a:r>
              <a:rPr lang="ru-RU" sz="1400" b="1" spc="600" dirty="0" smtClean="0">
                <a:latin typeface="Raleway" panose="020B0503030101060003" pitchFamily="34" charset="0"/>
              </a:rPr>
              <a:t>ПЕРВОСТЕПЕННАЯ ЦЕЛЬ</a:t>
            </a:r>
            <a:endParaRPr lang="en-US" sz="1400" b="1" spc="600" dirty="0" smtClean="0">
              <a:latin typeface="Raleway" panose="020B0503030101060003" pitchFamily="34" charset="0"/>
            </a:endParaRPr>
          </a:p>
        </p:txBody>
      </p:sp>
      <p:pic>
        <p:nvPicPr>
          <p:cNvPr id="5" name="Рисунок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713" r="11713"/>
          <a:stretch>
            <a:fillRect/>
          </a:stretch>
        </p:blipFill>
        <p:spPr/>
      </p:pic>
      <p:grpSp>
        <p:nvGrpSpPr>
          <p:cNvPr id="3" name="Group 2"/>
          <p:cNvGrpSpPr/>
          <p:nvPr/>
        </p:nvGrpSpPr>
        <p:grpSpPr>
          <a:xfrm>
            <a:off x="8454462" y="3950897"/>
            <a:ext cx="3057069" cy="2266541"/>
            <a:chOff x="8454462" y="3950897"/>
            <a:chExt cx="3057069" cy="2266541"/>
          </a:xfrm>
        </p:grpSpPr>
        <p:sp>
          <p:nvSpPr>
            <p:cNvPr id="12" name="TextBox 11"/>
            <p:cNvSpPr txBox="1"/>
            <p:nvPr/>
          </p:nvSpPr>
          <p:spPr>
            <a:xfrm>
              <a:off x="8454462" y="5571107"/>
              <a:ext cx="3057069" cy="646331"/>
            </a:xfrm>
            <a:prstGeom prst="rect">
              <a:avLst/>
            </a:prstGeom>
            <a:noFill/>
          </p:spPr>
          <p:txBody>
            <a:bodyPr wrap="square" rtlCol="0" anchor="ctr">
              <a:spAutoFit/>
            </a:bodyPr>
            <a:lstStyle/>
            <a:p>
              <a:pPr algn="ctr">
                <a:lnSpc>
                  <a:spcPct val="150000"/>
                </a:lnSpc>
              </a:pPr>
              <a:r>
                <a:rPr lang="ru-RU" sz="1200" spc="600" dirty="0" smtClean="0">
                  <a:latin typeface="Raleway" panose="020B0503030101060003" pitchFamily="34" charset="0"/>
                </a:rPr>
                <a:t>ПРОДОВОЛЬСТВЕННАЯ БЕЗОПАСНОСТЬ</a:t>
              </a:r>
              <a:endParaRPr lang="en-US" sz="1200" spc="600" dirty="0" smtClean="0">
                <a:latin typeface="Raleway" panose="020B0503030101060003" pitchFamily="34" charset="0"/>
              </a:endParaRPr>
            </a:p>
          </p:txBody>
        </p:sp>
        <p:sp>
          <p:nvSpPr>
            <p:cNvPr id="14" name="Donut 13"/>
            <p:cNvSpPr/>
            <p:nvPr/>
          </p:nvSpPr>
          <p:spPr>
            <a:xfrm>
              <a:off x="9244442" y="3950897"/>
              <a:ext cx="1477108" cy="1442289"/>
            </a:xfrm>
            <a:prstGeom prst="donut">
              <a:avLst>
                <a:gd name="adj" fmla="val 9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Rectangle 15"/>
          <p:cNvSpPr/>
          <p:nvPr/>
        </p:nvSpPr>
        <p:spPr>
          <a:xfrm>
            <a:off x="378069" y="272562"/>
            <a:ext cx="7121770" cy="631287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07548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669" b="18669"/>
          <a:stretch>
            <a:fillRect/>
          </a:stretch>
        </p:blipFill>
        <p:spPr/>
      </p:pic>
      <p:sp>
        <p:nvSpPr>
          <p:cNvPr id="5" name="Rectangle 4"/>
          <p:cNvSpPr/>
          <p:nvPr/>
        </p:nvSpPr>
        <p:spPr>
          <a:xfrm>
            <a:off x="3994030" y="0"/>
            <a:ext cx="819797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727275" y="5139081"/>
            <a:ext cx="6981202" cy="707886"/>
          </a:xfrm>
          <a:prstGeom prst="rect">
            <a:avLst/>
          </a:prstGeom>
          <a:noFill/>
        </p:spPr>
        <p:txBody>
          <a:bodyPr wrap="square" rtlCol="0">
            <a:spAutoFit/>
          </a:bodyPr>
          <a:lstStyle/>
          <a:p>
            <a:pPr algn="r"/>
            <a:r>
              <a:rPr lang="ru-RU" sz="4000" spc="2000" dirty="0" smtClean="0">
                <a:solidFill>
                  <a:schemeClr val="bg1"/>
                </a:solidFill>
                <a:latin typeface="Raleway" panose="020B0503030101060003" pitchFamily="34" charset="0"/>
              </a:rPr>
              <a:t>ПРЕИМУЩЕСТВА</a:t>
            </a:r>
            <a:endParaRPr lang="en-US" sz="4000" spc="2000" dirty="0">
              <a:solidFill>
                <a:schemeClr val="bg1"/>
              </a:solidFill>
              <a:latin typeface="Raleway" panose="020B0503030101060003" pitchFamily="34" charset="0"/>
            </a:endParaRPr>
          </a:p>
        </p:txBody>
      </p:sp>
      <p:cxnSp>
        <p:nvCxnSpPr>
          <p:cNvPr id="7" name="Straight Connector 6"/>
          <p:cNvCxnSpPr/>
          <p:nvPr/>
        </p:nvCxnSpPr>
        <p:spPr>
          <a:xfrm>
            <a:off x="4425351" y="6000727"/>
            <a:ext cx="741871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3013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Рисунок 1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820" b="9820"/>
          <a:stretch>
            <a:fillRect/>
          </a:stretch>
        </p:blipFill>
        <p:spPr>
          <a:xfrm>
            <a:off x="0" y="0"/>
            <a:ext cx="12192000" cy="3954463"/>
          </a:xfrm>
        </p:spPr>
      </p:pic>
      <p:sp>
        <p:nvSpPr>
          <p:cNvPr id="4" name="TextBox 3"/>
          <p:cNvSpPr txBox="1"/>
          <p:nvPr/>
        </p:nvSpPr>
        <p:spPr>
          <a:xfrm>
            <a:off x="1021477" y="5104515"/>
            <a:ext cx="6897572" cy="1015663"/>
          </a:xfrm>
          <a:prstGeom prst="rect">
            <a:avLst/>
          </a:prstGeom>
          <a:noFill/>
        </p:spPr>
        <p:txBody>
          <a:bodyPr wrap="square" rtlCol="0">
            <a:spAutoFit/>
          </a:bodyPr>
          <a:lstStyle/>
          <a:p>
            <a:pPr algn="just">
              <a:lnSpc>
                <a:spcPct val="150000"/>
              </a:lnSpc>
            </a:pPr>
            <a:r>
              <a:rPr lang="ru-RU" sz="1000" dirty="0" smtClean="0">
                <a:latin typeface="Raleway" panose="020B0503030101060003" pitchFamily="34" charset="0"/>
              </a:rPr>
              <a:t>Используя городское земледелие в местах с высокой плотностью населения, например, вертикальные фермы или многоярусные теплицы, можно добиться многих экологических преимуществ в масштабах города</a:t>
            </a:r>
            <a:r>
              <a:rPr lang="ru-RU" sz="1000" dirty="0">
                <a:latin typeface="Raleway" panose="020B0503030101060003" pitchFamily="34" charset="0"/>
              </a:rPr>
              <a:t>. Сегодня в большинстве городов остается много свободных земель из-за увеличения площади городских пространств. </a:t>
            </a:r>
            <a:r>
              <a:rPr lang="ru-RU" sz="1000" dirty="0" smtClean="0">
                <a:latin typeface="Raleway" panose="020B0503030101060003" pitchFamily="34" charset="0"/>
              </a:rPr>
              <a:t>Данные территории можно </a:t>
            </a:r>
            <a:r>
              <a:rPr lang="ru-RU" sz="1000" dirty="0">
                <a:latin typeface="Raleway" panose="020B0503030101060003" pitchFamily="34" charset="0"/>
              </a:rPr>
              <a:t>использовать </a:t>
            </a:r>
            <a:r>
              <a:rPr lang="ru-RU" sz="1000" dirty="0" smtClean="0">
                <a:latin typeface="Raleway" panose="020B0503030101060003" pitchFamily="34" charset="0"/>
              </a:rPr>
              <a:t>в качестве пространств для производства продуктов питания.</a:t>
            </a:r>
            <a:endParaRPr lang="en-US" sz="1000" dirty="0" smtClean="0">
              <a:latin typeface="Raleway" panose="020B0503030101060003" pitchFamily="34" charset="0"/>
            </a:endParaRPr>
          </a:p>
        </p:txBody>
      </p:sp>
      <p:sp>
        <p:nvSpPr>
          <p:cNvPr id="5" name="TextBox 4"/>
          <p:cNvSpPr txBox="1"/>
          <p:nvPr/>
        </p:nvSpPr>
        <p:spPr>
          <a:xfrm>
            <a:off x="1021476" y="4180613"/>
            <a:ext cx="7699829" cy="738664"/>
          </a:xfrm>
          <a:prstGeom prst="rect">
            <a:avLst/>
          </a:prstGeom>
          <a:noFill/>
        </p:spPr>
        <p:txBody>
          <a:bodyPr wrap="square" rtlCol="0">
            <a:spAutoFit/>
          </a:bodyPr>
          <a:lstStyle/>
          <a:p>
            <a:pPr>
              <a:lnSpc>
                <a:spcPct val="150000"/>
              </a:lnSpc>
            </a:pPr>
            <a:r>
              <a:rPr lang="ru-RU" sz="1400" b="1" spc="600" dirty="0" smtClean="0">
                <a:latin typeface="Raleway" panose="020B0503030101060003" pitchFamily="34" charset="0"/>
              </a:rPr>
              <a:t>РАЦИОНАЛЬНАЯ ЭКСПЛУАТАЦИЯ НЕИСПОЛЬЗУЕМЫХ ГОРОДСКИХ ПРОСТРАНСТВ</a:t>
            </a:r>
            <a:endParaRPr lang="en-US" sz="1400" b="1" spc="600" dirty="0" smtClean="0">
              <a:latin typeface="Raleway" panose="020B0503030101060003" pitchFamily="34" charset="0"/>
            </a:endParaRPr>
          </a:p>
        </p:txBody>
      </p:sp>
      <p:sp>
        <p:nvSpPr>
          <p:cNvPr id="16" name="Rectangle 15"/>
          <p:cNvSpPr/>
          <p:nvPr/>
        </p:nvSpPr>
        <p:spPr>
          <a:xfrm>
            <a:off x="378070" y="3329796"/>
            <a:ext cx="8610656" cy="325564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4786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18"/>
          <p:cNvSpPr/>
          <p:nvPr/>
        </p:nvSpPr>
        <p:spPr>
          <a:xfrm>
            <a:off x="9907506" y="814891"/>
            <a:ext cx="1979676" cy="332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18"/>
          <p:cNvSpPr/>
          <p:nvPr/>
        </p:nvSpPr>
        <p:spPr>
          <a:xfrm>
            <a:off x="6828163" y="814891"/>
            <a:ext cx="1979676" cy="332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18"/>
          <p:cNvSpPr/>
          <p:nvPr/>
        </p:nvSpPr>
        <p:spPr>
          <a:xfrm>
            <a:off x="669477" y="814891"/>
            <a:ext cx="1979676" cy="332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18"/>
          <p:cNvSpPr/>
          <p:nvPr/>
        </p:nvSpPr>
        <p:spPr>
          <a:xfrm>
            <a:off x="3748820" y="814891"/>
            <a:ext cx="1979676" cy="332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1058821" y="134727"/>
            <a:ext cx="13906500" cy="415498"/>
          </a:xfrm>
          <a:prstGeom prst="rect">
            <a:avLst/>
          </a:prstGeom>
          <a:noFill/>
        </p:spPr>
        <p:txBody>
          <a:bodyPr wrap="square" rtlCol="0">
            <a:spAutoFit/>
          </a:bodyPr>
          <a:lstStyle/>
          <a:p>
            <a:pPr algn="ctr">
              <a:lnSpc>
                <a:spcPct val="150000"/>
              </a:lnSpc>
            </a:pPr>
            <a:r>
              <a:rPr lang="ru-RU" sz="1400" b="1" spc="600" dirty="0" smtClean="0">
                <a:latin typeface="Raleway" panose="020B0503030101060003" pitchFamily="34" charset="0"/>
              </a:rPr>
              <a:t>ОБЩАЯ </a:t>
            </a:r>
            <a:r>
              <a:rPr lang="ru-RU" sz="1400" b="1" spc="600" dirty="0">
                <a:latin typeface="Raleway" panose="020B0503030101060003" pitchFamily="34" charset="0"/>
              </a:rPr>
              <a:t>КЛАССИФИКАЦИЯ </a:t>
            </a:r>
            <a:r>
              <a:rPr lang="ru-RU" sz="1400" b="1" spc="600" dirty="0" smtClean="0">
                <a:latin typeface="Raleway" panose="020B0503030101060003" pitchFamily="34" charset="0"/>
              </a:rPr>
              <a:t>ГОРОДСКИХ РАСТЕНИЕВОДЧЕСКИХ </a:t>
            </a:r>
            <a:r>
              <a:rPr lang="ru-RU" sz="1400" b="1" spc="600" dirty="0">
                <a:latin typeface="Raleway" panose="020B0503030101060003" pitchFamily="34" charset="0"/>
              </a:rPr>
              <a:t>ФЕРМ</a:t>
            </a:r>
            <a:endParaRPr lang="en-US" sz="1400" b="1" spc="600" dirty="0" smtClean="0">
              <a:latin typeface="Raleway" panose="020B0503030101060003" pitchFamily="34" charset="0"/>
            </a:endParaRPr>
          </a:p>
        </p:txBody>
      </p:sp>
      <p:pic>
        <p:nvPicPr>
          <p:cNvPr id="10" name="Рисунок 9"/>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l="37736" r="37736"/>
          <a:stretch>
            <a:fillRect/>
          </a:stretch>
        </p:blipFill>
        <p:spPr>
          <a:xfrm>
            <a:off x="458788" y="984135"/>
            <a:ext cx="2011362" cy="3309937"/>
          </a:xfrm>
        </p:spPr>
      </p:pic>
      <p:pic>
        <p:nvPicPr>
          <p:cNvPr id="11" name="Рисунок 10"/>
          <p:cNvPicPr>
            <a:picLocks noGrp="1" noChangeAspect="1"/>
          </p:cNvPicPr>
          <p:nvPr>
            <p:ph type="pic" sz="quarter" idx="20"/>
          </p:nvPr>
        </p:nvPicPr>
        <p:blipFill>
          <a:blip r:embed="rId3" cstate="print">
            <a:extLst>
              <a:ext uri="{28A0092B-C50C-407E-A947-70E740481C1C}">
                <a14:useLocalDpi xmlns:a14="http://schemas.microsoft.com/office/drawing/2010/main" val="0"/>
              </a:ext>
            </a:extLst>
          </a:blip>
          <a:srcRect l="25966" r="25966"/>
          <a:stretch>
            <a:fillRect/>
          </a:stretch>
        </p:blipFill>
        <p:spPr>
          <a:xfrm>
            <a:off x="3536950" y="984135"/>
            <a:ext cx="2012950" cy="3309937"/>
          </a:xfrm>
        </p:spPr>
      </p:pic>
      <p:pic>
        <p:nvPicPr>
          <p:cNvPr id="12" name="Рисунок 11"/>
          <p:cNvPicPr>
            <a:picLocks noGrp="1" noChangeAspect="1"/>
          </p:cNvPicPr>
          <p:nvPr>
            <p:ph type="pic" sz="quarter" idx="17"/>
          </p:nvPr>
        </p:nvPicPr>
        <p:blipFill>
          <a:blip r:embed="rId4" cstate="print">
            <a:extLst>
              <a:ext uri="{28A0092B-C50C-407E-A947-70E740481C1C}">
                <a14:useLocalDpi xmlns:a14="http://schemas.microsoft.com/office/drawing/2010/main" val="0"/>
              </a:ext>
            </a:extLst>
          </a:blip>
          <a:srcRect l="31010" r="31010"/>
          <a:stretch>
            <a:fillRect/>
          </a:stretch>
        </p:blipFill>
        <p:spPr>
          <a:xfrm>
            <a:off x="6616700" y="983265"/>
            <a:ext cx="2011363" cy="3309938"/>
          </a:xfrm>
        </p:spPr>
      </p:pic>
      <p:pic>
        <p:nvPicPr>
          <p:cNvPr id="13" name="Рисунок 12"/>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l="29752" r="29752"/>
          <a:stretch>
            <a:fillRect/>
          </a:stretch>
        </p:blipFill>
        <p:spPr>
          <a:xfrm>
            <a:off x="9696450" y="983265"/>
            <a:ext cx="2011363" cy="3309938"/>
          </a:xfrm>
        </p:spPr>
      </p:pic>
      <p:grpSp>
        <p:nvGrpSpPr>
          <p:cNvPr id="31" name="Group 25"/>
          <p:cNvGrpSpPr/>
          <p:nvPr/>
        </p:nvGrpSpPr>
        <p:grpSpPr>
          <a:xfrm>
            <a:off x="2817387" y="4612789"/>
            <a:ext cx="3005443" cy="1589891"/>
            <a:chOff x="-1492100" y="2414337"/>
            <a:chExt cx="5704267" cy="598424"/>
          </a:xfrm>
        </p:grpSpPr>
        <p:sp>
          <p:nvSpPr>
            <p:cNvPr id="32" name="TextBox 31"/>
            <p:cNvSpPr txBox="1"/>
            <p:nvPr/>
          </p:nvSpPr>
          <p:spPr>
            <a:xfrm>
              <a:off x="-815326" y="2630472"/>
              <a:ext cx="5027493" cy="382289"/>
            </a:xfrm>
            <a:prstGeom prst="rect">
              <a:avLst/>
            </a:prstGeom>
            <a:noFill/>
          </p:spPr>
          <p:txBody>
            <a:bodyPr wrap="square" rtlCol="0">
              <a:spAutoFit/>
            </a:bodyPr>
            <a:lstStyle/>
            <a:p>
              <a:pPr algn="r">
                <a:lnSpc>
                  <a:spcPct val="150000"/>
                </a:lnSpc>
              </a:pPr>
              <a:r>
                <a:rPr lang="ru-RU" sz="1000" i="1" dirty="0" smtClean="0">
                  <a:latin typeface="Raleway" panose="020B0503030101060003" pitchFamily="34" charset="0"/>
                </a:rPr>
                <a:t>Доступность </a:t>
              </a:r>
              <a:r>
                <a:rPr lang="ru-RU" sz="1000" i="1" dirty="0">
                  <a:latin typeface="Raleway" panose="020B0503030101060003" pitchFamily="34" charset="0"/>
                </a:rPr>
                <a:t>для жителей домов, повышение звукоизоляции, снижение запыленности и загрязненности воздуха, задержка дождевой </a:t>
              </a:r>
              <a:r>
                <a:rPr lang="ru-RU" sz="1000" i="1" dirty="0" smtClean="0">
                  <a:latin typeface="Raleway" panose="020B0503030101060003" pitchFamily="34" charset="0"/>
                </a:rPr>
                <a:t>воды.</a:t>
              </a:r>
              <a:endParaRPr lang="en-US" sz="1000" i="1" dirty="0" smtClean="0">
                <a:latin typeface="Raleway" panose="020B0503030101060003" pitchFamily="34" charset="0"/>
              </a:endParaRPr>
            </a:p>
          </p:txBody>
        </p:sp>
        <p:sp>
          <p:nvSpPr>
            <p:cNvPr id="33" name="TextBox 32"/>
            <p:cNvSpPr txBox="1"/>
            <p:nvPr/>
          </p:nvSpPr>
          <p:spPr>
            <a:xfrm>
              <a:off x="-1492100" y="2414337"/>
              <a:ext cx="5704267" cy="208521"/>
            </a:xfrm>
            <a:prstGeom prst="rect">
              <a:avLst/>
            </a:prstGeom>
            <a:noFill/>
          </p:spPr>
          <p:txBody>
            <a:bodyPr wrap="square" rtlCol="0">
              <a:spAutoFit/>
            </a:bodyPr>
            <a:lstStyle/>
            <a:p>
              <a:pPr algn="r">
                <a:lnSpc>
                  <a:spcPct val="150000"/>
                </a:lnSpc>
              </a:pPr>
              <a:r>
                <a:rPr lang="ru-RU" sz="1000" b="1" spc="300" dirty="0" smtClean="0">
                  <a:latin typeface="Raleway" panose="020B0503030101060003" pitchFamily="34" charset="0"/>
                </a:rPr>
                <a:t>КОНСТРУКТИВНЫЕ ЭЛЕМЕНТЫ ЖИЛЫХ ЗДАНИЙ</a:t>
              </a:r>
              <a:endParaRPr lang="en-US" sz="1000" b="1" spc="300" dirty="0" smtClean="0">
                <a:latin typeface="Raleway" panose="020B0503030101060003" pitchFamily="34" charset="0"/>
              </a:endParaRPr>
            </a:p>
          </p:txBody>
        </p:sp>
      </p:grpSp>
      <p:grpSp>
        <p:nvGrpSpPr>
          <p:cNvPr id="34" name="Group 25"/>
          <p:cNvGrpSpPr/>
          <p:nvPr/>
        </p:nvGrpSpPr>
        <p:grpSpPr>
          <a:xfrm>
            <a:off x="5894429" y="4612789"/>
            <a:ext cx="3005443" cy="1338829"/>
            <a:chOff x="-1492100" y="2414337"/>
            <a:chExt cx="5704267" cy="503926"/>
          </a:xfrm>
        </p:grpSpPr>
        <p:sp>
          <p:nvSpPr>
            <p:cNvPr id="35" name="TextBox 34"/>
            <p:cNvSpPr txBox="1"/>
            <p:nvPr/>
          </p:nvSpPr>
          <p:spPr>
            <a:xfrm>
              <a:off x="-1292448" y="2709742"/>
              <a:ext cx="5492477" cy="208521"/>
            </a:xfrm>
            <a:prstGeom prst="rect">
              <a:avLst/>
            </a:prstGeom>
            <a:noFill/>
          </p:spPr>
          <p:txBody>
            <a:bodyPr wrap="square" rtlCol="0">
              <a:spAutoFit/>
            </a:bodyPr>
            <a:lstStyle/>
            <a:p>
              <a:pPr algn="r">
                <a:lnSpc>
                  <a:spcPct val="150000"/>
                </a:lnSpc>
              </a:pPr>
              <a:r>
                <a:rPr lang="ru-RU" sz="1000" i="1" dirty="0" smtClean="0">
                  <a:latin typeface="Raleway" panose="020B0503030101060003" pitchFamily="34" charset="0"/>
                </a:rPr>
                <a:t>Диверсификация </a:t>
              </a:r>
              <a:r>
                <a:rPr lang="ru-RU" sz="1000" i="1" dirty="0">
                  <a:latin typeface="Raleway" panose="020B0503030101060003" pitchFamily="34" charset="0"/>
                </a:rPr>
                <a:t>производимой продукции, </a:t>
              </a:r>
              <a:r>
                <a:rPr lang="ru-RU" sz="1000" i="1" dirty="0" err="1">
                  <a:latin typeface="Raleway" panose="020B0503030101060003" pitchFamily="34" charset="0"/>
                </a:rPr>
                <a:t>самообеспечение</a:t>
              </a:r>
              <a:r>
                <a:rPr lang="ru-RU" sz="1000" i="1" dirty="0">
                  <a:latin typeface="Raleway" panose="020B0503030101060003" pitchFamily="34" charset="0"/>
                </a:rPr>
                <a:t> работников и точек </a:t>
              </a:r>
              <a:r>
                <a:rPr lang="ru-RU" sz="1000" i="1" dirty="0" smtClean="0">
                  <a:latin typeface="Raleway" panose="020B0503030101060003" pitchFamily="34" charset="0"/>
                </a:rPr>
                <a:t>питания.</a:t>
              </a:r>
              <a:endParaRPr lang="en-US" sz="1000" i="1" dirty="0" smtClean="0">
                <a:latin typeface="Raleway" panose="020B0503030101060003" pitchFamily="34" charset="0"/>
              </a:endParaRPr>
            </a:p>
          </p:txBody>
        </p:sp>
        <p:sp>
          <p:nvSpPr>
            <p:cNvPr id="36" name="TextBox 35"/>
            <p:cNvSpPr txBox="1"/>
            <p:nvPr/>
          </p:nvSpPr>
          <p:spPr>
            <a:xfrm>
              <a:off x="-1492100" y="2414337"/>
              <a:ext cx="5704267" cy="295405"/>
            </a:xfrm>
            <a:prstGeom prst="rect">
              <a:avLst/>
            </a:prstGeom>
            <a:noFill/>
          </p:spPr>
          <p:txBody>
            <a:bodyPr wrap="square" rtlCol="0">
              <a:spAutoFit/>
            </a:bodyPr>
            <a:lstStyle/>
            <a:p>
              <a:pPr algn="r">
                <a:lnSpc>
                  <a:spcPct val="150000"/>
                </a:lnSpc>
              </a:pPr>
              <a:r>
                <a:rPr lang="ru-RU" sz="1000" b="1" spc="300" dirty="0" smtClean="0">
                  <a:latin typeface="Raleway" panose="020B0503030101060003" pitchFamily="34" charset="0"/>
                </a:rPr>
                <a:t>КОНСТРУКТИВНЫЕ ЭЛЕМЕНТЫ ПРОМЫШЛЕННЫХ ЗДАНИЙ (РЕНОВАЦИЯ)</a:t>
              </a:r>
              <a:endParaRPr lang="en-US" sz="1000" b="1" spc="300" dirty="0" smtClean="0">
                <a:latin typeface="Raleway" panose="020B0503030101060003" pitchFamily="34" charset="0"/>
              </a:endParaRPr>
            </a:p>
          </p:txBody>
        </p:sp>
      </p:grpSp>
      <p:grpSp>
        <p:nvGrpSpPr>
          <p:cNvPr id="37" name="Group 25"/>
          <p:cNvGrpSpPr/>
          <p:nvPr/>
        </p:nvGrpSpPr>
        <p:grpSpPr>
          <a:xfrm>
            <a:off x="8971471" y="4612789"/>
            <a:ext cx="3005443" cy="1082060"/>
            <a:chOff x="-1492100" y="2414337"/>
            <a:chExt cx="5704267" cy="407280"/>
          </a:xfrm>
        </p:grpSpPr>
        <p:sp>
          <p:nvSpPr>
            <p:cNvPr id="38" name="TextBox 37"/>
            <p:cNvSpPr txBox="1"/>
            <p:nvPr/>
          </p:nvSpPr>
          <p:spPr>
            <a:xfrm>
              <a:off x="-1492100" y="2526212"/>
              <a:ext cx="5628371" cy="295405"/>
            </a:xfrm>
            <a:prstGeom prst="rect">
              <a:avLst/>
            </a:prstGeom>
            <a:noFill/>
          </p:spPr>
          <p:txBody>
            <a:bodyPr wrap="square" rtlCol="0">
              <a:spAutoFit/>
            </a:bodyPr>
            <a:lstStyle/>
            <a:p>
              <a:pPr algn="r">
                <a:lnSpc>
                  <a:spcPct val="150000"/>
                </a:lnSpc>
              </a:pPr>
              <a:r>
                <a:rPr lang="ru-RU" sz="1000" i="1" dirty="0" err="1" smtClean="0">
                  <a:latin typeface="Raleway" panose="020B0503030101060003" pitchFamily="34" charset="0"/>
                </a:rPr>
                <a:t>Самообеспечение</a:t>
              </a:r>
              <a:r>
                <a:rPr lang="ru-RU" sz="1000" i="1" dirty="0" smtClean="0">
                  <a:latin typeface="Raleway" panose="020B0503030101060003" pitchFamily="34" charset="0"/>
                </a:rPr>
                <a:t> </a:t>
              </a:r>
              <a:r>
                <a:rPr lang="ru-RU" sz="1000" i="1" dirty="0">
                  <a:latin typeface="Raleway" panose="020B0503030101060003" pitchFamily="34" charset="0"/>
                </a:rPr>
                <a:t>населения основными экологически чистыми сельскохозяйственными продуктами, источник дополнительного дохода </a:t>
              </a:r>
              <a:endParaRPr lang="en-US" sz="1000" i="1" dirty="0" smtClean="0">
                <a:latin typeface="Raleway" panose="020B0503030101060003" pitchFamily="34" charset="0"/>
              </a:endParaRPr>
            </a:p>
          </p:txBody>
        </p:sp>
        <p:sp>
          <p:nvSpPr>
            <p:cNvPr id="39" name="TextBox 38"/>
            <p:cNvSpPr txBox="1"/>
            <p:nvPr/>
          </p:nvSpPr>
          <p:spPr>
            <a:xfrm>
              <a:off x="-1492100" y="2414337"/>
              <a:ext cx="5704267" cy="111597"/>
            </a:xfrm>
            <a:prstGeom prst="rect">
              <a:avLst/>
            </a:prstGeom>
            <a:noFill/>
          </p:spPr>
          <p:txBody>
            <a:bodyPr wrap="square" rtlCol="0">
              <a:spAutoFit/>
            </a:bodyPr>
            <a:lstStyle/>
            <a:p>
              <a:pPr algn="r">
                <a:lnSpc>
                  <a:spcPct val="150000"/>
                </a:lnSpc>
              </a:pPr>
              <a:r>
                <a:rPr lang="ru-RU" sz="1000" b="1" spc="300" dirty="0" smtClean="0">
                  <a:latin typeface="Raleway" panose="020B0503030101060003" pitchFamily="34" charset="0"/>
                </a:rPr>
                <a:t>ПРИУСАДЕБНЫЕ УЧАСТКИ</a:t>
              </a:r>
              <a:endParaRPr lang="en-US" sz="1000" b="1" spc="300" dirty="0" smtClean="0">
                <a:latin typeface="Raleway" panose="020B0503030101060003" pitchFamily="34" charset="0"/>
              </a:endParaRPr>
            </a:p>
          </p:txBody>
        </p:sp>
      </p:grpSp>
      <p:grpSp>
        <p:nvGrpSpPr>
          <p:cNvPr id="43" name="Group 25"/>
          <p:cNvGrpSpPr/>
          <p:nvPr/>
        </p:nvGrpSpPr>
        <p:grpSpPr>
          <a:xfrm>
            <a:off x="-304800" y="4612790"/>
            <a:ext cx="3039374" cy="2245209"/>
            <a:chOff x="-1556498" y="2414337"/>
            <a:chExt cx="5768667" cy="845081"/>
          </a:xfrm>
        </p:grpSpPr>
        <p:sp>
          <p:nvSpPr>
            <p:cNvPr id="44" name="TextBox 43"/>
            <p:cNvSpPr txBox="1"/>
            <p:nvPr/>
          </p:nvSpPr>
          <p:spPr>
            <a:xfrm>
              <a:off x="-404947" y="2703362"/>
              <a:ext cx="4454989" cy="556056"/>
            </a:xfrm>
            <a:prstGeom prst="rect">
              <a:avLst/>
            </a:prstGeom>
            <a:noFill/>
          </p:spPr>
          <p:txBody>
            <a:bodyPr wrap="square" rtlCol="0">
              <a:spAutoFit/>
            </a:bodyPr>
            <a:lstStyle/>
            <a:p>
              <a:pPr algn="r">
                <a:lnSpc>
                  <a:spcPct val="150000"/>
                </a:lnSpc>
              </a:pPr>
              <a:r>
                <a:rPr lang="ru-RU" sz="1000" i="1" dirty="0">
                  <a:latin typeface="Raleway" panose="020B0503030101060003" pitchFamily="34" charset="0"/>
                </a:rPr>
                <a:t>Плюсы: низкие транспортные издержки продукции, наличие сельскохозяйственных земель, возможность производства животноводческой продукции вблизи города</a:t>
              </a:r>
              <a:r>
                <a:rPr lang="ru-RU" sz="1000" i="1" dirty="0" smtClean="0">
                  <a:latin typeface="Raleway" panose="020B0503030101060003" pitchFamily="34" charset="0"/>
                </a:rPr>
                <a:t>.</a:t>
              </a:r>
              <a:endParaRPr lang="ru-RU" sz="1000" i="1" dirty="0">
                <a:latin typeface="Raleway" panose="020B0503030101060003" pitchFamily="34" charset="0"/>
              </a:endParaRPr>
            </a:p>
          </p:txBody>
        </p:sp>
        <p:sp>
          <p:nvSpPr>
            <p:cNvPr id="45" name="TextBox 44"/>
            <p:cNvSpPr txBox="1"/>
            <p:nvPr/>
          </p:nvSpPr>
          <p:spPr>
            <a:xfrm>
              <a:off x="-1556498" y="2414337"/>
              <a:ext cx="5768667" cy="295405"/>
            </a:xfrm>
            <a:prstGeom prst="rect">
              <a:avLst/>
            </a:prstGeom>
            <a:noFill/>
          </p:spPr>
          <p:txBody>
            <a:bodyPr wrap="square" rtlCol="0">
              <a:spAutoFit/>
            </a:bodyPr>
            <a:lstStyle/>
            <a:p>
              <a:pPr algn="r">
                <a:lnSpc>
                  <a:spcPct val="150000"/>
                </a:lnSpc>
              </a:pPr>
              <a:r>
                <a:rPr lang="ru-RU" sz="1000" b="1" spc="300" dirty="0" smtClean="0">
                  <a:latin typeface="Raleway" panose="020B0503030101060003" pitchFamily="34" charset="0"/>
                </a:rPr>
                <a:t>НЕИСПОЛЬЗУЕМЫЕ ПРОСТРАНСТВА ГОРОДОВ И ПРИГОРОДОВ</a:t>
              </a:r>
              <a:endParaRPr lang="en-US" sz="1000" b="1" spc="300" dirty="0" smtClean="0">
                <a:latin typeface="Raleway" panose="020B0503030101060003" pitchFamily="34" charset="0"/>
              </a:endParaRPr>
            </a:p>
          </p:txBody>
        </p:sp>
      </p:grpSp>
    </p:spTree>
    <p:extLst>
      <p:ext uri="{BB962C8B-B14F-4D97-AF65-F5344CB8AC3E}">
        <p14:creationId xmlns:p14="http://schemas.microsoft.com/office/powerpoint/2010/main" val="36394084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5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5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theme/theme1.xml><?xml version="1.0" encoding="utf-8"?>
<a:theme xmlns:a="http://schemas.openxmlformats.org/drawingml/2006/main" name="Office Theme">
  <a:themeElements>
    <a:clrScheme name="Clean">
      <a:dk1>
        <a:srgbClr val="38383A"/>
      </a:dk1>
      <a:lt1>
        <a:srgbClr val="F5F5F5"/>
      </a:lt1>
      <a:dk2>
        <a:srgbClr val="3E424C"/>
      </a:dk2>
      <a:lt2>
        <a:srgbClr val="E7E6E6"/>
      </a:lt2>
      <a:accent1>
        <a:srgbClr val="CDD8DA"/>
      </a:accent1>
      <a:accent2>
        <a:srgbClr val="A1B9BB"/>
      </a:accent2>
      <a:accent3>
        <a:srgbClr val="3E424C"/>
      </a:accent3>
      <a:accent4>
        <a:srgbClr val="38383A"/>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3581</TotalTime>
  <Words>1889</Words>
  <Application>Microsoft Office PowerPoint</Application>
  <PresentationFormat>Широкоэкранный</PresentationFormat>
  <Paragraphs>162</Paragraphs>
  <Slides>31</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31</vt:i4>
      </vt:variant>
    </vt:vector>
  </HeadingPairs>
  <TitlesOfParts>
    <vt:vector size="38" baseType="lpstr">
      <vt:lpstr>Arial</vt:lpstr>
      <vt:lpstr>Arial Black</vt:lpstr>
      <vt:lpstr>Calibri</vt:lpstr>
      <vt:lpstr>Calibri Light</vt:lpstr>
      <vt:lpstr>Raleway</vt:lpstr>
      <vt:lpstr>Source Sans Pro Light</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Gummy</dc:creator>
  <cp:lastModifiedBy>Виктор Волков</cp:lastModifiedBy>
  <cp:revision>217</cp:revision>
  <dcterms:created xsi:type="dcterms:W3CDTF">2018-04-10T08:52:29Z</dcterms:created>
  <dcterms:modified xsi:type="dcterms:W3CDTF">2020-09-23T07:56:14Z</dcterms:modified>
</cp:coreProperties>
</file>